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  <p:sldMasterId id="2147483721" r:id="rId3"/>
  </p:sldMasterIdLst>
  <p:notesMasterIdLst>
    <p:notesMasterId r:id="rId11"/>
  </p:notesMasterIdLst>
  <p:sldIdLst>
    <p:sldId id="311" r:id="rId4"/>
    <p:sldId id="258" r:id="rId5"/>
    <p:sldId id="283" r:id="rId6"/>
    <p:sldId id="309" r:id="rId7"/>
    <p:sldId id="310" r:id="rId8"/>
    <p:sldId id="306" r:id="rId9"/>
    <p:sldId id="280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D7"/>
    <a:srgbClr val="FFFFCC"/>
    <a:srgbClr val="CC99FF"/>
    <a:srgbClr val="66FF33"/>
    <a:srgbClr val="FF9900"/>
    <a:srgbClr val="FF6600"/>
    <a:srgbClr val="EEFFDD"/>
    <a:srgbClr val="FFFF99"/>
    <a:srgbClr val="FEF1D6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81" autoAdjust="0"/>
    <p:restoredTop sz="94622" autoAdjust="0"/>
  </p:normalViewPr>
  <p:slideViewPr>
    <p:cSldViewPr>
      <p:cViewPr varScale="1">
        <p:scale>
          <a:sx n="69" d="100"/>
          <a:sy n="69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доходов, %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B9B-4D28-9DBE-4C7A573D212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6B9B-4D28-9DBE-4C7A573D2124}"/>
              </c:ext>
            </c:extLst>
          </c:dPt>
          <c:dPt>
            <c:idx val="3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5-6B9B-4D28-9DBE-4C7A573D2124}"/>
              </c:ext>
            </c:extLst>
          </c:dPt>
          <c:dLbls>
            <c:dLbl>
              <c:idx val="1"/>
              <c:layout>
                <c:manualLayout>
                  <c:x val="4.3202842569207152E-2"/>
                  <c:y val="-3.62834494797381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9B-4D28-9DBE-4C7A573D2124}"/>
                </c:ext>
              </c:extLst>
            </c:dLbl>
            <c:dLbl>
              <c:idx val="2"/>
              <c:layout>
                <c:manualLayout>
                  <c:x val="0.19653196652305255"/>
                  <c:y val="-0.129980610982341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9B-4D28-9DBE-4C7A573D21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55299EF-581E-4412-96C8-D8CFFC27C9E4}" type="CATEGORYNAME">
                      <a:rPr lang="ru-RU" smtClean="0"/>
                      <a:pPr/>
                      <a:t>[ИМЯ КАТЕГОРИИ]</a:t>
                    </a:fld>
                    <a:endParaRPr lang="ru-RU" dirty="0"/>
                  </a:p>
                  <a:p>
                    <a:r>
                      <a:rPr lang="ru-RU" baseline="0" dirty="0"/>
                      <a:t> </a:t>
                    </a:r>
                    <a:fld id="{9E3653EA-FB3F-47E3-A301-02C36A517152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B9B-4D28-9DBE-4C7A573D21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НДС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48.6</c:v>
                </c:pt>
                <c:pt idx="1">
                  <c:v>6.2</c:v>
                </c:pt>
                <c:pt idx="2">
                  <c:v>19.100000000000001</c:v>
                </c:pt>
                <c:pt idx="3">
                  <c:v>12</c:v>
                </c:pt>
                <c:pt idx="4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9B-4D28-9DBE-4C7A573D2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018106962474254E-2"/>
          <c:y val="7.3310288755794817E-2"/>
          <c:w val="0.92498182479098512"/>
          <c:h val="0.90539507618116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6350"/>
                <a:bevelB w="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8E-4B45-82B6-2C1305EBC4A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8E-4B45-82B6-2C1305EBC4A9}"/>
              </c:ext>
            </c:extLst>
          </c:dPt>
          <c:dLbls>
            <c:dLbl>
              <c:idx val="0"/>
              <c:layout>
                <c:manualLayout>
                  <c:x val="-9.9963649581970196E-2"/>
                  <c:y val="-0.1867931197254729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социальная сфера
80,1%</a:t>
                    </a:r>
                  </a:p>
                </c:rich>
              </c:tx>
              <c:numFmt formatCode="0.0%" sourceLinked="0"/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8E-4B45-82B6-2C1305EBC4A9}"/>
                </c:ext>
              </c:extLst>
            </c:dLbl>
            <c:dLbl>
              <c:idx val="1"/>
              <c:layout>
                <c:manualLayout>
                  <c:x val="0.14652672138993103"/>
                  <c:y val="9.04778256961347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другие расходы
19,9%</a:t>
                    </a:r>
                  </a:p>
                </c:rich>
              </c:tx>
              <c:numFmt formatCode="0.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D8E-4B45-82B6-2C1305EBC4A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Лист1!$A$2:$A$3</c:f>
              <c:strCache>
                <c:ptCount val="2"/>
                <c:pt idx="0">
                  <c:v>социальная сфера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80.099999999999994</c:v>
                </c:pt>
                <c:pt idx="1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8E-4B45-82B6-2C1305EBC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29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1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7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2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20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29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7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87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5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45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1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49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29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05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94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26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642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53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44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1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22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9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03648" y="116632"/>
            <a:ext cx="6408712" cy="16561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lang="ru-RU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 финансовый документ, содержащий подробный план аккумулирования и использования финансовых ресурсов государства, региона за определенный период времени (с 1 января по       31 декабря)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8668" y="1772816"/>
            <a:ext cx="2949156" cy="1227765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денежные средства, поступающие в безвозмездном и безвозвратном порядке в бюджет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45" y="4869160"/>
            <a:ext cx="2949156" cy="1440160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получаемые в виде платы за пользование государственными фондами или имуществом либо компенсации за оказанные государством услуги юридическим или физическим лицам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68" y="3212976"/>
            <a:ext cx="2952328" cy="1584176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algn="just"/>
            <a:r>
              <a:rPr lang="ru-RU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налог – обязательный безвозмездный платеж, взимаемый Правительством или местными органами власти с организаций и физических лиц в целях финансирования расходов государства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667" y="6381328"/>
            <a:ext cx="2958133" cy="360040"/>
          </a:xfrm>
          <a:prstGeom prst="roundRect">
            <a:avLst/>
          </a:prstGeom>
          <a:gradFill>
            <a:gsLst>
              <a:gs pos="0">
                <a:srgbClr val="00B0F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Безвозмездные поступления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988840"/>
            <a:ext cx="273630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1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денежные средства, направляемые на финансовое обеспечений задач и функций государства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9255" y="3356992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Сбалансированный бюджет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расходы равны доходам и иным поступлениям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229255" y="1844825"/>
            <a:ext cx="2735233" cy="1155756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ИТОГОВОЕ САЛЬДО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соотношение между доходной и расходной частями бюджета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9255" y="4509120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Профицит бюджета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доходы бюджета превышают его расходы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33343" y="5661248"/>
            <a:ext cx="2736304" cy="936104"/>
          </a:xfrm>
          <a:prstGeom prst="roundRect">
            <a:avLst/>
          </a:prstGeom>
          <a:gradFill>
            <a:gsLst>
              <a:gs pos="0">
                <a:srgbClr val="FFFF00"/>
              </a:gs>
              <a:gs pos="16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Дефицит бюджета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превышение расходов бюджета над его доходами</a:t>
            </a:r>
          </a:p>
        </p:txBody>
      </p:sp>
    </p:spTree>
    <p:extLst>
      <p:ext uri="{BB962C8B-B14F-4D97-AF65-F5344CB8AC3E}">
        <p14:creationId xmlns:p14="http://schemas.microsoft.com/office/powerpoint/2010/main" val="44135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 района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3"/>
            <a:ext cx="2592288" cy="936103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0"/>
            <a:ext cx="5184576" cy="9264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844824"/>
            <a:ext cx="2592288" cy="2736304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844824"/>
            <a:ext cx="5184576" cy="2766584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8424936" cy="6480720"/>
          </a:xfrm>
          <a:prstGeom prst="rect">
            <a:avLst/>
          </a:prstGeom>
          <a:gradFill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бюджет Чашникского района на 20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 утвержден по доходам в сумме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8 808,3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по расходам – 48 527,5 тыс. рублей, с превышением доходов над расходами (профицит) в сумме 280,8 тыс. рублей.</a:t>
            </a:r>
            <a:r>
              <a:rPr lang="ru-RU" b="1" dirty="0">
                <a:solidFill>
                  <a:srgbClr val="DEF6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DEF6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налоговым и неналоговым доходам определен в сумме 32 167,6 тыс. рублей или 65,9 процента от общего объема доходов. Безвозмездные поступления из вышестоящего бюджета в структуре доходов бюджета района составляют 34,1  процента  или  16 640,7 тыс. рублей, в том  числе  дотация  –  16 620,7 тыс. рублей, субвенции на финансирование расходов по индексированным жилищным квотам (именным приватизационным чекам «Жилье») – 20,0 тыс. рублей.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Расходы консолидированного бюджета района на 2021 год предусмотрены в сумме 48 527,5 тыс. рублей. В объеме расходов бюджета средства, предусмотренные на  текущие расходы, составляют 45 377,0 тыс. рублей или 93,5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 – коммунальных и транспортных услуг населению, расчеты за топливо,  отпускаемое  населению по фиксированным розничным ценам,  обслуживание  долга  – 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42 051,7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тыс. рублей или 8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,7 процента. Расходы капитального характера запланированы в сумме 2 762,0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5,7 процента всех расходов.</a:t>
            </a:r>
          </a:p>
          <a:p>
            <a:pPr algn="just"/>
            <a:endParaRPr lang="ru-RU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/>
              <a:t>СОСТАВ БЮДЖЕТА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016273"/>
              </p:ext>
            </p:extLst>
          </p:nvPr>
        </p:nvGraphicFramePr>
        <p:xfrm>
          <a:off x="500063" y="1146175"/>
          <a:ext cx="8229600" cy="4994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1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Бюджет Чашникского района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027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Районный бюджет 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Бюджет города районного подчинения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Сельские</a:t>
                      </a:r>
                    </a:p>
                    <a:p>
                      <a:pPr algn="ctr"/>
                      <a:r>
                        <a:rPr lang="ru-RU" sz="2200" dirty="0"/>
                        <a:t>бюджеты</a:t>
                      </a:r>
                    </a:p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1. Районный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1. Новолукомльский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1. Иванский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2. Краснолукский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3. Круглицкий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4. Лукомльский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70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5. Новозарянский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65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6. Ольшанский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65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/>
                        <a:t>7. Проземлянский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8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269" y="116632"/>
            <a:ext cx="8964488" cy="648072"/>
          </a:xfrm>
        </p:spPr>
        <p:txBody>
          <a:bodyPr/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структура собственных доходов бюджета на 202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5967436"/>
              </p:ext>
            </p:extLst>
          </p:nvPr>
        </p:nvGraphicFramePr>
        <p:xfrm>
          <a:off x="457200" y="1052735"/>
          <a:ext cx="4038600" cy="515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16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Наименование доходов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Сумма, 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тыс.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01">
                <a:tc>
                  <a:txBody>
                    <a:bodyPr/>
                    <a:lstStyle/>
                    <a:p>
                      <a:r>
                        <a:rPr lang="ru-RU" dirty="0"/>
                        <a:t>Подоходный налог с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15 645,4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/>
                        <a:t>Налог на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1 991,4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720,4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160">
                <a:tc>
                  <a:txBody>
                    <a:bodyPr/>
                    <a:lstStyle/>
                    <a:p>
                      <a:r>
                        <a:rPr lang="ru-RU" dirty="0"/>
                        <a:t>Налог на недвижимость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5 434,5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024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добавленную стоимость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3 870,2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2160">
                <a:tc>
                  <a:txBody>
                    <a:bodyPr/>
                    <a:lstStyle/>
                    <a:p>
                      <a:r>
                        <a:rPr lang="ru-RU" dirty="0"/>
                        <a:t>Другие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4 505,7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601">
                <a:tc>
                  <a:txBody>
                    <a:bodyPr/>
                    <a:lstStyle/>
                    <a:p>
                      <a:r>
                        <a:rPr lang="ru-RU" dirty="0"/>
                        <a:t>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32 167,6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8509181"/>
              </p:ext>
            </p:extLst>
          </p:nvPr>
        </p:nvGraphicFramePr>
        <p:xfrm>
          <a:off x="4716016" y="1052736"/>
          <a:ext cx="4038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5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31" y="-182533"/>
            <a:ext cx="8619344" cy="92402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202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 по отраслям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8359631"/>
              </p:ext>
            </p:extLst>
          </p:nvPr>
        </p:nvGraphicFramePr>
        <p:xfrm>
          <a:off x="323528" y="730350"/>
          <a:ext cx="5400601" cy="6129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рублей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расходах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18 799,3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38,7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12 696,7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26,2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dirty="0"/>
                        <a:t>Жилищно-коммунальные услуги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3 329,6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6,86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Общегосударственная деятельность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4 891,4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10,1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2 891,7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5,96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1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Культура, СМИ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2 376,2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2 088,2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1 416,4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2,</a:t>
                      </a:r>
                      <a:r>
                        <a:rPr lang="en-US" sz="2000" dirty="0"/>
                        <a:t>9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Охрана окружающей среды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33,0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0,0</a:t>
                      </a:r>
                      <a:r>
                        <a:rPr lang="en-US" sz="2000" dirty="0"/>
                        <a:t>7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оборона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5,0</a:t>
                      </a:r>
                      <a:endParaRPr lang="ru-RU" sz="20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0,01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48 527,5</a:t>
                      </a:r>
                      <a:endParaRPr lang="ru-RU" sz="20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100,0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4352709"/>
              </p:ext>
            </p:extLst>
          </p:nvPr>
        </p:nvGraphicFramePr>
        <p:xfrm>
          <a:off x="5508104" y="1916832"/>
          <a:ext cx="37444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76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520" y="721629"/>
            <a:ext cx="3528392" cy="1915283"/>
            <a:chOff x="0" y="0"/>
            <a:chExt cx="575310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0"/>
              <a:ext cx="575310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C0504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5" name="Скругленный прямоугольник 4"/>
            <p:cNvSpPr/>
            <p:nvPr/>
          </p:nvSpPr>
          <p:spPr>
            <a:xfrm>
              <a:off x="1955815" y="51468"/>
              <a:ext cx="3668569" cy="1687114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Культура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Библиотеки                       19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Музей             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Учреждения клубного типа                                     18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348465" y="900634"/>
            <a:ext cx="1055183" cy="1304230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7" name="Группа 6"/>
          <p:cNvGrpSpPr/>
          <p:nvPr/>
        </p:nvGrpSpPr>
        <p:grpSpPr>
          <a:xfrm>
            <a:off x="3851920" y="743923"/>
            <a:ext cx="5184576" cy="1790051"/>
            <a:chOff x="0" y="1969056"/>
            <a:chExt cx="694714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969056"/>
              <a:ext cx="694714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9BBB59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9BBB59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9BBB59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9" name="Скругленный прямоугольник 4"/>
            <p:cNvSpPr/>
            <p:nvPr/>
          </p:nvSpPr>
          <p:spPr>
            <a:xfrm>
              <a:off x="1709506" y="1969056"/>
              <a:ext cx="5237634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Здравоохранение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Больничные учреждения                                      3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Амбулаторно - поликлинические 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учреждения                                                                 5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114300" marR="0" lvl="1" indent="-114300" algn="l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14300" marR="0" lvl="1" indent="-114300" algn="l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>
            <a:off x="3995936" y="922928"/>
            <a:ext cx="1150620" cy="143204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1" name="Группа 10"/>
          <p:cNvGrpSpPr/>
          <p:nvPr/>
        </p:nvGrpSpPr>
        <p:grpSpPr>
          <a:xfrm>
            <a:off x="251520" y="2750335"/>
            <a:ext cx="4532717" cy="2328352"/>
            <a:chOff x="0" y="3979928"/>
            <a:chExt cx="6137565" cy="188833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3979928"/>
              <a:ext cx="6137564" cy="1888337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8064A2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8064A2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8064A2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13" name="Скругленный прямоугольник 4"/>
            <p:cNvSpPr/>
            <p:nvPr/>
          </p:nvSpPr>
          <p:spPr>
            <a:xfrm>
              <a:off x="1714089" y="3982596"/>
              <a:ext cx="4423476" cy="1885669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Образование</a:t>
              </a:r>
            </a:p>
            <a:p>
              <a:pPr marL="0" marR="0" lvl="1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tabLst/>
                <a:defRPr/>
              </a:pPr>
              <a:r>
                <a: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                                                                                                   </a:t>
              </a: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Детские дошкольные учреждения      1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Учреждения общего среднего  образования                                              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13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Центр коррекционно- развивающего обучения и реабилитации                       1</a:t>
              </a:r>
            </a:p>
            <a:p>
              <a:pPr marL="57150" marR="0" lvl="1" indent="-57150" algn="l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Учреждения дополнительного образования детей и молодежи            3                                                                   </a:t>
              </a:r>
              <a:endPara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500817" y="2898220"/>
            <a:ext cx="1032057" cy="1368152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5" name="Группа 14"/>
          <p:cNvGrpSpPr/>
          <p:nvPr/>
        </p:nvGrpSpPr>
        <p:grpSpPr>
          <a:xfrm>
            <a:off x="1572226" y="5113412"/>
            <a:ext cx="5412421" cy="1649334"/>
            <a:chOff x="1175219" y="5986660"/>
            <a:chExt cx="563503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175219" y="6031538"/>
              <a:ext cx="5635030" cy="1676965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17" name="Скругленный прямоугольник 4"/>
            <p:cNvSpPr/>
            <p:nvPr/>
          </p:nvSpPr>
          <p:spPr>
            <a:xfrm>
              <a:off x="2688102" y="5986660"/>
              <a:ext cx="3959508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Физкультура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спорт</a:t>
              </a:r>
            </a:p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Детско – юношеская спортивная  школа (ДЮСШ)                                                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Физкультурно - спортивный клуб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1763688" y="5211311"/>
            <a:ext cx="1150620" cy="1432040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grpSp>
        <p:nvGrpSpPr>
          <p:cNvPr id="19" name="Группа 18"/>
          <p:cNvGrpSpPr/>
          <p:nvPr/>
        </p:nvGrpSpPr>
        <p:grpSpPr>
          <a:xfrm>
            <a:off x="4860032" y="2636912"/>
            <a:ext cx="4176464" cy="2446723"/>
            <a:chOff x="0" y="7744473"/>
            <a:chExt cx="5753100" cy="179005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7744473"/>
              <a:ext cx="5753100" cy="179005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7964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F7964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F7964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21" name="Скругленный прямоугольник 4"/>
            <p:cNvSpPr/>
            <p:nvPr/>
          </p:nvSpPr>
          <p:spPr>
            <a:xfrm>
              <a:off x="1884636" y="7744473"/>
              <a:ext cx="3868464" cy="179005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marR="0" lvl="0" indent="0" algn="l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Социальная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политика</a:t>
              </a:r>
            </a:p>
            <a:p>
              <a:pPr marL="114300" marR="0" lvl="1" indent="-114300" defTabSz="488950" fontAlgn="auto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Центр социального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обслуживания населения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Детский дом семейного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типа                                                     1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Социально-педагогический 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alibri"/>
                </a:rPr>
                <a:t>центр                                                   1</a:t>
              </a:r>
            </a:p>
            <a:p>
              <a:pPr marL="0" lvl="1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  <a:p>
              <a:pPr marL="285750" marR="0" lvl="1" indent="-285750" defTabSz="1600200" fontAlgn="auto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lang="ru-RU" sz="14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5029362" y="2882830"/>
            <a:ext cx="1054806" cy="1626290"/>
          </a:xfrm>
          <a:prstGeom prst="roundRect">
            <a:avLst>
              <a:gd name="adj" fmla="val 10000"/>
            </a:avLst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3" name="Прямоугольник 22"/>
          <p:cNvSpPr/>
          <p:nvPr/>
        </p:nvSpPr>
        <p:spPr>
          <a:xfrm>
            <a:off x="348465" y="260648"/>
            <a:ext cx="8327991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Сеть учреждений Чашникского района на 1 января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183960264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</TotalTime>
  <Words>702</Words>
  <Application>Microsoft Office PowerPoint</Application>
  <PresentationFormat>Экран (4:3)</PresentationFormat>
  <Paragraphs>149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1_Оформление по умолчанию</vt:lpstr>
      <vt:lpstr>2_Тема Office</vt:lpstr>
      <vt:lpstr>4_Тема Office</vt:lpstr>
      <vt:lpstr>Презентация PowerPoint</vt:lpstr>
      <vt:lpstr>Структура бюджета района</vt:lpstr>
      <vt:lpstr>Презентация PowerPoint</vt:lpstr>
      <vt:lpstr>СОСТАВ БЮДЖЕТА РАЙОНА</vt:lpstr>
      <vt:lpstr>Состав и структура собственных доходов бюджета на 2021 год</vt:lpstr>
      <vt:lpstr>Структура расходов бюджета 2021 года по отраслям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Пильчук Татьяна Ивановна</cp:lastModifiedBy>
  <cp:revision>338</cp:revision>
  <cp:lastPrinted>2021-02-03T12:59:10Z</cp:lastPrinted>
  <dcterms:created xsi:type="dcterms:W3CDTF">2017-07-24T09:08:38Z</dcterms:created>
  <dcterms:modified xsi:type="dcterms:W3CDTF">2021-02-03T13:00:22Z</dcterms:modified>
</cp:coreProperties>
</file>