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8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08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1F53"/>
    <a:srgbClr val="1665DA"/>
    <a:srgbClr val="1D208F"/>
    <a:srgbClr val="211E54"/>
    <a:srgbClr val="F4E59C"/>
    <a:srgbClr val="DDDDDD"/>
    <a:srgbClr val="47ABE3"/>
    <a:srgbClr val="005E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4" autoAdjust="0"/>
    <p:restoredTop sz="94660"/>
  </p:normalViewPr>
  <p:slideViewPr>
    <p:cSldViewPr>
      <p:cViewPr varScale="1">
        <p:scale>
          <a:sx n="54" d="100"/>
          <a:sy n="54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99797423021381E-2"/>
          <c:y val="0.11298567995471678"/>
          <c:w val="0.9509404456693531"/>
          <c:h val="0.69412537481182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78-48F8-B2FC-FD2606C23DE1}"/>
              </c:ext>
            </c:extLst>
          </c:dPt>
          <c:dPt>
            <c:idx val="1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78-48F8-B2FC-FD2606C23DE1}"/>
              </c:ext>
            </c:extLst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78-48F8-B2FC-FD2606C23DE1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78-48F8-B2FC-FD2606C23DE1}"/>
              </c:ext>
            </c:extLst>
          </c:dPt>
          <c:dPt>
            <c:idx val="4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78-48F8-B2FC-FD2606C23DE1}"/>
              </c:ext>
            </c:extLst>
          </c:dPt>
          <c:dPt>
            <c:idx val="5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278-48F8-B2FC-FD2606C23DE1}"/>
              </c:ext>
            </c:extLst>
          </c:dPt>
          <c:dPt>
            <c:idx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278-48F8-B2FC-FD2606C23DE1}"/>
              </c:ext>
            </c:extLst>
          </c:dPt>
          <c:dPt>
            <c:idx val="7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278-48F8-B2FC-FD2606C23DE1}"/>
              </c:ext>
            </c:extLst>
          </c:dPt>
          <c:cat>
            <c:strRef>
              <c:f>Лист1!$A$2:$A$9</c:f>
              <c:strCache>
                <c:ptCount val="8"/>
                <c:pt idx="0">
                  <c:v>Беларусь</c:v>
                </c:pt>
                <c:pt idx="1">
                  <c:v>Польша </c:v>
                </c:pt>
                <c:pt idx="2">
                  <c:v>Украина</c:v>
                </c:pt>
                <c:pt idx="3">
                  <c:v>Корея</c:v>
                </c:pt>
                <c:pt idx="4">
                  <c:v>США</c:v>
                </c:pt>
                <c:pt idx="5">
                  <c:v>Армения </c:v>
                </c:pt>
                <c:pt idx="6">
                  <c:v>Япония</c:v>
                </c:pt>
                <c:pt idx="7">
                  <c:v>Индия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320</c:v>
                </c:pt>
                <c:pt idx="1">
                  <c:v>266</c:v>
                </c:pt>
                <c:pt idx="2">
                  <c:v>160</c:v>
                </c:pt>
                <c:pt idx="3">
                  <c:v>156</c:v>
                </c:pt>
                <c:pt idx="4">
                  <c:v>135</c:v>
                </c:pt>
                <c:pt idx="5">
                  <c:v>117</c:v>
                </c:pt>
                <c:pt idx="6">
                  <c:v>75</c:v>
                </c:pt>
                <c:pt idx="7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8-48F8-B2FC-FD2606C23DE1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98405-DE8A-41C4-9F40-F8A3223647E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FBBB-AE6E-44AD-9487-53C36AD51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79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a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701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0" y="2187575"/>
            <a:ext cx="6019800" cy="7080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6200" y="4953000"/>
            <a:ext cx="3429000" cy="457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fld id="{682EA0E8-7B50-45CB-9C7D-991B872DFC6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6F08F-BB17-47FE-8B9E-B40837ADE1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59982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504825"/>
            <a:ext cx="2076450" cy="5895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504825"/>
            <a:ext cx="6076950" cy="5895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AF043-7B52-4513-900F-6396569CC0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838150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070C650-A5E3-43BC-9A67-02A5A0AC08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1649502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FEBAD23-5A0F-47BD-9E4F-FC7B928723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8231502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5224D-1794-428C-ACE5-87EAC99C5C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7894072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7B6FF-B453-40BD-8E5F-905133AFA1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3535851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6320-BE2E-49FA-91C4-1BDE5D4F79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5896466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25582-A9C0-47FA-987F-9A3B8EC79D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950434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AFAF-03AC-4549-99A6-E99ECBCD87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156848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8FFA3-C92A-4F81-B570-1E390E5DD2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06791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928B9-411A-4204-8FFE-B441D5B3C0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906995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600BC-6BB1-422C-BB7D-DAE23DB401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987327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AutoShape 33"/>
          <p:cNvSpPr>
            <a:spLocks noChangeArrowheads="1"/>
          </p:cNvSpPr>
          <p:nvPr/>
        </p:nvSpPr>
        <p:spPr bwMode="white">
          <a:xfrm>
            <a:off x="200025" y="476250"/>
            <a:ext cx="8610600" cy="685800"/>
          </a:xfrm>
          <a:prstGeom prst="roundRect">
            <a:avLst>
              <a:gd name="adj" fmla="val 22292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60001"/>
                </a:schemeClr>
              </a:gs>
              <a:gs pos="50000">
                <a:schemeClr val="bg1">
                  <a:alpha val="60001"/>
                </a:schemeClr>
              </a:gs>
              <a:gs pos="100000">
                <a:schemeClr val="bg1">
                  <a:gamma/>
                  <a:shade val="6275"/>
                  <a:invGamma/>
                  <a:alpha val="60001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grayWhite">
          <a:xfrm>
            <a:off x="298450" y="1341438"/>
            <a:ext cx="8540750" cy="5211762"/>
          </a:xfrm>
          <a:prstGeom prst="roundRect">
            <a:avLst>
              <a:gd name="adj" fmla="val 3699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80000"/>
                </a:schemeClr>
              </a:gs>
              <a:gs pos="50000">
                <a:schemeClr val="bg1">
                  <a:alpha val="78999"/>
                </a:schemeClr>
              </a:gs>
              <a:gs pos="100000">
                <a:schemeClr val="bg1">
                  <a:gamma/>
                  <a:shade val="6275"/>
                  <a:invGamma/>
                  <a:alpha val="8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0" y="8032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51" name="Picture 27" descr="bar_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715000" cy="1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04825"/>
            <a:ext cx="4953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3390B6-F7F3-46E1-8361-9F14AE7B95E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6624736" cy="708025"/>
          </a:xfrm>
        </p:spPr>
        <p:txBody>
          <a:bodyPr/>
          <a:lstStyle/>
          <a:p>
            <a:r>
              <a:rPr lang="ru-RU" altLang="ru-RU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Приоритеты и основные достижения белорусской науки</a:t>
            </a:r>
            <a:endParaRPr lang="en-US" altLang="ru-RU" sz="3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797"/>
            <a:ext cx="1982646" cy="1772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3016"/>
            <a:ext cx="34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Научно-технологическая безопасность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10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invGray">
          <a:xfrm>
            <a:off x="323528" y="1412389"/>
            <a:ext cx="842493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Указ Президента Республики Беларусь от 07.05.2020 № 156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«Об утверждении </a:t>
            </a:r>
            <a:r>
              <a:rPr lang="ru-RU" b="1" dirty="0" smtClean="0"/>
              <a:t>единых приоритетов </a:t>
            </a:r>
            <a:r>
              <a:rPr lang="ru-RU" b="1" dirty="0"/>
              <a:t>научной, научно-технической </a:t>
            </a:r>
            <a:endParaRPr lang="ru-RU" b="1" dirty="0" smtClean="0"/>
          </a:p>
          <a:p>
            <a:pPr algn="ctr" eaLnBrk="0" hangingPunct="0"/>
            <a:r>
              <a:rPr lang="ru-RU" b="1" dirty="0" smtClean="0"/>
              <a:t>и </a:t>
            </a:r>
            <a:r>
              <a:rPr lang="ru-RU" b="1" dirty="0"/>
              <a:t>инновационной деятельности на 2021</a:t>
            </a:r>
            <a:r>
              <a:rPr lang="ru-RU" dirty="0"/>
              <a:t>–</a:t>
            </a:r>
            <a:r>
              <a:rPr lang="ru-RU" b="1" dirty="0"/>
              <a:t>2025 гг</a:t>
            </a:r>
            <a:r>
              <a:rPr lang="ru-RU" dirty="0"/>
              <a:t>.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395536" y="2420888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/>
              <a:t>цифровые информационно-коммуникационные и </a:t>
            </a:r>
            <a:endParaRPr lang="ru-RU" altLang="ru-RU" b="1" dirty="0" smtClean="0"/>
          </a:p>
          <a:p>
            <a:pPr algn="ctr" eaLnBrk="0" hangingPunct="0"/>
            <a:r>
              <a:rPr lang="ru-RU" altLang="ru-RU" b="1" dirty="0" smtClean="0"/>
              <a:t>междисциплинарные </a:t>
            </a:r>
            <a:r>
              <a:rPr lang="ru-RU" altLang="ru-RU" b="1" dirty="0"/>
              <a:t>технологии, основанные на них производства</a:t>
            </a:r>
            <a:endParaRPr lang="en-US" altLang="ru-RU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397856" y="3131068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/>
              <a:t>биологические, медицинские, фармацевтические </a:t>
            </a:r>
            <a:endParaRPr lang="ru-RU" altLang="ru-RU" b="1" dirty="0" smtClean="0"/>
          </a:p>
          <a:p>
            <a:pPr algn="ctr" eaLnBrk="0" hangingPunct="0"/>
            <a:r>
              <a:rPr lang="ru-RU" altLang="ru-RU" b="1" dirty="0" smtClean="0"/>
              <a:t>и </a:t>
            </a:r>
            <a:r>
              <a:rPr lang="ru-RU" altLang="ru-RU" b="1" dirty="0"/>
              <a:t>химические технологии и производства</a:t>
            </a:r>
            <a:endParaRPr lang="en-US" altLang="ru-RU" b="1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411576" y="3843922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/>
              <a:t>энергетика, строительство, экология </a:t>
            </a:r>
            <a:endParaRPr lang="ru-RU" b="1" dirty="0" smtClean="0"/>
          </a:p>
          <a:p>
            <a:pPr algn="ctr" eaLnBrk="0" hangingPunct="0"/>
            <a:r>
              <a:rPr lang="ru-RU" b="1" dirty="0" smtClean="0"/>
              <a:t>и рациональное </a:t>
            </a:r>
            <a:r>
              <a:rPr lang="ru-RU" b="1" dirty="0"/>
              <a:t>природопользование</a:t>
            </a:r>
            <a:endParaRPr lang="en-US" altLang="ru-RU" b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395536" y="4563234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/>
              <a:t>машиностроение, машиностроительные технологии, </a:t>
            </a:r>
            <a:endParaRPr lang="ru-RU" b="1" dirty="0" smtClean="0"/>
          </a:p>
          <a:p>
            <a:pPr algn="ctr" eaLnBrk="0" hangingPunct="0"/>
            <a:r>
              <a:rPr lang="ru-RU" b="1" dirty="0" smtClean="0"/>
              <a:t>приборостроение </a:t>
            </a:r>
            <a:r>
              <a:rPr lang="ru-RU" b="1" dirty="0"/>
              <a:t>и инновационные </a:t>
            </a:r>
            <a:r>
              <a:rPr lang="ru-RU" b="1" dirty="0" smtClean="0"/>
              <a:t>материалы</a:t>
            </a:r>
            <a:endParaRPr lang="en-US" altLang="ru-RU" b="1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395536" y="5279920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/>
              <a:t>агропромышленные и продовольственные технологии</a:t>
            </a:r>
            <a:endParaRPr lang="en-US" altLang="ru-RU" b="1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395536" y="5977136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/>
              <a:t>обеспечение безопасности человека, общества и государства</a:t>
            </a:r>
            <a:endParaRPr lang="en-US" alt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1140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11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5441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Реализация государственных программ и научно-технических программ</a:t>
            </a: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50456" y="1450115"/>
            <a:ext cx="903649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 данным НАН Беларуси, в рамках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научно-технических программ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государственных программ к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началу 2022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года разработано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доведено до стадии практического применения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430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новшеств: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043608" y="3916232"/>
            <a:ext cx="1676400" cy="13849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473098" y="2606518"/>
            <a:ext cx="6096000" cy="990600"/>
            <a:chOff x="624" y="1152"/>
            <a:chExt cx="4080" cy="72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2" name="Rectangle 27"/>
          <p:cNvSpPr>
            <a:spLocks noChangeArrowheads="1"/>
          </p:cNvSpPr>
          <p:nvPr/>
        </p:nvSpPr>
        <p:spPr bwMode="gray">
          <a:xfrm>
            <a:off x="1721763" y="2819675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51</a:t>
            </a:r>
            <a:endParaRPr lang="en-US" altLang="ru-RU" sz="2800" dirty="0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043609" y="4134414"/>
            <a:ext cx="1676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наименование оборудования (машин, приборов)</a:t>
            </a:r>
            <a:endParaRPr lang="en-US" altLang="ru-RU" sz="1600" dirty="0"/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gray">
          <a:xfrm>
            <a:off x="3428393" y="2760024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25</a:t>
            </a:r>
            <a:endParaRPr lang="en-US" altLang="ru-RU" sz="2800" dirty="0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gray">
          <a:xfrm>
            <a:off x="5169511" y="2760024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37</a:t>
            </a:r>
            <a:endParaRPr lang="en-US" altLang="ru-RU" sz="2800" dirty="0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gray">
          <a:xfrm>
            <a:off x="6712029" y="2760024"/>
            <a:ext cx="785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317</a:t>
            </a:r>
            <a:endParaRPr lang="en-US" altLang="ru-RU" sz="2800" dirty="0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2844698" y="3926488"/>
            <a:ext cx="1676400" cy="13747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661817" y="3926488"/>
            <a:ext cx="1676400" cy="13747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6434100" y="3926488"/>
            <a:ext cx="1676400" cy="13747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2937476" y="4126949"/>
            <a:ext cx="1676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новых материалов </a:t>
            </a: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>и </a:t>
            </a:r>
            <a:r>
              <a:rPr lang="ru-RU" altLang="ru-RU" sz="1600" dirty="0"/>
              <a:t>веществ</a:t>
            </a:r>
            <a:endParaRPr lang="en-US" altLang="ru-RU" sz="1600" dirty="0"/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4865819" y="4126949"/>
            <a:ext cx="13623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технологий</a:t>
            </a:r>
            <a:endParaRPr lang="en-US" altLang="ru-RU" sz="1600" dirty="0"/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6553200" y="4134414"/>
            <a:ext cx="1676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наименований лекарственных средств</a:t>
            </a:r>
            <a:endParaRPr lang="en-US" altLang="ru-RU" sz="1600" dirty="0"/>
          </a:p>
        </p:txBody>
      </p:sp>
      <p:sp>
        <p:nvSpPr>
          <p:cNvPr id="49" name="AutoShape 36"/>
          <p:cNvSpPr>
            <a:spLocks noChangeArrowheads="1"/>
          </p:cNvSpPr>
          <p:nvPr/>
        </p:nvSpPr>
        <p:spPr bwMode="invGray">
          <a:xfrm>
            <a:off x="356236" y="5495915"/>
            <a:ext cx="842493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Создано 5 новых 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модернизировано 6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действующих производств,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осуществлена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техническая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подготовка 36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производств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8406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12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96733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Реализация государственных программ </a:t>
            </a:r>
            <a:r>
              <a:rPr lang="ru-RU" sz="2000" dirty="0" smtClean="0"/>
              <a:t>научных исследований</a:t>
            </a:r>
            <a:endParaRPr lang="ru-RU" sz="200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12171" y="2515663"/>
            <a:ext cx="7666247" cy="3671596"/>
            <a:chOff x="194" y="1200"/>
            <a:chExt cx="5086" cy="2361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3504" y="1719"/>
              <a:ext cx="1776" cy="1841"/>
            </a:xfrm>
            <a:prstGeom prst="chevron">
              <a:avLst>
                <a:gd name="adj" fmla="val 16468"/>
              </a:avLst>
            </a:prstGeom>
            <a:solidFill>
              <a:schemeClr val="accent2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 sz="2000" b="1" dirty="0" smtClean="0"/>
            </a:p>
            <a:p>
              <a:endParaRPr lang="ru-RU" sz="2000" b="1" dirty="0"/>
            </a:p>
            <a:p>
              <a:pPr algn="ctr"/>
              <a:r>
                <a:rPr lang="ru-RU" sz="2000" b="1" dirty="0" smtClean="0"/>
                <a:t>2,3                                    миллиона                                    долларов США</a:t>
              </a:r>
            </a:p>
            <a:p>
              <a:pPr algn="ctr"/>
              <a:endParaRPr lang="ru-RU" sz="2000" b="1" dirty="0"/>
            </a:p>
            <a:p>
              <a:endParaRPr lang="ru-RU" sz="2000" b="1" dirty="0"/>
            </a:p>
            <a:p>
              <a:endParaRPr lang="ru-RU" sz="2000" b="1" dirty="0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>
              <a:off x="1866" y="1720"/>
              <a:ext cx="2054" cy="1841"/>
            </a:xfrm>
            <a:prstGeom prst="chevron">
              <a:avLst>
                <a:gd name="adj" fmla="val 17842"/>
              </a:avLst>
            </a:prstGeom>
            <a:solidFill>
              <a:schemeClr val="accent1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b="1" dirty="0" smtClean="0"/>
                <a:t>на внутреннем рынке на сумму 9,5 млн. рублей</a:t>
              </a:r>
            </a:p>
            <a:p>
              <a:pPr algn="ctr"/>
              <a:endParaRPr lang="ru-RU" dirty="0" smtClean="0"/>
            </a:p>
            <a:p>
              <a:endParaRPr lang="ru-RU" dirty="0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194" y="1720"/>
              <a:ext cx="2102" cy="1841"/>
            </a:xfrm>
            <a:prstGeom prst="chevron">
              <a:avLst>
                <a:gd name="adj" fmla="val 17842"/>
              </a:avLst>
            </a:prstGeom>
            <a:solidFill>
              <a:schemeClr val="hlink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r>
                <a:rPr lang="ru-RU" sz="2400" b="1" dirty="0" smtClean="0"/>
                <a:t>свыше </a:t>
              </a:r>
              <a:r>
                <a:rPr lang="ru-RU" sz="2400" b="1" dirty="0"/>
                <a:t>140 организаций </a:t>
              </a:r>
              <a:r>
                <a:rPr lang="ru-RU" sz="2400" b="1" dirty="0" smtClean="0"/>
                <a:t>страны</a:t>
              </a:r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570" y="1216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900" b="1" dirty="0" smtClean="0"/>
                <a:t>Приняли </a:t>
              </a:r>
            </a:p>
            <a:p>
              <a:pPr algn="ctr" eaLnBrk="0" hangingPunct="0"/>
              <a:r>
                <a:rPr lang="ru-RU" altLang="ru-RU" sz="1900" b="1" dirty="0" smtClean="0"/>
                <a:t>участие</a:t>
              </a:r>
              <a:endParaRPr lang="en-US" altLang="ru-RU" sz="1900" b="1" dirty="0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2098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altLang="ru-RU" b="1" dirty="0" smtClean="0"/>
                <a:t>Реализовано </a:t>
              </a:r>
            </a:p>
            <a:p>
              <a:pPr algn="ctr"/>
              <a:r>
                <a:rPr lang="ru-RU" altLang="ru-RU" b="1" dirty="0" smtClean="0"/>
                <a:t>продукции</a:t>
              </a:r>
              <a:endParaRPr lang="en-US" altLang="ru-RU" b="1" dirty="0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altLang="ru-RU" sz="2000" b="1" dirty="0" smtClean="0"/>
                <a:t>Экспорт</a:t>
              </a:r>
              <a:endParaRPr lang="en-US" altLang="ru-RU" sz="2000" b="1" dirty="0"/>
            </a:p>
          </p:txBody>
        </p:sp>
      </p:grp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412883" y="1536629"/>
            <a:ext cx="842493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2021 году в выполнении 12 государственных программ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научных исследований:</a:t>
            </a:r>
            <a:endParaRPr lang="ru-RU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912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13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96733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Реализация государственных программ </a:t>
            </a:r>
            <a:r>
              <a:rPr lang="ru-RU" sz="2000" dirty="0" smtClean="0"/>
              <a:t>научных исследований</a:t>
            </a:r>
            <a:endParaRPr lang="ru-RU" sz="2000" dirty="0"/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412883" y="1536629"/>
            <a:ext cx="8424936" cy="13883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ходе реализации указанных программ в 2021 году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–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первом полугодии 2022 г.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рамках 494 международных контрактов (грантов)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выполнено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работ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создание научно-технической продукции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8,94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млн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долларов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США.</a:t>
            </a:r>
          </a:p>
        </p:txBody>
      </p:sp>
      <p:sp>
        <p:nvSpPr>
          <p:cNvPr id="16" name="AutoShape 47"/>
          <p:cNvSpPr>
            <a:spLocks noChangeArrowheads="1"/>
          </p:cNvSpPr>
          <p:nvPr/>
        </p:nvSpPr>
        <p:spPr bwMode="gray">
          <a:xfrm>
            <a:off x="1154286" y="3379056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rrowheads="1"/>
          </p:cNvSpPr>
          <p:nvPr/>
        </p:nvSpPr>
        <p:spPr bwMode="gray">
          <a:xfrm>
            <a:off x="1187624" y="338699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rrowheads="1"/>
          </p:cNvSpPr>
          <p:nvPr/>
        </p:nvSpPr>
        <p:spPr bwMode="gray">
          <a:xfrm>
            <a:off x="1205086" y="5450743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gray">
          <a:xfrm>
            <a:off x="1205086" y="340921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" name="Group 51"/>
          <p:cNvGrpSpPr>
            <a:grpSpLocks/>
          </p:cNvGrpSpPr>
          <p:nvPr/>
        </p:nvGrpSpPr>
        <p:grpSpPr bwMode="auto">
          <a:xfrm>
            <a:off x="1684792" y="3071081"/>
            <a:ext cx="1055406" cy="642937"/>
            <a:chOff x="1289" y="582"/>
            <a:chExt cx="668" cy="668"/>
          </a:xfrm>
        </p:grpSpPr>
        <p:sp>
          <p:nvSpPr>
            <p:cNvPr id="21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6" name="Text Box 57"/>
          <p:cNvSpPr txBox="1">
            <a:spLocks noChangeArrowheads="1"/>
          </p:cNvSpPr>
          <p:nvPr/>
        </p:nvSpPr>
        <p:spPr bwMode="gray">
          <a:xfrm>
            <a:off x="1778568" y="3163156"/>
            <a:ext cx="870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1200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gray">
          <a:xfrm>
            <a:off x="1230486" y="3833081"/>
            <a:ext cx="205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НОВЫХ МЕТОДОВ</a:t>
            </a:r>
            <a:endParaRPr lang="en-US" altLang="ru-RU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AutoShape 59"/>
          <p:cNvSpPr>
            <a:spLocks noChangeArrowheads="1"/>
          </p:cNvSpPr>
          <p:nvPr/>
        </p:nvSpPr>
        <p:spPr bwMode="gray">
          <a:xfrm>
            <a:off x="5745336" y="3379056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rrowheads="1"/>
          </p:cNvSpPr>
          <p:nvPr/>
        </p:nvSpPr>
        <p:spPr bwMode="gray">
          <a:xfrm>
            <a:off x="5778674" y="338699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gray">
          <a:xfrm>
            <a:off x="5796136" y="5450743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rrowheads="1"/>
          </p:cNvSpPr>
          <p:nvPr/>
        </p:nvSpPr>
        <p:spPr bwMode="gray">
          <a:xfrm>
            <a:off x="5796136" y="340921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70"/>
          <p:cNvSpPr txBox="1">
            <a:spLocks noChangeArrowheads="1"/>
          </p:cNvSpPr>
          <p:nvPr/>
        </p:nvSpPr>
        <p:spPr bwMode="gray">
          <a:xfrm>
            <a:off x="5691758" y="3833081"/>
            <a:ext cx="2270918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700" dirty="0">
                <a:solidFill>
                  <a:srgbClr val="000000"/>
                </a:solidFill>
                <a:latin typeface="+mn-lt"/>
              </a:rPr>
              <a:t>экспериментальных образцов материалов, препаратов, приборов, устройств, инструментов, сортов растений </a:t>
            </a:r>
            <a:endParaRPr lang="en-US" altLang="ru-RU" sz="17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3" name="Group 51"/>
          <p:cNvGrpSpPr>
            <a:grpSpLocks/>
          </p:cNvGrpSpPr>
          <p:nvPr/>
        </p:nvGrpSpPr>
        <p:grpSpPr bwMode="auto">
          <a:xfrm>
            <a:off x="6294574" y="3061850"/>
            <a:ext cx="1055406" cy="642937"/>
            <a:chOff x="1289" y="582"/>
            <a:chExt cx="668" cy="668"/>
          </a:xfrm>
        </p:grpSpPr>
        <p:sp>
          <p:nvSpPr>
            <p:cNvPr id="34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6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9" name="Text Box 69"/>
          <p:cNvSpPr txBox="1">
            <a:spLocks noChangeArrowheads="1"/>
          </p:cNvSpPr>
          <p:nvPr/>
        </p:nvSpPr>
        <p:spPr bwMode="gray">
          <a:xfrm>
            <a:off x="6369618" y="3163156"/>
            <a:ext cx="870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4000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2197" y="3085834"/>
            <a:ext cx="2453258" cy="24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052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14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Медицина и фармацевтика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23528" y="141238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2021 г.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выполнено около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19 тыс.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высокотехнологичных операций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сердце и коронарных артериях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6680" y="2132856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484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трансплантации органов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почки, печени, сердца, поджелудочной железы, легких)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72720" y="2817142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медицинскую практику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внедрены: новое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поколение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механических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клапанов сердца ”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Планикс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-И“, ”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Планикс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-Э“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80736" y="3501428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отечественные 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стент-графты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аллографты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invGray">
          <a:xfrm>
            <a:off x="380736" y="4217706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объем инновационной фармацевтической продукции вырос на 29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%,</a:t>
            </a:r>
          </a:p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экспорт фармацевтической продукции увеличился на 4,5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%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invGray">
          <a:xfrm>
            <a:off x="380736" y="4933984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изготовлены первые серии прототипа белорусской вакцины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основе вируса SARS-CoV-2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408200" y="5650262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Разработаны тест-системы для диагностики заболеваний человека,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включая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экспресс-тесты на COVID-19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219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15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Медицина и фармацевтика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23528" y="1412389"/>
            <a:ext cx="4176464" cy="50444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Научно-технологический парк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БНТУ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”Политехник“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invGray">
          <a:xfrm>
            <a:off x="4716016" y="1412389"/>
            <a:ext cx="4176464" cy="50444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Научно-технологический парк</a:t>
            </a:r>
          </a:p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УП ”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Унитехпром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БГУ“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 rot="5400000">
            <a:off x="2087722" y="2096407"/>
            <a:ext cx="648073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 rot="5400000">
            <a:off x="6480211" y="2060014"/>
            <a:ext cx="648073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invGray">
          <a:xfrm>
            <a:off x="349609" y="2636912"/>
            <a:ext cx="4176464" cy="129614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12 видов изделий медицинского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назначения для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кардиологии,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онкологии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стоматологии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invGray">
          <a:xfrm>
            <a:off x="4644008" y="2636912"/>
            <a:ext cx="4176464" cy="129614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лекарственные препараты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для лечения онкологических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заболеваний головы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шеи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брюшной полости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" name="AutoShape 59"/>
          <p:cNvSpPr>
            <a:spLocks noChangeArrowheads="1"/>
          </p:cNvSpPr>
          <p:nvPr/>
        </p:nvSpPr>
        <p:spPr bwMode="gray">
          <a:xfrm rot="16200000">
            <a:off x="3654707" y="1927296"/>
            <a:ext cx="2163763" cy="6624736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60"/>
          <p:cNvSpPr>
            <a:spLocks noChangeArrowheads="1"/>
          </p:cNvSpPr>
          <p:nvPr/>
        </p:nvSpPr>
        <p:spPr bwMode="gray">
          <a:xfrm rot="16200000">
            <a:off x="3666679" y="1978733"/>
            <a:ext cx="2098675" cy="652186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70"/>
          <p:cNvSpPr txBox="1">
            <a:spLocks noChangeArrowheads="1"/>
          </p:cNvSpPr>
          <p:nvPr/>
        </p:nvSpPr>
        <p:spPr bwMode="gray">
          <a:xfrm>
            <a:off x="1604240" y="4219395"/>
            <a:ext cx="6264695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В 2020 году произведена первая серия по полному циклу оригинального лекарственного средства 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”</a:t>
            </a:r>
            <a:r>
              <a:rPr lang="ru-RU" altLang="ru-RU" sz="1700" b="1" u="sng" dirty="0" err="1">
                <a:solidFill>
                  <a:srgbClr val="000000"/>
                </a:solidFill>
                <a:latin typeface="+mn-lt"/>
              </a:rPr>
              <a:t>Темодекс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“</a:t>
            </a:r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 для локальной химиотерапии злокачественных опухолей головного мозга</a:t>
            </a:r>
            <a:r>
              <a:rPr lang="ru-RU" altLang="ru-RU" sz="1700" b="1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ctr" eaLnBrk="0" hangingPunct="0"/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Начато производство лекарственного средства 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”</a:t>
            </a:r>
            <a:r>
              <a:rPr lang="ru-RU" altLang="ru-RU" sz="1700" b="1" u="sng" dirty="0" err="1">
                <a:solidFill>
                  <a:srgbClr val="000000"/>
                </a:solidFill>
                <a:latin typeface="+mn-lt"/>
              </a:rPr>
              <a:t>Авопрост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“</a:t>
            </a:r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 для лечения доброкачественной опухоли предстательной железы</a:t>
            </a:r>
            <a:endParaRPr lang="en-US" altLang="ru-RU" sz="17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753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16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Агропромышленный комплекс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80736" y="171794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Среди основных исследований и разработок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области агропромышленных технологий: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6680" y="243422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голштинская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порода молочного скота отечественной селекции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72720" y="311850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красный скот датской породы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80736" y="380279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селекционные группы маточного поголовья мясного скота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новые породные группы свиней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invGray">
          <a:xfrm>
            <a:off x="380736" y="451907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селекционно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-племенная работа в овцеводстве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(тонкорунное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полутонкорунное направление)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invGray">
          <a:xfrm>
            <a:off x="380736" y="5235351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повышение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плодородия 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защита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 деградации почв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invGray">
          <a:xfrm>
            <a:off x="408200" y="595162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создан ряд новых сортов и гибридов сельскохозяйственных культур,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том числе сорта льна масличного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079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17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Машиностроение </a:t>
            </a:r>
            <a:br>
              <a:rPr lang="ru-RU" sz="2000" dirty="0" smtClean="0"/>
            </a:br>
            <a:r>
              <a:rPr lang="ru-RU" sz="2000" dirty="0" smtClean="0"/>
              <a:t>и электроника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80736" y="171794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Беларуси продолжаются комплексные работы по созданию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электрических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беспилотных транспортных средств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6680" y="243422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образцы карьерных самосвалов грузоподъемностью 90 т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аккумуляторных батареях и 220 т дизель-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троллейвозного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типа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72720" y="311850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130-тонный гибридный самосвал с инновационной схемой работы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80736" y="380279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экспериментальный образец грузового электромобиля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грузоподъемностью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до 4 т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invGray">
          <a:xfrm>
            <a:off x="380736" y="451907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опытный образец грузового электромобиля грузоподъемностью 10 т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invGray">
          <a:xfrm>
            <a:off x="380736" y="5235351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зерноуборочный комбайн с роторной схемой обмолота и сепарации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invGray">
          <a:xfrm>
            <a:off x="408200" y="595162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низкопольные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автобусы третьего поколения и электробусы на их базе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318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3959" y="4356852"/>
            <a:ext cx="2636912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51" y="4492616"/>
            <a:ext cx="2320477" cy="20605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18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Машиностроение </a:t>
            </a:r>
            <a:br>
              <a:rPr lang="ru-RU" sz="2000" dirty="0" smtClean="0"/>
            </a:br>
            <a:r>
              <a:rPr lang="ru-RU" sz="2000" dirty="0" smtClean="0"/>
              <a:t>и электроника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56680" y="1525946"/>
            <a:ext cx="8424936" cy="45490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Беларуси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освоено и налажено серийное производство: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4352" y="264393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5 моделей легковых автомобилей –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Emgrand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en-US" altLang="ru-RU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ATLAS,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ATLAS PRO,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TUGELLA,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COOLRAY</a:t>
            </a: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60166" y="3432452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карьерный самосвал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грузоподъемностью 450 т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электромеханической трансмиссией, колесной формулой 4×4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53216" y="422096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отечественные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ноутбуки модели 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H-book MAK4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 rot="5400000">
            <a:off x="4271477" y="2177752"/>
            <a:ext cx="643451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2202" y="4666300"/>
            <a:ext cx="2844030" cy="23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83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19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</a:t>
            </a:r>
            <a:r>
              <a:rPr lang="ru-RU" sz="2000" dirty="0"/>
              <a:t> </a:t>
            </a:r>
            <a:r>
              <a:rPr lang="ru-RU" sz="2000" dirty="0" smtClean="0"/>
              <a:t>и космические технологии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467544" y="1484784"/>
            <a:ext cx="8291264" cy="91896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 2021 год объем реализации </a:t>
            </a:r>
            <a:r>
              <a:rPr lang="en-US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IT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-продуктов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услуг резидентами Парка высоких технологий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внутреннем рынке Беларуси составил 1,3 млрд рублей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 rot="16200000">
            <a:off x="3990214" y="-763893"/>
            <a:ext cx="1245923" cy="79928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anchor="ctr"/>
          <a:lstStyle/>
          <a:p>
            <a:pPr algn="ctr" eaLnBrk="0" hangingPunct="0"/>
            <a:r>
              <a:rPr lang="ru-RU" altLang="ru-RU" dirty="0"/>
              <a:t>В 2021 году резиденты ПВТ произвели почти 5% ВВП,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более </a:t>
            </a:r>
            <a:r>
              <a:rPr lang="ru-RU" altLang="ru-RU" dirty="0"/>
              <a:t>30% экспорта услуг, </a:t>
            </a:r>
            <a:r>
              <a:rPr lang="ru-RU" altLang="ru-RU" dirty="0" smtClean="0"/>
              <a:t>а </a:t>
            </a:r>
            <a:r>
              <a:rPr lang="ru-RU" altLang="ru-RU" dirty="0"/>
              <a:t>положительное внешнеторговое </a:t>
            </a:r>
            <a:endParaRPr lang="ru-RU" altLang="ru-RU" dirty="0" smtClean="0"/>
          </a:p>
          <a:p>
            <a:pPr algn="ctr" eaLnBrk="0" hangingPunct="0"/>
            <a:r>
              <a:rPr lang="ru-RU" altLang="ru-RU" dirty="0" smtClean="0"/>
              <a:t>сальдо </a:t>
            </a:r>
            <a:r>
              <a:rPr lang="ru-RU" altLang="ru-RU" dirty="0"/>
              <a:t>составило более 70% сальдо внешней торговли </a:t>
            </a:r>
            <a:endParaRPr lang="ru-RU" altLang="ru-RU" dirty="0" smtClean="0"/>
          </a:p>
          <a:p>
            <a:pPr algn="ctr" eaLnBrk="0" hangingPunct="0"/>
            <a:r>
              <a:rPr lang="ru-RU" altLang="ru-RU" dirty="0" smtClean="0"/>
              <a:t>товарами </a:t>
            </a:r>
            <a:r>
              <a:rPr lang="ru-RU" altLang="ru-RU" dirty="0"/>
              <a:t>и услугами всей </a:t>
            </a:r>
            <a:r>
              <a:rPr lang="ru-RU" altLang="ru-RU" dirty="0" smtClean="0"/>
              <a:t>страны!</a:t>
            </a:r>
            <a:endParaRPr lang="en-US" altLang="ru-RU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blackWhite">
          <a:xfrm>
            <a:off x="681859" y="4684709"/>
            <a:ext cx="2369777" cy="66996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ЭКСПОРТ </a:t>
            </a:r>
            <a:endParaRPr lang="ru-RU" altLang="ru-RU" sz="1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КОМПЬЮТЕРНЫХ </a:t>
            </a:r>
            <a:r>
              <a:rPr lang="ru-RU" alt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УСЛУГ</a:t>
            </a:r>
            <a:endParaRPr lang="en-US" alt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640369455"/>
              </p:ext>
            </p:extLst>
          </p:nvPr>
        </p:nvGraphicFramePr>
        <p:xfrm>
          <a:off x="2693305" y="3855513"/>
          <a:ext cx="5695119" cy="269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40369" y="4263450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320</a:t>
            </a:r>
            <a:r>
              <a:rPr lang="en-US" dirty="0" smtClean="0"/>
              <a:t>$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939235" y="4835024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1F53"/>
                </a:solidFill>
              </a:rPr>
              <a:t>266$</a:t>
            </a:r>
            <a:endParaRPr lang="ru-RU" dirty="0">
              <a:solidFill>
                <a:srgbClr val="3F1F5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1848" y="5093581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1F53"/>
                </a:solidFill>
              </a:rPr>
              <a:t>160$</a:t>
            </a:r>
            <a:endParaRPr lang="ru-RU" dirty="0">
              <a:solidFill>
                <a:srgbClr val="3F1F5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7104" y="4921849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1F53"/>
                </a:solidFill>
              </a:rPr>
              <a:t>156$</a:t>
            </a:r>
            <a:endParaRPr lang="ru-RU" dirty="0">
              <a:solidFill>
                <a:srgbClr val="3F1F5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4560" y="4546776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135$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300661" y="4270427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117$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37208" y="4155446"/>
            <a:ext cx="79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75$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96691" y="4148995"/>
            <a:ext cx="64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56$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382307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4825"/>
            <a:ext cx="5436096" cy="563563"/>
          </a:xfrm>
        </p:spPr>
        <p:txBody>
          <a:bodyPr/>
          <a:lstStyle/>
          <a:p>
            <a:r>
              <a:rPr lang="ru-RU" sz="2400" dirty="0" smtClean="0"/>
              <a:t>Президент Республики Беларусь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484784"/>
            <a:ext cx="5976664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/>
              <a:t>«Кто в этой гонке проиграет – рискует потерять всё, в том числе и страну. По сути, у нас нет другого выбора – мы должны быть среди лидеров.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Это </a:t>
            </a:r>
            <a:r>
              <a:rPr lang="ru-RU" sz="2800" i="1" dirty="0"/>
              <a:t>– вопрос не только научных амбиций, но </a:t>
            </a:r>
            <a:r>
              <a:rPr lang="ru-RU" sz="2800" i="1" dirty="0" smtClean="0"/>
              <a:t>и сохранения нашей государственности </a:t>
            </a:r>
            <a:br>
              <a:rPr lang="ru-RU" sz="2800" i="1" dirty="0" smtClean="0"/>
            </a:br>
            <a:r>
              <a:rPr lang="ru-RU" sz="2800" i="1" dirty="0" smtClean="0"/>
              <a:t>и </a:t>
            </a:r>
            <a:r>
              <a:rPr lang="ru-RU" sz="2800" i="1" dirty="0"/>
              <a:t>белорусской нации</a:t>
            </a:r>
            <a:r>
              <a:rPr lang="ru-RU" sz="2800" i="1" dirty="0" smtClean="0"/>
              <a:t>».</a:t>
            </a:r>
          </a:p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r>
              <a:rPr lang="ru-RU" sz="1400" dirty="0" smtClean="0"/>
              <a:t>			25 </a:t>
            </a:r>
            <a:r>
              <a:rPr lang="ru-RU" sz="1400" dirty="0"/>
              <a:t>января 2022 г. на </a:t>
            </a:r>
            <a:r>
              <a:rPr lang="ru-RU" sz="1400" dirty="0" smtClean="0"/>
              <a:t>заседании-				совещании </a:t>
            </a:r>
            <a:r>
              <a:rPr lang="ru-RU" sz="1400" dirty="0"/>
              <a:t>с научной </a:t>
            </a:r>
            <a:r>
              <a:rPr lang="ru-RU" sz="1400" dirty="0" smtClean="0"/>
              <a:t>				общественностью страны</a:t>
            </a:r>
            <a:endParaRPr lang="ru-RU" sz="1400" i="1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</a:t>
            </a:fld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7" t="8742" r="6688" b="720"/>
          <a:stretch/>
        </p:blipFill>
        <p:spPr>
          <a:xfrm>
            <a:off x="251520" y="2852936"/>
            <a:ext cx="266429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97797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20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</a:t>
            </a:r>
            <a:r>
              <a:rPr lang="ru-RU" sz="2000" dirty="0"/>
              <a:t> </a:t>
            </a:r>
            <a:r>
              <a:rPr lang="ru-RU" sz="2000" dirty="0" smtClean="0"/>
              <a:t>и космические технологии</a:t>
            </a:r>
            <a:endParaRPr lang="ru-RU" sz="20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438027" y="1700808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Белорусская космическая система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дистанционного </a:t>
            </a:r>
            <a:r>
              <a:rPr lang="ru-RU" alt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зондирования </a:t>
            </a:r>
            <a:endParaRPr lang="ru-RU" altLang="ru-RU" sz="1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Земли, (2012 год) 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4826011" y="1700808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отснято 15,5 млн км²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0" name="Прямая со стрелкой 9"/>
          <p:cNvCxnSpPr>
            <a:stCxn id="7" idx="3"/>
            <a:endCxn id="8" idx="1"/>
          </p:cNvCxnSpPr>
          <p:nvPr/>
        </p:nvCxnSpPr>
        <p:spPr>
          <a:xfrm>
            <a:off x="4283968" y="2132856"/>
            <a:ext cx="542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438027" y="2940596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Импортозамещение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27,9 млн долларов США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3" name="Прямая со стрелкой 12"/>
          <p:cNvCxnSpPr>
            <a:stCxn id="7" idx="2"/>
            <a:endCxn id="11" idx="0"/>
          </p:cNvCxnSpPr>
          <p:nvPr/>
        </p:nvCxnSpPr>
        <p:spPr>
          <a:xfrm>
            <a:off x="2360998" y="2564904"/>
            <a:ext cx="0" cy="375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4"/>
          <p:cNvSpPr>
            <a:spLocks noChangeArrowheads="1"/>
          </p:cNvSpPr>
          <p:nvPr/>
        </p:nvSpPr>
        <p:spPr bwMode="blackWhite">
          <a:xfrm>
            <a:off x="4848891" y="2940596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Белорусская девушка – космонавт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отправится на Международную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космическую станцию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4" t="3069" r="5955" b="9820"/>
          <a:stretch/>
        </p:blipFill>
        <p:spPr>
          <a:xfrm>
            <a:off x="2119387" y="3948709"/>
            <a:ext cx="4871204" cy="2604491"/>
          </a:xfrm>
          <a:prstGeom prst="rect">
            <a:avLst/>
          </a:prstGeom>
        </p:spPr>
      </p:pic>
      <p:sp>
        <p:nvSpPr>
          <p:cNvPr id="16" name="AutoShape 4"/>
          <p:cNvSpPr>
            <a:spLocks noChangeArrowheads="1"/>
          </p:cNvSpPr>
          <p:nvPr/>
        </p:nvSpPr>
        <p:spPr bwMode="blackWhite">
          <a:xfrm>
            <a:off x="323528" y="5883239"/>
            <a:ext cx="1741928" cy="66996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6 претенденток</a:t>
            </a:r>
            <a:endParaRPr lang="en-US" alt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982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21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Военно-техническая сфера</a:t>
            </a:r>
            <a:endParaRPr lang="ru-RU" sz="20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95536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Основные научно-технологические результаты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Госкомвоенпрома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достигнутые в 2021–2022 гг.: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invGray">
          <a:xfrm>
            <a:off x="399000" y="2359496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ракетная система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залпового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огня ”Полонез“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invGray">
          <a:xfrm>
            <a:off x="4870376" y="2378883"/>
            <a:ext cx="3878088" cy="5570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РСЗО калибра 122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мм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”Шквал“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invGray">
          <a:xfrm>
            <a:off x="415040" y="3056860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ЗРК ближнего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действия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Трио“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invGray">
          <a:xfrm>
            <a:off x="4870376" y="3056860"/>
            <a:ext cx="387808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Радиолокационная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станция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”Восток“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invGray">
          <a:xfrm>
            <a:off x="429944" y="3754224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средства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радиоэлектронной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борьбы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invGray">
          <a:xfrm>
            <a:off x="4901208" y="3754224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современные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цифровые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средства связи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invGray">
          <a:xfrm>
            <a:off x="419584" y="4451588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автоматизированный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комплекс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разведки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invGray">
          <a:xfrm>
            <a:off x="4870376" y="4451588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радиорелейная станция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сантиметрового диапазона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invGray">
          <a:xfrm>
            <a:off x="429944" y="5148952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комбинированная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радиостанция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Р-186Д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invGray">
          <a:xfrm>
            <a:off x="4870376" y="5158472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модернизация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реактивных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систем залпового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огня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Ураган-М“ и ”Белград-2“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762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22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Военно-техническая сфера</a:t>
            </a:r>
            <a:endParaRPr lang="ru-RU" sz="20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95536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Разработка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ударных беспилотных авиационных комплексов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invGray">
          <a:xfrm>
            <a:off x="395536" y="2305947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ударный БАК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квадрокоптерного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типа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Квадро-1400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“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(КБ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Дисплей“)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invGray">
          <a:xfrm>
            <a:off x="4870376" y="2305947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ударный УБАК-70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Ловчий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“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(558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Авиационный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ремонтный завод)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8" name="AutoShape 36"/>
          <p:cNvSpPr>
            <a:spLocks noChangeArrowheads="1"/>
          </p:cNvSpPr>
          <p:nvPr/>
        </p:nvSpPr>
        <p:spPr bwMode="invGray">
          <a:xfrm>
            <a:off x="4932040" y="3782141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ударный БАК-камикадзе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Чекан“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558 Авиационный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ремонтный завод)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" t="1" r="48538" b="1408"/>
          <a:stretch/>
        </p:blipFill>
        <p:spPr>
          <a:xfrm>
            <a:off x="445848" y="3686157"/>
            <a:ext cx="3910128" cy="27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64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23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Международное научно-техническое сотрудничество</a:t>
            </a:r>
            <a:endParaRPr lang="ru-RU" sz="2400" dirty="0"/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invGray">
          <a:xfrm>
            <a:off x="395536" y="1412776"/>
            <a:ext cx="3528392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 лини НАН Беларуси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4355976" y="1412776"/>
            <a:ext cx="446449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действует более </a:t>
            </a:r>
          </a:p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100 договоров о сотрудничестве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4355976" y="2134150"/>
            <a:ext cx="446449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87 государств-партнеров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4355976" y="2855524"/>
            <a:ext cx="446449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40 международных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исследовательских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центров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>
            <a:off x="3923928" y="170100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3"/>
            <a:endCxn id="8" idx="1"/>
          </p:cNvCxnSpPr>
          <p:nvPr/>
        </p:nvCxnSpPr>
        <p:spPr>
          <a:xfrm>
            <a:off x="3923928" y="1701002"/>
            <a:ext cx="432048" cy="721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  <a:endCxn id="9" idx="1"/>
          </p:cNvCxnSpPr>
          <p:nvPr/>
        </p:nvCxnSpPr>
        <p:spPr>
          <a:xfrm>
            <a:off x="3923928" y="1701002"/>
            <a:ext cx="432048" cy="144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8"/>
          <p:cNvSpPr>
            <a:spLocks noChangeArrowheads="1"/>
          </p:cNvSpPr>
          <p:nvPr/>
        </p:nvSpPr>
        <p:spPr bwMode="gray">
          <a:xfrm rot="5400000">
            <a:off x="1943156" y="2061339"/>
            <a:ext cx="433149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invGray">
          <a:xfrm>
            <a:off x="366627" y="2465891"/>
            <a:ext cx="3819856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организовано 83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международные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научные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конференции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invGray">
          <a:xfrm>
            <a:off x="395536" y="3456592"/>
            <a:ext cx="3843700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участие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более 1,1 тыс.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зарубежных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ученых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invGray">
          <a:xfrm>
            <a:off x="395537" y="4447293"/>
            <a:ext cx="3843699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заключено 456 контрактов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поставку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технической продукции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invGray">
          <a:xfrm>
            <a:off x="395536" y="5437994"/>
            <a:ext cx="3843699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общую сумму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9,4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млн долларов США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 rot="16200000">
            <a:off x="5112803" y="2854649"/>
            <a:ext cx="2950846" cy="446449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anchor="ctr"/>
          <a:lstStyle/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НАН Беларуси продолжает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развивать сотрудничество </a:t>
            </a:r>
            <a:endParaRPr lang="ru-RU" sz="17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sz="1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рамках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Международной ассоциации 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академий наук (25 организаций), 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 2017 г. Беларусь возглавляет 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совет ассоциации</a:t>
            </a:r>
            <a:endParaRPr lang="en-US" altLang="ru-RU" sz="17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299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24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Международное научно-техническое сотрудничество</a:t>
            </a:r>
            <a:endParaRPr lang="ru-RU" sz="24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95536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Реализация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научно-технических программ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Союзного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государства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invGray">
          <a:xfrm>
            <a:off x="1261936" y="2201440"/>
            <a:ext cx="6164708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Всего в 2000-х гг. было реализовано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порядка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60 союзных программ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invGray">
          <a:xfrm>
            <a:off x="1264224" y="3286216"/>
            <a:ext cx="6162420" cy="124324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последние годы реализованы программы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Технология-СГ“, ”ДНК-идентификация“,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Комбикорм-СГ“, ”Интеграция-СГ“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invGray">
          <a:xfrm>
            <a:off x="395536" y="4751816"/>
            <a:ext cx="8352928" cy="148549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Все союзные программы нацелены не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только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замещение высокотехнологичного импорта наших стран,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на обеспечение мирового лидерства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отдельным направлениям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93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25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Обеспечение научно-технологической безопасности</a:t>
            </a:r>
            <a:endParaRPr lang="ru-RU" sz="24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59532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Основными национальными интересами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научно-технологической сфере являются: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74380" y="2597848"/>
            <a:ext cx="8424936" cy="77266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дальнейшее развитие экономики и других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сфер, основанное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современных знаниях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научно-технологическом потенциале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374380" y="3450133"/>
            <a:ext cx="8424936" cy="78447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создание инновационных технологий,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интенсивное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обновление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их основе реального сектора экономики и внедрение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во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все сферы жизнедеятельности общества и государства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invGray">
          <a:xfrm>
            <a:off x="374380" y="4314229"/>
            <a:ext cx="8424936" cy="78447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расширение присутствия Беларуси на мировом рынке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наукоемкой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высокотехнологичной продукции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invGray">
          <a:xfrm>
            <a:off x="374380" y="5178325"/>
            <a:ext cx="8424936" cy="78447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обеспечение различных сфер деятельности общества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государства научными </a:t>
            </a:r>
            <a:r>
              <a:rPr lang="ru-RU" altLang="ru-RU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кадрамим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 rot="5400000">
            <a:off x="4305373" y="2126239"/>
            <a:ext cx="562949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23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26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Обеспечение научно-технологической безопасности</a:t>
            </a:r>
            <a:endParaRPr lang="ru-RU" sz="24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59532" y="1412776"/>
            <a:ext cx="8352928" cy="151216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Научный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потенциал нашей страны концентрируется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выполнении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инновационных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проектов и научных</a:t>
            </a: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разработок, имеющих стратегическое значение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для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развития всех отраслей экономики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59532" y="5517232"/>
            <a:ext cx="8352928" cy="93610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Санкционное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давление западных стран на Беларусь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превращает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вызовы современности в наши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новые</a:t>
            </a: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возможности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. 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 rot="16200000">
            <a:off x="3418156" y="166354"/>
            <a:ext cx="2235679" cy="813690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anchor="ctr"/>
          <a:lstStyle/>
          <a:p>
            <a:pPr algn="ctr" eaLnBrk="0" hangingPunct="0"/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”Наука – фундамент нашей государственности. 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Люди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которые посвящают свою жизнь 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тяжелейшему труду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ученого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</a:t>
            </a:r>
          </a:p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–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золотой фонд нашей нации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“.</a:t>
            </a:r>
          </a:p>
          <a:p>
            <a:pPr algn="r" eaLnBrk="0" hangingPunct="0"/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eaLnBrk="0" hangingPunct="0"/>
            <a:r>
              <a:rPr lang="ru-RU" altLang="ru-RU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А.Г.Лукашенко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32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6624736" cy="708025"/>
          </a:xfrm>
        </p:spPr>
        <p:txBody>
          <a:bodyPr/>
          <a:lstStyle/>
          <a:p>
            <a:r>
              <a:rPr lang="ru-RU" altLang="ru-RU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en-US" altLang="ru-RU" sz="3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797"/>
            <a:ext cx="198264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59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3</a:t>
            </a:fld>
            <a:endParaRPr lang="en-US" alt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 rot="17973186">
            <a:off x="47775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 rot="3465783">
            <a:off x="4777582" y="4698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rot="14369022">
            <a:off x="3558381" y="2610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rot="7535209">
            <a:off x="3520281" y="4664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5356225" y="36623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 rot="10800000">
            <a:off x="2946400" y="3656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2692400" y="18938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348038" y="5151438"/>
            <a:ext cx="360362" cy="360362"/>
            <a:chOff x="2109" y="3612"/>
            <a:chExt cx="227" cy="227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Oval 13"/>
          <p:cNvSpPr>
            <a:spLocks noChangeArrowheads="1"/>
          </p:cNvSpPr>
          <p:nvPr/>
        </p:nvSpPr>
        <p:spPr bwMode="gray">
          <a:xfrm>
            <a:off x="3624263" y="28463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gray">
          <a:xfrm>
            <a:off x="3617913" y="28305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gray">
          <a:xfrm>
            <a:off x="3751263" y="29733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gray">
          <a:xfrm>
            <a:off x="3733800" y="29464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gray">
          <a:xfrm>
            <a:off x="3835400" y="3057525"/>
            <a:ext cx="1522413" cy="1522413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gray">
          <a:xfrm>
            <a:off x="3857625" y="3076575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gray">
          <a:xfrm>
            <a:off x="3875088" y="3086100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gray">
          <a:xfrm>
            <a:off x="3890963" y="3100388"/>
            <a:ext cx="1366837" cy="13414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gray">
          <a:xfrm>
            <a:off x="3971925" y="3136900"/>
            <a:ext cx="1214438" cy="109061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gray">
          <a:xfrm>
            <a:off x="3886743" y="3419684"/>
            <a:ext cx="14409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dirty="0" smtClean="0">
                <a:solidFill>
                  <a:srgbClr val="000000"/>
                </a:solidFill>
              </a:rPr>
              <a:t>Научный</a:t>
            </a:r>
          </a:p>
          <a:p>
            <a:pPr algn="ctr" eaLnBrk="0" hangingPunct="0"/>
            <a:r>
              <a:rPr lang="ru-RU" altLang="ru-RU" sz="2000" dirty="0" smtClean="0">
                <a:solidFill>
                  <a:srgbClr val="000000"/>
                </a:solidFill>
              </a:rPr>
              <a:t>потенциал</a:t>
            </a:r>
            <a:endParaRPr lang="en-US" altLang="ru-RU" sz="2000" dirty="0">
              <a:solidFill>
                <a:srgbClr val="000000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589588" y="1820357"/>
            <a:ext cx="36032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 smtClean="0"/>
              <a:t>25 644 человек занято </a:t>
            </a:r>
          </a:p>
          <a:p>
            <a:pPr eaLnBrk="0" hangingPunct="0"/>
            <a:r>
              <a:rPr lang="ru-RU" altLang="ru-RU" dirty="0" smtClean="0"/>
              <a:t>в сфере научных исследований</a:t>
            </a:r>
            <a:endParaRPr lang="en-US" altLang="ru-RU" dirty="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56637" y="1879600"/>
            <a:ext cx="2940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dirty="0" smtClean="0"/>
              <a:t>445 научных организаций</a:t>
            </a:r>
            <a:endParaRPr lang="en-US" altLang="ru-RU" dirty="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568736" y="3620800"/>
            <a:ext cx="2427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/>
              <a:t>16 321 проводят </a:t>
            </a:r>
          </a:p>
          <a:p>
            <a:pPr eaLnBrk="0" hangingPunct="0"/>
            <a:r>
              <a:rPr lang="ru-RU" altLang="ru-RU" dirty="0" smtClean="0"/>
              <a:t>научные исследования </a:t>
            </a:r>
            <a:endParaRPr lang="en-US" altLang="ru-RU" dirty="0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715000" y="5232400"/>
            <a:ext cx="21457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 smtClean="0"/>
              <a:t>548 докторов наук</a:t>
            </a:r>
            <a:endParaRPr lang="en-US" altLang="ru-RU" dirty="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-99440" y="3556298"/>
            <a:ext cx="27335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dirty="0" smtClean="0"/>
              <a:t>20,7 % от общего числа</a:t>
            </a:r>
          </a:p>
          <a:p>
            <a:pPr algn="r" eaLnBrk="0" hangingPunct="0"/>
            <a:r>
              <a:rPr lang="ru-RU" altLang="ru-RU" dirty="0" smtClean="0"/>
              <a:t> исследователей – </a:t>
            </a:r>
          </a:p>
          <a:p>
            <a:pPr algn="r" eaLnBrk="0" hangingPunct="0"/>
            <a:r>
              <a:rPr lang="ru-RU" altLang="ru-RU" dirty="0" smtClean="0"/>
              <a:t>молодежь до 29 лет</a:t>
            </a:r>
            <a:endParaRPr lang="en-US" altLang="ru-RU" dirty="0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22582" y="5170488"/>
            <a:ext cx="2598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dirty="0" smtClean="0"/>
              <a:t>2 624 кандидатов наук</a:t>
            </a:r>
            <a:endParaRPr lang="en-US" altLang="ru-RU" dirty="0"/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2514600" y="3657600"/>
            <a:ext cx="360363" cy="360363"/>
            <a:chOff x="2109" y="3612"/>
            <a:chExt cx="227" cy="227"/>
          </a:xfrm>
        </p:grpSpPr>
        <p:sp>
          <p:nvSpPr>
            <p:cNvPr id="32" name="Oval 3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3352800" y="1981200"/>
            <a:ext cx="360363" cy="360363"/>
            <a:chOff x="2109" y="3612"/>
            <a:chExt cx="227" cy="227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5334000" y="1981200"/>
            <a:ext cx="360363" cy="360363"/>
            <a:chOff x="2109" y="3612"/>
            <a:chExt cx="227" cy="227"/>
          </a:xfrm>
        </p:grpSpPr>
        <p:sp>
          <p:nvSpPr>
            <p:cNvPr id="38" name="Oval 3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6248400" y="3581400"/>
            <a:ext cx="360363" cy="360363"/>
            <a:chOff x="2109" y="3612"/>
            <a:chExt cx="227" cy="227"/>
          </a:xfrm>
        </p:grpSpPr>
        <p:sp>
          <p:nvSpPr>
            <p:cNvPr id="41" name="Oval 3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5410200" y="5105400"/>
            <a:ext cx="360363" cy="360363"/>
            <a:chOff x="2109" y="3612"/>
            <a:chExt cx="227" cy="227"/>
          </a:xfrm>
        </p:grpSpPr>
        <p:sp>
          <p:nvSpPr>
            <p:cNvPr id="44" name="Oval 4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39605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4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invGray">
          <a:xfrm>
            <a:off x="5374449" y="2890829"/>
            <a:ext cx="2155825" cy="13983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9116" y="3068821"/>
            <a:ext cx="207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000" b="1" dirty="0" smtClean="0"/>
              <a:t>АСПИРАНТУРА</a:t>
            </a:r>
            <a:endParaRPr lang="en-US" altLang="ru-RU" sz="1400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invGray">
          <a:xfrm>
            <a:off x="1262528" y="2903316"/>
            <a:ext cx="2155825" cy="13983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25151" y="3096697"/>
            <a:ext cx="2112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 smtClean="0"/>
              <a:t>ДОКТОРАНТУРА</a:t>
            </a:r>
            <a:endParaRPr lang="en-US" altLang="ru-RU" sz="1200" dirty="0"/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3224678" y="2809653"/>
            <a:ext cx="850900" cy="11858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AutoShape 9"/>
          <p:cNvSpPr>
            <a:spLocks noChangeAspect="1" noChangeArrowheads="1" noTextEdit="1"/>
          </p:cNvSpPr>
          <p:nvPr/>
        </p:nvSpPr>
        <p:spPr bwMode="gray">
          <a:xfrm flipH="1">
            <a:off x="4720399" y="2793991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0"/>
          <p:cNvSpPr>
            <a:spLocks/>
          </p:cNvSpPr>
          <p:nvPr/>
        </p:nvSpPr>
        <p:spPr bwMode="gray">
          <a:xfrm flipH="1">
            <a:off x="4725162" y="2797166"/>
            <a:ext cx="852487" cy="11858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992363" y="1422722"/>
            <a:ext cx="2827338" cy="1340645"/>
            <a:chOff x="1997" y="1314"/>
            <a:chExt cx="1889" cy="1009"/>
          </a:xfrm>
        </p:grpSpPr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44314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641012" y="1613222"/>
            <a:ext cx="1445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В 2021 г.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976" y="3589986"/>
            <a:ext cx="174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700 человек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79455" y="3569694"/>
            <a:ext cx="174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4067 человек</a:t>
            </a:r>
            <a:endParaRPr lang="ru-RU" dirty="0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invGray">
          <a:xfrm>
            <a:off x="1282188" y="4495011"/>
            <a:ext cx="2155825" cy="131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invGray">
          <a:xfrm>
            <a:off x="5374448" y="4495744"/>
            <a:ext cx="2155825" cy="129932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6" name="Freeform 8"/>
          <p:cNvSpPr>
            <a:spLocks/>
          </p:cNvSpPr>
          <p:nvPr/>
        </p:nvSpPr>
        <p:spPr bwMode="gray">
          <a:xfrm>
            <a:off x="3477090" y="3400997"/>
            <a:ext cx="850900" cy="205320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gray">
          <a:xfrm flipH="1">
            <a:off x="4446263" y="3419950"/>
            <a:ext cx="834421" cy="191915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608115" y="4580232"/>
            <a:ext cx="180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возраст доктора наук 50,2 лет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26089" y="4594736"/>
            <a:ext cx="180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возраст кандидата наук 36,9 лет</a:t>
            </a:r>
            <a:endParaRPr lang="ru-RU" dirty="0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invGray">
          <a:xfrm>
            <a:off x="395535" y="5935181"/>
            <a:ext cx="8352929" cy="6112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596164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Ученая степень доктора наук присуждена 37 гражданам Республики Беларусь, кандидата наук – 315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83743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Основной кадровый научный потенциал сосредоточен: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5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827584" y="2465610"/>
            <a:ext cx="7543800" cy="3584998"/>
            <a:chOff x="550" y="1231"/>
            <a:chExt cx="4752" cy="2308"/>
          </a:xfrm>
        </p:grpSpPr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2006" y="1231"/>
              <a:ext cx="1426" cy="2021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4935" y="1440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3196" y="1440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gray">
            <a:xfrm>
              <a:off x="4570" y="1964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2673" y="1964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62353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4204" y="2488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3840" y="3006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">
            <a:xfrm>
              <a:off x="1633" y="3009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black">
            <a:xfrm flipH="1">
              <a:off x="550" y="3527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black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black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black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black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black">
            <a:xfrm>
              <a:off x="646" y="1434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black">
            <a:xfrm>
              <a:off x="646" y="1983"/>
              <a:ext cx="0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black">
            <a:xfrm>
              <a:off x="646" y="2498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black">
            <a:xfrm>
              <a:off x="646" y="3013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black">
            <a:xfrm>
              <a:off x="646" y="1622"/>
              <a:ext cx="222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Министерство промышленности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black">
            <a:xfrm>
              <a:off x="708" y="2025"/>
              <a:ext cx="1737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Государственный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военно-промышленный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комитет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black">
            <a:xfrm>
              <a:off x="716" y="2591"/>
              <a:ext cx="107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Министерство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образования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black">
            <a:xfrm>
              <a:off x="625" y="3043"/>
              <a:ext cx="1275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Министерство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здравоохранения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gray">
            <a:xfrm>
              <a:off x="3200" y="1781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451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7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gray">
            <a:xfrm>
              <a:off x="2674" y="2304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3,1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2154" y="2488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2353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gray">
            <a:xfrm>
              <a:off x="2156" y="2830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5451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1,8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gray">
            <a:xfrm>
              <a:off x="1632" y="3350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1,2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</p:grpSp>
      <p:sp>
        <p:nvSpPr>
          <p:cNvPr id="33" name="Freeform 6"/>
          <p:cNvSpPr>
            <a:spLocks/>
          </p:cNvSpPr>
          <p:nvPr/>
        </p:nvSpPr>
        <p:spPr bwMode="gray">
          <a:xfrm>
            <a:off x="5861547" y="1963897"/>
            <a:ext cx="2958925" cy="539859"/>
          </a:xfrm>
          <a:custGeom>
            <a:avLst/>
            <a:gdLst>
              <a:gd name="T0" fmla="*/ 1478 w 1786"/>
              <a:gd name="T1" fmla="*/ 284 h 284"/>
              <a:gd name="T2" fmla="*/ 0 w 1786"/>
              <a:gd name="T3" fmla="*/ 284 h 284"/>
              <a:gd name="T4" fmla="*/ 446 w 1786"/>
              <a:gd name="T5" fmla="*/ 0 h 284"/>
              <a:gd name="T6" fmla="*/ 1786 w 1786"/>
              <a:gd name="T7" fmla="*/ 0 h 284"/>
              <a:gd name="T8" fmla="*/ 1478 w 1786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5861548" y="2496675"/>
            <a:ext cx="2503487" cy="2789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600" dirty="0" smtClean="0">
                <a:latin typeface="Verdana" panose="020B0604030504040204" pitchFamily="34" charset="0"/>
              </a:rPr>
              <a:t>7,2 тыс. человек</a:t>
            </a:r>
            <a:endParaRPr lang="en-US" altLang="ru-RU" sz="1600" dirty="0">
              <a:latin typeface="Verdana" panose="020B0604030504040204" pitchFamily="34" charset="0"/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gray">
          <a:xfrm rot="21346886">
            <a:off x="8304246" y="1990133"/>
            <a:ext cx="535638" cy="790632"/>
          </a:xfrm>
          <a:custGeom>
            <a:avLst/>
            <a:gdLst>
              <a:gd name="T0" fmla="*/ 308 w 308"/>
              <a:gd name="T1" fmla="*/ 120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D1D1D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black">
          <a:xfrm flipH="1">
            <a:off x="869735" y="1973218"/>
            <a:ext cx="5771273" cy="157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black">
          <a:xfrm>
            <a:off x="979984" y="1971504"/>
            <a:ext cx="0" cy="8527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black">
          <a:xfrm>
            <a:off x="1089497" y="2201239"/>
            <a:ext cx="4360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>
                <a:latin typeface="Verdana" panose="020B0604030504040204" pitchFamily="34" charset="0"/>
              </a:rPr>
              <a:t>Национальная академия наук Беларуси</a:t>
            </a:r>
            <a:endParaRPr lang="en-US" altLang="ru-RU" sz="14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13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6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Белорусские научные школы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8496944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школа в области трансплантологии органов и тканей (Минский научно-практический центр хирургии, трансплантологии и гематологии, руководитель – член-корреспондент НАН Беларуси </a:t>
            </a:r>
            <a:r>
              <a:rPr lang="ru-RU" sz="20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Руммо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О.О.);</a:t>
            </a:r>
            <a:endParaRPr lang="ru-RU" sz="1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школа в области квантовых исследований и разработок (Институт физики имени </a:t>
            </a:r>
            <a:r>
              <a:rPr lang="ru-RU" sz="20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Б.И.Степанова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НАН Беларуси, руководитель – академик НАН Беларуси </a:t>
            </a:r>
            <a:r>
              <a:rPr lang="ru-RU" sz="20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Килин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С.Я.); </a:t>
            </a:r>
            <a:endParaRPr lang="ru-RU" sz="1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школа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компьютерного моделирования и расчета машин и их компонентов (цифровые технологии в машиностроении) (Объединенный институт машиностроения НАН Беларуси, руководитель – член-корреспондент НАН Беларуси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Федосюк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В.М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	нейрофизиологическая школа (Институт физиологии НАН Беларуси, научный руководитель – академик НАН Беларуси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Кульчицкий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В.А.);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	школа по инженерии поверхности (Физико-технический институт НАН Беларуси, руководители – академик Коновалов Е.Г.,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член-корреспонденты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Гурский Л.И.,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Точицкий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Э.И.)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130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7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 rot="3877067">
            <a:off x="4290556" y="4027016"/>
            <a:ext cx="2916486" cy="862013"/>
            <a:chOff x="2290" y="2725"/>
            <a:chExt cx="1832" cy="713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3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1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316338" y="2132856"/>
            <a:ext cx="1271588" cy="1282700"/>
            <a:chOff x="2789" y="1625"/>
            <a:chExt cx="907" cy="907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6" name="Group 41"/>
          <p:cNvGrpSpPr>
            <a:grpSpLocks/>
          </p:cNvGrpSpPr>
          <p:nvPr/>
        </p:nvGrpSpPr>
        <p:grpSpPr bwMode="auto">
          <a:xfrm rot="3877067">
            <a:off x="2598275" y="3843310"/>
            <a:ext cx="2508061" cy="860425"/>
            <a:chOff x="2290" y="2725"/>
            <a:chExt cx="1832" cy="713"/>
          </a:xfrm>
        </p:grpSpPr>
        <p:grpSp>
          <p:nvGrpSpPr>
            <p:cNvPr id="37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41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39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2506588" y="2132856"/>
            <a:ext cx="1271588" cy="1282700"/>
            <a:chOff x="2789" y="1625"/>
            <a:chExt cx="907" cy="907"/>
          </a:xfrm>
        </p:grpSpPr>
        <p:sp>
          <p:nvSpPr>
            <p:cNvPr id="44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0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4" name="Group 59"/>
          <p:cNvGrpSpPr>
            <a:grpSpLocks/>
          </p:cNvGrpSpPr>
          <p:nvPr/>
        </p:nvGrpSpPr>
        <p:grpSpPr bwMode="auto">
          <a:xfrm rot="3877067">
            <a:off x="861153" y="3821346"/>
            <a:ext cx="2459440" cy="860425"/>
            <a:chOff x="2290" y="2725"/>
            <a:chExt cx="1832" cy="713"/>
          </a:xfrm>
        </p:grpSpPr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9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7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" name="Group 66"/>
          <p:cNvGrpSpPr>
            <a:grpSpLocks/>
          </p:cNvGrpSpPr>
          <p:nvPr/>
        </p:nvGrpSpPr>
        <p:grpSpPr bwMode="auto">
          <a:xfrm>
            <a:off x="755576" y="2132856"/>
            <a:ext cx="1271587" cy="1282700"/>
            <a:chOff x="2789" y="1625"/>
            <a:chExt cx="907" cy="907"/>
          </a:xfrm>
        </p:grpSpPr>
        <p:sp>
          <p:nvSpPr>
            <p:cNvPr id="62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5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68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2" name="Text Box 77"/>
          <p:cNvSpPr txBox="1">
            <a:spLocks noChangeArrowheads="1"/>
          </p:cNvSpPr>
          <p:nvPr/>
        </p:nvSpPr>
        <p:spPr bwMode="gray">
          <a:xfrm rot="3925970">
            <a:off x="891528" y="4011960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БЮДЖЕТНЫЕ</a:t>
            </a:r>
            <a:endParaRPr lang="en-US" altLang="ru-RU" sz="2000" b="1" dirty="0"/>
          </a:p>
        </p:txBody>
      </p:sp>
      <p:sp>
        <p:nvSpPr>
          <p:cNvPr id="73" name="Text Box 78"/>
          <p:cNvSpPr txBox="1">
            <a:spLocks noChangeArrowheads="1"/>
          </p:cNvSpPr>
          <p:nvPr/>
        </p:nvSpPr>
        <p:spPr bwMode="gray">
          <a:xfrm rot="3925970">
            <a:off x="1542150" y="3683973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75" name="Text Box 80"/>
          <p:cNvSpPr txBox="1">
            <a:spLocks noChangeArrowheads="1"/>
          </p:cNvSpPr>
          <p:nvPr/>
        </p:nvSpPr>
        <p:spPr bwMode="gray">
          <a:xfrm rot="3925970">
            <a:off x="3303904" y="3683973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76" name="Text Box 81"/>
          <p:cNvSpPr txBox="1">
            <a:spLocks noChangeArrowheads="1"/>
          </p:cNvSpPr>
          <p:nvPr/>
        </p:nvSpPr>
        <p:spPr bwMode="gray">
          <a:xfrm rot="3925970">
            <a:off x="4360147" y="4266367"/>
            <a:ext cx="2446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ДР. ИСТОЧНИКОВ</a:t>
            </a:r>
            <a:endParaRPr lang="en-US" alt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48370" y="2576046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41,9%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68574" y="2542870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35,6%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07134" y="2558443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13,3%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89" name="Group 6"/>
          <p:cNvGrpSpPr>
            <a:grpSpLocks/>
          </p:cNvGrpSpPr>
          <p:nvPr/>
        </p:nvGrpSpPr>
        <p:grpSpPr bwMode="auto">
          <a:xfrm rot="3877067">
            <a:off x="6133149" y="4054902"/>
            <a:ext cx="3108500" cy="862013"/>
            <a:chOff x="2290" y="2725"/>
            <a:chExt cx="1832" cy="713"/>
          </a:xfrm>
        </p:grpSpPr>
        <p:grpSp>
          <p:nvGrpSpPr>
            <p:cNvPr id="90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94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1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92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6" name="Group 13"/>
          <p:cNvGrpSpPr>
            <a:grpSpLocks/>
          </p:cNvGrpSpPr>
          <p:nvPr/>
        </p:nvGrpSpPr>
        <p:grpSpPr bwMode="auto">
          <a:xfrm>
            <a:off x="6213784" y="2074003"/>
            <a:ext cx="1271588" cy="1282700"/>
            <a:chOff x="2789" y="1625"/>
            <a:chExt cx="907" cy="907"/>
          </a:xfrm>
        </p:grpSpPr>
        <p:sp>
          <p:nvSpPr>
            <p:cNvPr id="97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8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9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0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1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02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3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4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5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6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07" name="Text Box 81"/>
          <p:cNvSpPr txBox="1">
            <a:spLocks noChangeArrowheads="1"/>
          </p:cNvSpPr>
          <p:nvPr/>
        </p:nvSpPr>
        <p:spPr bwMode="gray">
          <a:xfrm rot="3818112">
            <a:off x="6097755" y="4405877"/>
            <a:ext cx="29246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ИНОСТРАННЫХ ИНВЕСТОРОВ</a:t>
            </a:r>
            <a:endParaRPr lang="en-US" altLang="ru-RU" sz="14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6523271" y="2505948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9,2%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0" name="Text Box 77"/>
          <p:cNvSpPr txBox="1">
            <a:spLocks noChangeArrowheads="1"/>
          </p:cNvSpPr>
          <p:nvPr/>
        </p:nvSpPr>
        <p:spPr bwMode="gray">
          <a:xfrm rot="3925970">
            <a:off x="2599848" y="4146736"/>
            <a:ext cx="2233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СОБСТВЕННЫЕ</a:t>
            </a:r>
            <a:endParaRPr lang="en-US" altLang="ru-RU" sz="2000" b="1" dirty="0"/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gray">
          <a:xfrm rot="3925970">
            <a:off x="5098944" y="3585551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112" name="Text Box 80"/>
          <p:cNvSpPr txBox="1">
            <a:spLocks noChangeArrowheads="1"/>
          </p:cNvSpPr>
          <p:nvPr/>
        </p:nvSpPr>
        <p:spPr bwMode="gray">
          <a:xfrm rot="3925970">
            <a:off x="6987216" y="3556452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5580112" y="4766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Общий объем затрат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64699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8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30660" y="476672"/>
            <a:ext cx="331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Фундаментальные и прикладные научные исследования</a:t>
            </a:r>
            <a:endParaRPr lang="ru-RU" dirty="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6049963" y="2368550"/>
            <a:ext cx="2027237" cy="20478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6049963" y="2368550"/>
            <a:ext cx="2027237" cy="2047875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gray">
          <a:xfrm>
            <a:off x="6181725" y="2501900"/>
            <a:ext cx="1762125" cy="17811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gray">
          <a:xfrm>
            <a:off x="6211888" y="2513013"/>
            <a:ext cx="1762125" cy="17795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gray">
          <a:xfrm>
            <a:off x="6276975" y="2590800"/>
            <a:ext cx="1587500" cy="16033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gray">
          <a:xfrm>
            <a:off x="914400" y="236220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gray">
          <a:xfrm>
            <a:off x="914400" y="236220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gray">
          <a:xfrm>
            <a:off x="1047750" y="2495550"/>
            <a:ext cx="1762125" cy="17811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gray">
          <a:xfrm>
            <a:off x="1047750" y="2498725"/>
            <a:ext cx="1763713" cy="17811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gray">
          <a:xfrm>
            <a:off x="1135063" y="2584450"/>
            <a:ext cx="1585912" cy="16033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1160463" y="2608263"/>
            <a:ext cx="1535112" cy="1552575"/>
            <a:chOff x="4166" y="1706"/>
            <a:chExt cx="1252" cy="1252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5" name="Oval 21"/>
          <p:cNvSpPr>
            <a:spLocks noChangeArrowheads="1"/>
          </p:cNvSpPr>
          <p:nvPr/>
        </p:nvSpPr>
        <p:spPr bwMode="gray">
          <a:xfrm>
            <a:off x="3482975" y="236855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gray">
          <a:xfrm>
            <a:off x="3482975" y="236855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gray">
          <a:xfrm>
            <a:off x="3614738" y="2501900"/>
            <a:ext cx="1763712" cy="17811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gray">
          <a:xfrm>
            <a:off x="3616325" y="2505075"/>
            <a:ext cx="1762125" cy="17811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gray">
          <a:xfrm>
            <a:off x="3703638" y="2590800"/>
            <a:ext cx="1585912" cy="16033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3729038" y="2608263"/>
            <a:ext cx="1535112" cy="1552575"/>
            <a:chOff x="4166" y="1706"/>
            <a:chExt cx="1252" cy="1252"/>
          </a:xfrm>
        </p:grpSpPr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6305550" y="2608263"/>
            <a:ext cx="1536700" cy="1552575"/>
            <a:chOff x="4166" y="1706"/>
            <a:chExt cx="1252" cy="1252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0" name="AutoShape 36"/>
          <p:cNvSpPr>
            <a:spLocks noChangeArrowheads="1"/>
          </p:cNvSpPr>
          <p:nvPr/>
        </p:nvSpPr>
        <p:spPr bwMode="invGray">
          <a:xfrm>
            <a:off x="1279396" y="1412389"/>
            <a:ext cx="6487981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ОБЪЕМ СРЕДСТВ РЕСПУБЛИКАНСКОГО БЮДЖЕТА: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gray">
          <a:xfrm>
            <a:off x="1402043" y="3182938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34,5%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3976968" y="3182938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24,5%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gray">
          <a:xfrm>
            <a:off x="6636067" y="3182938"/>
            <a:ext cx="886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6,9%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46" name="AutoShape 36"/>
          <p:cNvSpPr>
            <a:spLocks noChangeArrowheads="1"/>
          </p:cNvSpPr>
          <p:nvPr/>
        </p:nvSpPr>
        <p:spPr bwMode="invGray">
          <a:xfrm>
            <a:off x="801874" y="4705606"/>
            <a:ext cx="2279278" cy="17843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исследовательские,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опытно-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конструкторские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опытно-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технологические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работы</a:t>
            </a:r>
            <a:r>
              <a:rPr lang="ru-RU" alt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endParaRPr lang="en-US" alt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invGray">
          <a:xfrm>
            <a:off x="5931086" y="4699785"/>
            <a:ext cx="2279278" cy="17843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подготовка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аттестация </a:t>
            </a:r>
          </a:p>
          <a:p>
            <a:pPr algn="ctr" eaLnBrk="0" hangingPunct="0"/>
            <a:r>
              <a:rPr lang="ru-RU" alt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</a:t>
            </a:r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аучных работников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высшей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квалификации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8" name="AutoShape 36"/>
          <p:cNvSpPr>
            <a:spLocks noChangeArrowheads="1"/>
          </p:cNvSpPr>
          <p:nvPr/>
        </p:nvSpPr>
        <p:spPr bwMode="invGray">
          <a:xfrm>
            <a:off x="3366480" y="4705606"/>
            <a:ext cx="2279278" cy="17843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научно-технические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программы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30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74"/>
          <p:cNvSpPr>
            <a:spLocks noChangeArrowheads="1"/>
          </p:cNvSpPr>
          <p:nvPr/>
        </p:nvSpPr>
        <p:spPr bwMode="gray">
          <a:xfrm>
            <a:off x="3477816" y="29772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9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invGray">
          <a:xfrm>
            <a:off x="1279396" y="1412389"/>
            <a:ext cx="6487981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ОСНОВНОЙ ОБЪЕМ СРЕДСТВ (60,5%) НАПРАВЛЕН: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gray">
          <a:xfrm>
            <a:off x="1064816" y="2947071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48"/>
          <p:cNvSpPr>
            <a:spLocks noChangeArrowheads="1"/>
          </p:cNvSpPr>
          <p:nvPr/>
        </p:nvSpPr>
        <p:spPr bwMode="gray">
          <a:xfrm>
            <a:off x="1098154" y="295500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49"/>
          <p:cNvSpPr>
            <a:spLocks noChangeArrowheads="1"/>
          </p:cNvSpPr>
          <p:nvPr/>
        </p:nvSpPr>
        <p:spPr bwMode="gray">
          <a:xfrm>
            <a:off x="1115616" y="501875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50"/>
          <p:cNvSpPr>
            <a:spLocks noChangeArrowheads="1"/>
          </p:cNvSpPr>
          <p:nvPr/>
        </p:nvSpPr>
        <p:spPr bwMode="gray">
          <a:xfrm>
            <a:off x="1115616" y="29772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" name="Group 51"/>
          <p:cNvGrpSpPr>
            <a:grpSpLocks/>
          </p:cNvGrpSpPr>
          <p:nvPr/>
        </p:nvGrpSpPr>
        <p:grpSpPr bwMode="auto">
          <a:xfrm>
            <a:off x="1595322" y="2639096"/>
            <a:ext cx="1055406" cy="642937"/>
            <a:chOff x="1289" y="582"/>
            <a:chExt cx="668" cy="668"/>
          </a:xfrm>
        </p:grpSpPr>
        <p:sp>
          <p:nvSpPr>
            <p:cNvPr id="47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" name="Text Box 57"/>
          <p:cNvSpPr txBox="1">
            <a:spLocks noChangeArrowheads="1"/>
          </p:cNvSpPr>
          <p:nvPr/>
        </p:nvSpPr>
        <p:spPr bwMode="gray">
          <a:xfrm>
            <a:off x="1595322" y="2731171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23,9%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gray">
          <a:xfrm>
            <a:off x="1141016" y="3401096"/>
            <a:ext cx="21439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машиностроение, </a:t>
            </a:r>
            <a:r>
              <a:rPr lang="ru-RU" altLang="ru-RU" sz="1600" b="1" dirty="0" smtClean="0">
                <a:solidFill>
                  <a:srgbClr val="000000"/>
                </a:solidFill>
                <a:latin typeface="+mn-lt"/>
              </a:rPr>
              <a:t>машиностроитель-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+mn-lt"/>
              </a:rPr>
              <a:t>ные</a:t>
            </a:r>
            <a:r>
              <a:rPr lang="ru-RU" altLang="ru-RU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технологии, приборостроение и инновационные материалы</a:t>
            </a:r>
            <a:endParaRPr lang="en-US" alt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4" name="AutoShape 59"/>
          <p:cNvSpPr>
            <a:spLocks noChangeArrowheads="1"/>
          </p:cNvSpPr>
          <p:nvPr/>
        </p:nvSpPr>
        <p:spPr bwMode="gray">
          <a:xfrm>
            <a:off x="5789216" y="2947071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60"/>
          <p:cNvSpPr>
            <a:spLocks noChangeArrowheads="1"/>
          </p:cNvSpPr>
          <p:nvPr/>
        </p:nvSpPr>
        <p:spPr bwMode="gray">
          <a:xfrm>
            <a:off x="5822554" y="295500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61"/>
          <p:cNvSpPr>
            <a:spLocks noChangeArrowheads="1"/>
          </p:cNvSpPr>
          <p:nvPr/>
        </p:nvSpPr>
        <p:spPr bwMode="gray">
          <a:xfrm>
            <a:off x="5840016" y="501875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62"/>
          <p:cNvSpPr>
            <a:spLocks noChangeArrowheads="1"/>
          </p:cNvSpPr>
          <p:nvPr/>
        </p:nvSpPr>
        <p:spPr bwMode="gray">
          <a:xfrm>
            <a:off x="5840016" y="29772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Text Box 70"/>
          <p:cNvSpPr txBox="1">
            <a:spLocks noChangeArrowheads="1"/>
          </p:cNvSpPr>
          <p:nvPr/>
        </p:nvSpPr>
        <p:spPr bwMode="gray">
          <a:xfrm>
            <a:off x="5788941" y="3408736"/>
            <a:ext cx="227091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биологические, медицинские, фармацевтические и химические технологии и производства</a:t>
            </a:r>
            <a:endParaRPr lang="en-US" altLang="ru-RU" sz="17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6" name="AutoShape 71"/>
          <p:cNvSpPr>
            <a:spLocks noChangeArrowheads="1"/>
          </p:cNvSpPr>
          <p:nvPr/>
        </p:nvSpPr>
        <p:spPr bwMode="gray">
          <a:xfrm>
            <a:off x="3427016" y="2947071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AutoShape 73"/>
          <p:cNvSpPr>
            <a:spLocks noChangeArrowheads="1"/>
          </p:cNvSpPr>
          <p:nvPr/>
        </p:nvSpPr>
        <p:spPr bwMode="gray">
          <a:xfrm>
            <a:off x="3477816" y="501875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AutoShape 72"/>
          <p:cNvSpPr>
            <a:spLocks noChangeArrowheads="1"/>
          </p:cNvSpPr>
          <p:nvPr/>
        </p:nvSpPr>
        <p:spPr bwMode="gray">
          <a:xfrm>
            <a:off x="3460354" y="295500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81"/>
          <p:cNvSpPr txBox="1">
            <a:spLocks noChangeArrowheads="1"/>
          </p:cNvSpPr>
          <p:nvPr/>
        </p:nvSpPr>
        <p:spPr bwMode="gray">
          <a:xfrm>
            <a:off x="3548461" y="3408736"/>
            <a:ext cx="20574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1700" b="1" dirty="0" smtClean="0">
                <a:solidFill>
                  <a:srgbClr val="000000"/>
                </a:solidFill>
                <a:latin typeface="+mn-lt"/>
              </a:rPr>
              <a:t>энергетика, строительство, экология и рациональное природопользование</a:t>
            </a:r>
            <a:endParaRPr lang="en-US" altLang="ru-RU" sz="17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77" name="Group 51"/>
          <p:cNvGrpSpPr>
            <a:grpSpLocks/>
          </p:cNvGrpSpPr>
          <p:nvPr/>
        </p:nvGrpSpPr>
        <p:grpSpPr bwMode="auto">
          <a:xfrm>
            <a:off x="3939967" y="2637204"/>
            <a:ext cx="1055406" cy="642937"/>
            <a:chOff x="1289" y="582"/>
            <a:chExt cx="668" cy="668"/>
          </a:xfrm>
        </p:grpSpPr>
        <p:sp>
          <p:nvSpPr>
            <p:cNvPr id="78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1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5" name="Text Box 80"/>
          <p:cNvSpPr txBox="1">
            <a:spLocks noChangeArrowheads="1"/>
          </p:cNvSpPr>
          <p:nvPr/>
        </p:nvSpPr>
        <p:spPr bwMode="gray">
          <a:xfrm>
            <a:off x="3957522" y="2731171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18,9%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grpSp>
        <p:nvGrpSpPr>
          <p:cNvPr id="83" name="Group 51"/>
          <p:cNvGrpSpPr>
            <a:grpSpLocks/>
          </p:cNvGrpSpPr>
          <p:nvPr/>
        </p:nvGrpSpPr>
        <p:grpSpPr bwMode="auto">
          <a:xfrm>
            <a:off x="6338454" y="2629865"/>
            <a:ext cx="1055406" cy="642937"/>
            <a:chOff x="1289" y="582"/>
            <a:chExt cx="668" cy="668"/>
          </a:xfrm>
        </p:grpSpPr>
        <p:sp>
          <p:nvSpPr>
            <p:cNvPr id="84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6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8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4" name="Text Box 69"/>
          <p:cNvSpPr txBox="1">
            <a:spLocks noChangeArrowheads="1"/>
          </p:cNvSpPr>
          <p:nvPr/>
        </p:nvSpPr>
        <p:spPr bwMode="gray">
          <a:xfrm>
            <a:off x="6319722" y="2731171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17,7%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59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1TGp_connection_dark">
  <a:themeElements>
    <a:clrScheme name="211TGp_connection_dark 1">
      <a:dk1>
        <a:srgbClr val="969696"/>
      </a:dk1>
      <a:lt1>
        <a:srgbClr val="FFFFFF"/>
      </a:lt1>
      <a:dk2>
        <a:srgbClr val="023888"/>
      </a:dk2>
      <a:lt2>
        <a:srgbClr val="85D9F7"/>
      </a:lt2>
      <a:accent1>
        <a:srgbClr val="5AB14B"/>
      </a:accent1>
      <a:accent2>
        <a:srgbClr val="2F7ADF"/>
      </a:accent2>
      <a:accent3>
        <a:srgbClr val="AAAEC3"/>
      </a:accent3>
      <a:accent4>
        <a:srgbClr val="DADADA"/>
      </a:accent4>
      <a:accent5>
        <a:srgbClr val="B5D5B1"/>
      </a:accent5>
      <a:accent6>
        <a:srgbClr val="2A6ECA"/>
      </a:accent6>
      <a:hlink>
        <a:srgbClr val="8793ED"/>
      </a:hlink>
      <a:folHlink>
        <a:srgbClr val="EBA22B"/>
      </a:folHlink>
    </a:clrScheme>
    <a:fontScheme name="211TGp_connection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1TGp_connection_dark 1">
        <a:dk1>
          <a:srgbClr val="969696"/>
        </a:dk1>
        <a:lt1>
          <a:srgbClr val="FFFFFF"/>
        </a:lt1>
        <a:dk2>
          <a:srgbClr val="02388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EC3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793ED"/>
        </a:hlink>
        <a:folHlink>
          <a:srgbClr val="EBA22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28C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3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98C385"/>
        </a:hlink>
        <a:folHlink>
          <a:srgbClr val="D0AA2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</Template>
  <TotalTime>1105</TotalTime>
  <Words>1467</Words>
  <Application>Microsoft Office PowerPoint</Application>
  <PresentationFormat>Экран (4:3)</PresentationFormat>
  <Paragraphs>373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211TGp_connection_dark</vt:lpstr>
      <vt:lpstr>Приоритеты и основные достижения белорусской науки</vt:lpstr>
      <vt:lpstr>Президент Республики Беларусь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Приоритетные направления научных исследований</vt:lpstr>
      <vt:lpstr>Приоритетные направления научных исследований</vt:lpstr>
      <vt:lpstr>Приоритетные направления научных исследований</vt:lpstr>
      <vt:lpstr>Приоритетные направления научных исследований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Международное научно-техническое сотрудничество</vt:lpstr>
      <vt:lpstr>Международное научно-техническое сотрудничество</vt:lpstr>
      <vt:lpstr>Обеспечение научно-технологической безопасности</vt:lpstr>
      <vt:lpstr>Обеспечение научно-технологической безопасности</vt:lpstr>
      <vt:lpstr>СПАСИБО ЗА ВНИМАНИЕ!</vt:lpstr>
    </vt:vector>
  </TitlesOfParts>
  <Company>Управление идеологии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Приоритеты и основные достижения белорусской науки</dc:title>
  <dc:creator>Святослав</dc:creator>
  <cp:lastModifiedBy>Elena</cp:lastModifiedBy>
  <cp:revision>61</cp:revision>
  <dcterms:created xsi:type="dcterms:W3CDTF">2023-01-09T09:00:40Z</dcterms:created>
  <dcterms:modified xsi:type="dcterms:W3CDTF">2023-01-17T08:04:27Z</dcterms:modified>
</cp:coreProperties>
</file>