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88825" cy="6858000"/>
  <p:notesSz cx="6858000" cy="9144000"/>
  <p:custDataLst>
    <p:tags r:id="rId34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76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2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2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7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6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6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1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66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8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43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6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9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1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4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5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3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6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7532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256" name="Линия" descr="Изображение линии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/>
            <p:nvPr/>
          </p:nvSpPr>
          <p:spPr bwMode="invGray">
            <a:xfrm>
              <a:off x="12815888" y="2768600"/>
              <a:ext cx="468313" cy="19050"/>
            </a:xfrm>
            <a:custGeom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58" name="Полилиния 6"/>
            <p:cNvSpPr/>
            <p:nvPr/>
          </p:nvSpPr>
          <p:spPr bwMode="invGray">
            <a:xfrm>
              <a:off x="12380913" y="2755900"/>
              <a:ext cx="461963" cy="26987"/>
            </a:xfrm>
            <a:custGeom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59" name="Полилиния 7"/>
            <p:cNvSpPr/>
            <p:nvPr/>
          </p:nvSpPr>
          <p:spPr bwMode="invGray">
            <a:xfrm>
              <a:off x="12814300" y="2779713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0" name="Полилиния 8"/>
            <p:cNvSpPr/>
            <p:nvPr/>
          </p:nvSpPr>
          <p:spPr bwMode="invGray">
            <a:xfrm>
              <a:off x="2738437" y="2795588"/>
              <a:ext cx="425450" cy="15875"/>
            </a:xfrm>
            <a:custGeom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1" name="Полилиния 9"/>
            <p:cNvSpPr/>
            <p:nvPr/>
          </p:nvSpPr>
          <p:spPr bwMode="invGray">
            <a:xfrm>
              <a:off x="-3646488" y="2800350"/>
              <a:ext cx="46038" cy="3175"/>
            </a:xfrm>
            <a:custGeom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2" name="Полилиния 10"/>
            <p:cNvSpPr/>
            <p:nvPr/>
          </p:nvSpPr>
          <p:spPr bwMode="invGray">
            <a:xfrm>
              <a:off x="2627312" y="2816225"/>
              <a:ext cx="63500" cy="4762"/>
            </a:xfrm>
            <a:custGeom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3" name="Полилиния 11"/>
            <p:cNvSpPr/>
            <p:nvPr/>
          </p:nvSpPr>
          <p:spPr bwMode="invGray">
            <a:xfrm>
              <a:off x="3103562" y="2741613"/>
              <a:ext cx="28575" cy="3175"/>
            </a:xfrm>
            <a:custGeom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4" name="Полилиния 12"/>
            <p:cNvSpPr/>
            <p:nvPr/>
          </p:nvSpPr>
          <p:spPr bwMode="invGray">
            <a:xfrm>
              <a:off x="1227137" y="2836863"/>
              <a:ext cx="20638" cy="0"/>
            </a:xfrm>
            <a:custGeom>
              <a:gdLst>
                <a:gd name="T0" fmla="*/ 11 w 11"/>
                <a:gd name="T1" fmla="*/ 11 w 11"/>
                <a:gd name="T2" fmla="*/ 0 w 11"/>
                <a:gd name="T3" fmla="*/ 11 w 1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5" name="Полилиния 13"/>
            <p:cNvSpPr/>
            <p:nvPr/>
          </p:nvSpPr>
          <p:spPr bwMode="invGray">
            <a:xfrm>
              <a:off x="3660775" y="2713038"/>
              <a:ext cx="331788" cy="20637"/>
            </a:xfrm>
            <a:custGeom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6" name="Полилиния 14"/>
            <p:cNvSpPr/>
            <p:nvPr/>
          </p:nvSpPr>
          <p:spPr bwMode="invGray">
            <a:xfrm>
              <a:off x="-1674813" y="2768600"/>
              <a:ext cx="1588" cy="0"/>
            </a:xfrm>
            <a:custGeom>
              <a:gdLst>
                <a:gd name="T0" fmla="*/ 0 w 1"/>
                <a:gd name="T1" fmla="*/ 0 w 1"/>
                <a:gd name="T2" fmla="*/ 1 w 1"/>
                <a:gd name="T3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7" name="Полилиния 15"/>
            <p:cNvSpPr/>
            <p:nvPr/>
          </p:nvSpPr>
          <p:spPr bwMode="invGray">
            <a:xfrm>
              <a:off x="-1673225" y="2767013"/>
              <a:ext cx="36513" cy="1587"/>
            </a:xfrm>
            <a:custGeom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8" name="Полилиния 16"/>
            <p:cNvSpPr/>
            <p:nvPr/>
          </p:nvSpPr>
          <p:spPr bwMode="invGray">
            <a:xfrm>
              <a:off x="2690812" y="2811463"/>
              <a:ext cx="47625" cy="4762"/>
            </a:xfrm>
            <a:custGeom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69" name="Полилиния 17"/>
            <p:cNvSpPr/>
            <p:nvPr/>
          </p:nvSpPr>
          <p:spPr bwMode="invGray">
            <a:xfrm>
              <a:off x="2822575" y="2794000"/>
              <a:ext cx="163513" cy="4762"/>
            </a:xfrm>
            <a:custGeom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0" name="Полилиния 18"/>
            <p:cNvSpPr/>
            <p:nvPr/>
          </p:nvSpPr>
          <p:spPr bwMode="invGray">
            <a:xfrm>
              <a:off x="715962" y="2809875"/>
              <a:ext cx="1911350" cy="50800"/>
            </a:xfrm>
            <a:custGeom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1" name="Полилиния 19"/>
            <p:cNvSpPr/>
            <p:nvPr/>
          </p:nvSpPr>
          <p:spPr bwMode="invGray">
            <a:xfrm>
              <a:off x="1995487" y="2822575"/>
              <a:ext cx="20638" cy="0"/>
            </a:xfrm>
            <a:custGeom>
              <a:gdLst>
                <a:gd name="T0" fmla="*/ 10 w 10"/>
                <a:gd name="T1" fmla="*/ 10 w 10"/>
                <a:gd name="T2" fmla="*/ 0 w 10"/>
                <a:gd name="T3" fmla="*/ 10 w 1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2" name="Полилиния 20"/>
            <p:cNvSpPr/>
            <p:nvPr/>
          </p:nvSpPr>
          <p:spPr bwMode="invGray">
            <a:xfrm>
              <a:off x="1630362" y="2830513"/>
              <a:ext cx="22225" cy="0"/>
            </a:xfrm>
            <a:custGeom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3" name="Полилиния 21"/>
            <p:cNvSpPr/>
            <p:nvPr/>
          </p:nvSpPr>
          <p:spPr bwMode="invGray">
            <a:xfrm>
              <a:off x="2651125" y="2798763"/>
              <a:ext cx="46038" cy="1587"/>
            </a:xfrm>
            <a:custGeom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4" name="Полилиния 22"/>
            <p:cNvSpPr/>
            <p:nvPr/>
          </p:nvSpPr>
          <p:spPr bwMode="invGray">
            <a:xfrm>
              <a:off x="2698750" y="2809875"/>
              <a:ext cx="19050" cy="1587"/>
            </a:xfrm>
            <a:custGeom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5" name="Полилиния 23"/>
            <p:cNvSpPr/>
            <p:nvPr/>
          </p:nvSpPr>
          <p:spPr bwMode="invGray">
            <a:xfrm>
              <a:off x="469900" y="2800350"/>
              <a:ext cx="23813" cy="3175"/>
            </a:xfrm>
            <a:custGeom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6" name="Полилиния 24"/>
            <p:cNvSpPr/>
            <p:nvPr/>
          </p:nvSpPr>
          <p:spPr bwMode="invGray">
            <a:xfrm>
              <a:off x="998537" y="2811463"/>
              <a:ext cx="1076325" cy="20637"/>
            </a:xfrm>
            <a:custGeom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7" name="Полилиния 25"/>
            <p:cNvSpPr/>
            <p:nvPr/>
          </p:nvSpPr>
          <p:spPr bwMode="invGray">
            <a:xfrm>
              <a:off x="2495550" y="2803525"/>
              <a:ext cx="17463" cy="0"/>
            </a:xfrm>
            <a:custGeom>
              <a:gdLst>
                <a:gd name="T0" fmla="*/ 9 w 9"/>
                <a:gd name="T1" fmla="*/ 9 w 9"/>
                <a:gd name="T2" fmla="*/ 0 w 9"/>
                <a:gd name="T3" fmla="*/ 9 w 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79" name="Полилиния 27"/>
            <p:cNvSpPr/>
            <p:nvPr/>
          </p:nvSpPr>
          <p:spPr bwMode="invGray">
            <a:xfrm>
              <a:off x="11777663" y="2757488"/>
              <a:ext cx="19050" cy="3175"/>
            </a:xfrm>
            <a:custGeom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0" name="Полилиния 28"/>
            <p:cNvSpPr/>
            <p:nvPr/>
          </p:nvSpPr>
          <p:spPr bwMode="invGray">
            <a:xfrm>
              <a:off x="5983288" y="2741613"/>
              <a:ext cx="38100" cy="0"/>
            </a:xfrm>
            <a:custGeom>
              <a:gdLst>
                <a:gd name="T0" fmla="*/ 0 w 20"/>
                <a:gd name="T1" fmla="*/ 0 w 20"/>
                <a:gd name="T2" fmla="*/ 20 w 20"/>
                <a:gd name="T3" fmla="*/ 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1" name="Полилиния 29"/>
            <p:cNvSpPr/>
            <p:nvPr/>
          </p:nvSpPr>
          <p:spPr bwMode="invGray">
            <a:xfrm>
              <a:off x="6832600" y="2713038"/>
              <a:ext cx="53975" cy="1587"/>
            </a:xfrm>
            <a:custGeom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2" name="Полилиния 30"/>
            <p:cNvSpPr/>
            <p:nvPr/>
          </p:nvSpPr>
          <p:spPr bwMode="invGray">
            <a:xfrm>
              <a:off x="11317288" y="2755900"/>
              <a:ext cx="9525" cy="0"/>
            </a:xfrm>
            <a:custGeom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3" name="Полилиния 31"/>
            <p:cNvSpPr/>
            <p:nvPr/>
          </p:nvSpPr>
          <p:spPr bwMode="invGray">
            <a:xfrm>
              <a:off x="8534400" y="2735263"/>
              <a:ext cx="30163" cy="0"/>
            </a:xfrm>
            <a:custGeom>
              <a:gdLst>
                <a:gd name="T0" fmla="*/ 0 w 16"/>
                <a:gd name="T1" fmla="*/ 0 w 16"/>
                <a:gd name="T2" fmla="*/ 16 w 16"/>
                <a:gd name="T3" fmla="*/ 0 w 1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4" name="Полилиния 32"/>
            <p:cNvSpPr/>
            <p:nvPr/>
          </p:nvSpPr>
          <p:spPr bwMode="invGray">
            <a:xfrm>
              <a:off x="6821488" y="2714625"/>
              <a:ext cx="9525" cy="0"/>
            </a:xfrm>
            <a:custGeom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5" name="Полилиния 33"/>
            <p:cNvSpPr/>
            <p:nvPr/>
          </p:nvSpPr>
          <p:spPr bwMode="invGray">
            <a:xfrm>
              <a:off x="5583238" y="2719388"/>
              <a:ext cx="25400" cy="0"/>
            </a:xfrm>
            <a:custGeom>
              <a:gdLst>
                <a:gd name="T0" fmla="*/ 13 w 13"/>
                <a:gd name="T1" fmla="*/ 13 w 13"/>
                <a:gd name="T2" fmla="*/ 0 w 13"/>
                <a:gd name="T3" fmla="*/ 13 w 1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6" name="Полилиния 34"/>
            <p:cNvSpPr/>
            <p:nvPr/>
          </p:nvSpPr>
          <p:spPr bwMode="invGray">
            <a:xfrm>
              <a:off x="5638800" y="2740025"/>
              <a:ext cx="23813" cy="1587"/>
            </a:xfrm>
            <a:custGeom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7" name="Полилиния 35"/>
            <p:cNvSpPr/>
            <p:nvPr/>
          </p:nvSpPr>
          <p:spPr bwMode="invGray">
            <a:xfrm>
              <a:off x="4303712" y="2728913"/>
              <a:ext cx="50800" cy="0"/>
            </a:xfrm>
            <a:custGeom>
              <a:gdLst>
                <a:gd name="T0" fmla="*/ 26 w 26"/>
                <a:gd name="T1" fmla="*/ 26 w 26"/>
                <a:gd name="T2" fmla="*/ 0 w 26"/>
                <a:gd name="T3" fmla="*/ 26 w 2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8" name="Полилиния 36"/>
            <p:cNvSpPr/>
            <p:nvPr/>
          </p:nvSpPr>
          <p:spPr bwMode="invGray">
            <a:xfrm>
              <a:off x="5519738" y="2735263"/>
              <a:ext cx="9525" cy="3175"/>
            </a:xfrm>
            <a:custGeom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89" name="Полилиния 37"/>
            <p:cNvSpPr/>
            <p:nvPr/>
          </p:nvSpPr>
          <p:spPr bwMode="invGray">
            <a:xfrm>
              <a:off x="12096750" y="2784475"/>
              <a:ext cx="6350" cy="0"/>
            </a:xfrm>
            <a:custGeom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0" name="Полилиния 38"/>
            <p:cNvSpPr/>
            <p:nvPr/>
          </p:nvSpPr>
          <p:spPr bwMode="invGray">
            <a:xfrm>
              <a:off x="12225338" y="2773363"/>
              <a:ext cx="46038" cy="0"/>
            </a:xfrm>
            <a:custGeom>
              <a:gdLst>
                <a:gd name="T0" fmla="*/ 0 w 24"/>
                <a:gd name="T1" fmla="*/ 0 w 24"/>
                <a:gd name="T2" fmla="*/ 24 w 24"/>
                <a:gd name="T3" fmla="*/ 0 w 2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1" name="Полилиния 39"/>
            <p:cNvSpPr/>
            <p:nvPr/>
          </p:nvSpPr>
          <p:spPr bwMode="invGray">
            <a:xfrm>
              <a:off x="9274175" y="2746375"/>
              <a:ext cx="55563" cy="4762"/>
            </a:xfrm>
            <a:custGeom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2" name="Полилиния 40"/>
            <p:cNvSpPr/>
            <p:nvPr/>
          </p:nvSpPr>
          <p:spPr bwMode="invGray">
            <a:xfrm>
              <a:off x="11847513" y="2827338"/>
              <a:ext cx="34925" cy="3175"/>
            </a:xfrm>
            <a:custGeom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3" name="Полилиния 41"/>
            <p:cNvSpPr/>
            <p:nvPr/>
          </p:nvSpPr>
          <p:spPr bwMode="invGray">
            <a:xfrm>
              <a:off x="11882438" y="2825750"/>
              <a:ext cx="25400" cy="1587"/>
            </a:xfrm>
            <a:custGeom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4" name="Полилиния 42"/>
            <p:cNvSpPr/>
            <p:nvPr/>
          </p:nvSpPr>
          <p:spPr bwMode="invGray">
            <a:xfrm>
              <a:off x="8915400" y="2809875"/>
              <a:ext cx="15875" cy="1587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5" name="Полилиния 43"/>
            <p:cNvSpPr/>
            <p:nvPr/>
          </p:nvSpPr>
          <p:spPr bwMode="invGray">
            <a:xfrm>
              <a:off x="12109450" y="2752725"/>
              <a:ext cx="454025" cy="23812"/>
            </a:xfrm>
            <a:custGeom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6" name="Полилиния 44"/>
            <p:cNvSpPr/>
            <p:nvPr/>
          </p:nvSpPr>
          <p:spPr bwMode="invGray">
            <a:xfrm>
              <a:off x="12182475" y="2816225"/>
              <a:ext cx="9525" cy="0"/>
            </a:xfrm>
            <a:custGeom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7" name="Полилиния 45"/>
            <p:cNvSpPr/>
            <p:nvPr/>
          </p:nvSpPr>
          <p:spPr bwMode="invGray">
            <a:xfrm>
              <a:off x="4348162" y="2827338"/>
              <a:ext cx="17463" cy="3175"/>
            </a:xfrm>
            <a:custGeom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8" name="Полилиния 46"/>
            <p:cNvSpPr/>
            <p:nvPr/>
          </p:nvSpPr>
          <p:spPr bwMode="invGray">
            <a:xfrm flipH="1">
              <a:off x="12071350" y="27908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299" name="Полилиния 47"/>
            <p:cNvSpPr/>
            <p:nvPr/>
          </p:nvSpPr>
          <p:spPr bwMode="invGray">
            <a:xfrm>
              <a:off x="4754563" y="2827338"/>
              <a:ext cx="4763" cy="0"/>
            </a:xfrm>
            <a:custGeom>
              <a:gdLst>
                <a:gd name="T0" fmla="*/ 2 w 2"/>
                <a:gd name="T1" fmla="*/ 2 w 2"/>
                <a:gd name="T2" fmla="*/ 0 w 2"/>
                <a:gd name="T3" fmla="*/ 2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0" name="Полилиния 48"/>
            <p:cNvSpPr/>
            <p:nvPr/>
          </p:nvSpPr>
          <p:spPr bwMode="invGray">
            <a:xfrm>
              <a:off x="4852988" y="2719388"/>
              <a:ext cx="9525" cy="3175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1" name="Полилиния 49"/>
            <p:cNvSpPr/>
            <p:nvPr/>
          </p:nvSpPr>
          <p:spPr bwMode="invGray">
            <a:xfrm flipH="1">
              <a:off x="4759325" y="28273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2" name="Полилиния 50"/>
            <p:cNvSpPr/>
            <p:nvPr/>
          </p:nvSpPr>
          <p:spPr bwMode="invGray">
            <a:xfrm>
              <a:off x="6654800" y="2805113"/>
              <a:ext cx="19050" cy="1587"/>
            </a:xfrm>
            <a:custGeom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3" name="Полилиния 51"/>
            <p:cNvSpPr/>
            <p:nvPr/>
          </p:nvSpPr>
          <p:spPr bwMode="invGray">
            <a:xfrm>
              <a:off x="6289675" y="2798763"/>
              <a:ext cx="6350" cy="0"/>
            </a:xfrm>
            <a:custGeom>
              <a:gdLst>
                <a:gd name="T0" fmla="*/ 3 w 3"/>
                <a:gd name="T1" fmla="*/ 3 w 3"/>
                <a:gd name="T2" fmla="*/ 0 w 3"/>
                <a:gd name="T3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4" name="Полилиния 52"/>
            <p:cNvSpPr/>
            <p:nvPr/>
          </p:nvSpPr>
          <p:spPr bwMode="invGray">
            <a:xfrm>
              <a:off x="9140825" y="2725738"/>
              <a:ext cx="44450" cy="0"/>
            </a:xfrm>
            <a:custGeom>
              <a:gdLst>
                <a:gd name="T0" fmla="*/ 23 w 23"/>
                <a:gd name="T1" fmla="*/ 23 w 23"/>
                <a:gd name="T2" fmla="*/ 0 w 23"/>
                <a:gd name="T3" fmla="*/ 23 w 2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5" name="Полилиния 53"/>
            <p:cNvSpPr/>
            <p:nvPr/>
          </p:nvSpPr>
          <p:spPr bwMode="invGray">
            <a:xfrm>
              <a:off x="4737100" y="2827338"/>
              <a:ext cx="17463" cy="3175"/>
            </a:xfrm>
            <a:custGeom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6" name="Полилиния 54"/>
            <p:cNvSpPr/>
            <p:nvPr/>
          </p:nvSpPr>
          <p:spPr bwMode="invGray">
            <a:xfrm>
              <a:off x="7239000" y="2779713"/>
              <a:ext cx="11113" cy="3175"/>
            </a:xfrm>
            <a:custGeom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7" name="Полилиния 55"/>
            <p:cNvSpPr/>
            <p:nvPr/>
          </p:nvSpPr>
          <p:spPr bwMode="invGray">
            <a:xfrm>
              <a:off x="7181850" y="2773363"/>
              <a:ext cx="468313" cy="15875"/>
            </a:xfrm>
            <a:custGeom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8" name="Полилиния 56"/>
            <p:cNvSpPr/>
            <p:nvPr/>
          </p:nvSpPr>
          <p:spPr bwMode="invGray">
            <a:xfrm>
              <a:off x="7407275" y="2787650"/>
              <a:ext cx="26988" cy="0"/>
            </a:xfrm>
            <a:custGeom>
              <a:gdLst>
                <a:gd name="T0" fmla="*/ 14 w 14"/>
                <a:gd name="T1" fmla="*/ 14 w 14"/>
                <a:gd name="T2" fmla="*/ 0 w 14"/>
                <a:gd name="T3" fmla="*/ 14 w 1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09" name="Полилиния 57"/>
            <p:cNvSpPr/>
            <p:nvPr/>
          </p:nvSpPr>
          <p:spPr bwMode="invGray">
            <a:xfrm>
              <a:off x="8123238" y="2794000"/>
              <a:ext cx="31750" cy="1587"/>
            </a:xfrm>
            <a:custGeom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0" name="Полилиния 58"/>
            <p:cNvSpPr/>
            <p:nvPr/>
          </p:nvSpPr>
          <p:spPr bwMode="invGray">
            <a:xfrm>
              <a:off x="3070225" y="2794000"/>
              <a:ext cx="101600" cy="4762"/>
            </a:xfrm>
            <a:custGeom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1" name="Полилиния 59"/>
            <p:cNvSpPr/>
            <p:nvPr/>
          </p:nvSpPr>
          <p:spPr bwMode="invGray">
            <a:xfrm>
              <a:off x="9963150" y="2778125"/>
              <a:ext cx="41275" cy="0"/>
            </a:xfrm>
            <a:custGeom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2" name="Полилиния 60"/>
            <p:cNvSpPr/>
            <p:nvPr/>
          </p:nvSpPr>
          <p:spPr bwMode="invGray">
            <a:xfrm>
              <a:off x="7523163" y="2773363"/>
              <a:ext cx="30163" cy="3175"/>
            </a:xfrm>
            <a:custGeom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3" name="Полилиния 61"/>
            <p:cNvSpPr/>
            <p:nvPr/>
          </p:nvSpPr>
          <p:spPr bwMode="invGray">
            <a:xfrm>
              <a:off x="10009188" y="2787650"/>
              <a:ext cx="115888" cy="3175"/>
            </a:xfrm>
            <a:custGeom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4" name="Полилиния 62"/>
            <p:cNvSpPr/>
            <p:nvPr/>
          </p:nvSpPr>
          <p:spPr bwMode="invGray">
            <a:xfrm>
              <a:off x="10125075" y="2789238"/>
              <a:ext cx="1588" cy="0"/>
            </a:xfrm>
            <a:custGeom>
              <a:gdLst>
                <a:gd name="T0" fmla="*/ 1 w 1"/>
                <a:gd name="T1" fmla="*/ 1 w 1"/>
                <a:gd name="T2" fmla="*/ 0 w 1"/>
                <a:gd name="T3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6" name="Полилиния 64"/>
            <p:cNvSpPr/>
            <p:nvPr/>
          </p:nvSpPr>
          <p:spPr bwMode="invGray">
            <a:xfrm>
              <a:off x="12117388" y="2779713"/>
              <a:ext cx="127000" cy="4762"/>
            </a:xfrm>
            <a:custGeom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7" name="Полилиния 65"/>
            <p:cNvSpPr/>
            <p:nvPr/>
          </p:nvSpPr>
          <p:spPr bwMode="invGray">
            <a:xfrm>
              <a:off x="12182475" y="2787650"/>
              <a:ext cx="79375" cy="1587"/>
            </a:xfrm>
            <a:custGeom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8" name="Полилиния 66"/>
            <p:cNvSpPr/>
            <p:nvPr/>
          </p:nvSpPr>
          <p:spPr bwMode="invGray">
            <a:xfrm>
              <a:off x="12307888" y="2809875"/>
              <a:ext cx="249238" cy="15875"/>
            </a:xfrm>
            <a:custGeom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19" name="Полилиния 67"/>
            <p:cNvSpPr/>
            <p:nvPr/>
          </p:nvSpPr>
          <p:spPr bwMode="invGray">
            <a:xfrm>
              <a:off x="12252325" y="2825750"/>
              <a:ext cx="73025" cy="1587"/>
            </a:xfrm>
            <a:custGeom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0" name="Полилиния 68"/>
            <p:cNvSpPr/>
            <p:nvPr/>
          </p:nvSpPr>
          <p:spPr bwMode="invGray">
            <a:xfrm>
              <a:off x="10779125" y="2733675"/>
              <a:ext cx="66675" cy="4762"/>
            </a:xfrm>
            <a:custGeom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1" name="Полилиния 69"/>
            <p:cNvSpPr/>
            <p:nvPr/>
          </p:nvSpPr>
          <p:spPr bwMode="invGray">
            <a:xfrm>
              <a:off x="-2471738" y="2738438"/>
              <a:ext cx="496888" cy="1587"/>
            </a:xfrm>
            <a:custGeom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2" name="Полилиния 70"/>
            <p:cNvSpPr/>
            <p:nvPr/>
          </p:nvSpPr>
          <p:spPr bwMode="invGray">
            <a:xfrm>
              <a:off x="9136063" y="2735263"/>
              <a:ext cx="387350" cy="14287"/>
            </a:xfrm>
            <a:custGeom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3" name="Полилиния 71"/>
            <p:cNvSpPr/>
            <p:nvPr/>
          </p:nvSpPr>
          <p:spPr bwMode="invGray">
            <a:xfrm>
              <a:off x="9139238" y="2725738"/>
              <a:ext cx="142875" cy="9525"/>
            </a:xfrm>
            <a:custGeom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4" name="Полилиния 72"/>
            <p:cNvSpPr/>
            <p:nvPr/>
          </p:nvSpPr>
          <p:spPr bwMode="invGray">
            <a:xfrm>
              <a:off x="9805988" y="2817813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5" name="Полилиния 73"/>
            <p:cNvSpPr/>
            <p:nvPr/>
          </p:nvSpPr>
          <p:spPr bwMode="invGray">
            <a:xfrm>
              <a:off x="8580438" y="2725738"/>
              <a:ext cx="66675" cy="3175"/>
            </a:xfrm>
            <a:custGeom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6" name="Полилиния 74"/>
            <p:cNvSpPr/>
            <p:nvPr/>
          </p:nvSpPr>
          <p:spPr bwMode="invGray">
            <a:xfrm>
              <a:off x="8647113" y="2725738"/>
              <a:ext cx="15875" cy="3175"/>
            </a:xfrm>
            <a:custGeom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7" name="Полилиния 75"/>
            <p:cNvSpPr/>
            <p:nvPr/>
          </p:nvSpPr>
          <p:spPr bwMode="invGray">
            <a:xfrm>
              <a:off x="9794875" y="2830513"/>
              <a:ext cx="90488" cy="1587"/>
            </a:xfrm>
            <a:custGeom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8" name="Полилиния 76"/>
            <p:cNvSpPr/>
            <p:nvPr/>
          </p:nvSpPr>
          <p:spPr bwMode="invGray">
            <a:xfrm>
              <a:off x="9232900" y="2795588"/>
              <a:ext cx="84138" cy="3175"/>
            </a:xfrm>
            <a:custGeom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29" name="Полилиния 77"/>
            <p:cNvSpPr/>
            <p:nvPr/>
          </p:nvSpPr>
          <p:spPr bwMode="invGray">
            <a:xfrm>
              <a:off x="8158163" y="2725738"/>
              <a:ext cx="71438" cy="3175"/>
            </a:xfrm>
            <a:custGeom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0" name="Полилиния 78"/>
            <p:cNvSpPr/>
            <p:nvPr/>
          </p:nvSpPr>
          <p:spPr bwMode="invGray">
            <a:xfrm>
              <a:off x="8734425" y="2814638"/>
              <a:ext cx="144463" cy="3175"/>
            </a:xfrm>
            <a:custGeom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1" name="Полилиния 79"/>
            <p:cNvSpPr/>
            <p:nvPr/>
          </p:nvSpPr>
          <p:spPr bwMode="invGray">
            <a:xfrm>
              <a:off x="8023225" y="2782888"/>
              <a:ext cx="26988" cy="1587"/>
            </a:xfrm>
            <a:custGeom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2" name="Полилиния 80"/>
            <p:cNvSpPr/>
            <p:nvPr/>
          </p:nvSpPr>
          <p:spPr bwMode="invGray">
            <a:xfrm>
              <a:off x="8050213" y="2782888"/>
              <a:ext cx="77788" cy="1587"/>
            </a:xfrm>
            <a:custGeom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3" name="Полилиния 81"/>
            <p:cNvSpPr/>
            <p:nvPr/>
          </p:nvSpPr>
          <p:spPr bwMode="invGray">
            <a:xfrm>
              <a:off x="7715250" y="2779713"/>
              <a:ext cx="90488" cy="7937"/>
            </a:xfrm>
            <a:custGeom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4" name="Полилиния 82"/>
            <p:cNvSpPr/>
            <p:nvPr/>
          </p:nvSpPr>
          <p:spPr bwMode="invGray">
            <a:xfrm>
              <a:off x="6508750" y="2713038"/>
              <a:ext cx="247650" cy="6350"/>
            </a:xfrm>
            <a:custGeom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5" name="Полилиния 83"/>
            <p:cNvSpPr/>
            <p:nvPr/>
          </p:nvSpPr>
          <p:spPr bwMode="invGray">
            <a:xfrm>
              <a:off x="6756400" y="2713038"/>
              <a:ext cx="33338" cy="0"/>
            </a:xfrm>
            <a:custGeom>
              <a:gdLst>
                <a:gd name="T0" fmla="*/ 0 w 18"/>
                <a:gd name="T1" fmla="*/ 0 w 18"/>
                <a:gd name="T2" fmla="*/ 18 w 18"/>
                <a:gd name="T3" fmla="*/ 0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6" name="Полилиния 84"/>
            <p:cNvSpPr/>
            <p:nvPr/>
          </p:nvSpPr>
          <p:spPr bwMode="invGray">
            <a:xfrm>
              <a:off x="8047038" y="2820988"/>
              <a:ext cx="58738" cy="4762"/>
            </a:xfrm>
            <a:custGeom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7" name="Полилиния 85"/>
            <p:cNvSpPr/>
            <p:nvPr/>
          </p:nvSpPr>
          <p:spPr bwMode="invGray">
            <a:xfrm>
              <a:off x="6348413" y="2711451"/>
              <a:ext cx="82550" cy="1587"/>
            </a:xfrm>
            <a:custGeom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8" name="Полилиния 86"/>
            <p:cNvSpPr/>
            <p:nvPr/>
          </p:nvSpPr>
          <p:spPr bwMode="invGray">
            <a:xfrm>
              <a:off x="6734175" y="2771775"/>
              <a:ext cx="96838" cy="6350"/>
            </a:xfrm>
            <a:custGeom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39" name="Полилиния 87"/>
            <p:cNvSpPr/>
            <p:nvPr/>
          </p:nvSpPr>
          <p:spPr bwMode="invGray">
            <a:xfrm>
              <a:off x="6091238" y="2722563"/>
              <a:ext cx="95250" cy="7937"/>
            </a:xfrm>
            <a:custGeom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0" name="Полилиния 88"/>
            <p:cNvSpPr/>
            <p:nvPr/>
          </p:nvSpPr>
          <p:spPr bwMode="invGray">
            <a:xfrm>
              <a:off x="6559550" y="2773363"/>
              <a:ext cx="80963" cy="3175"/>
            </a:xfrm>
            <a:custGeom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1" name="Полилиния 89"/>
            <p:cNvSpPr/>
            <p:nvPr/>
          </p:nvSpPr>
          <p:spPr bwMode="invGray">
            <a:xfrm>
              <a:off x="6640513" y="2806700"/>
              <a:ext cx="227013" cy="15875"/>
            </a:xfrm>
            <a:custGeom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2" name="Полилиния 90"/>
            <p:cNvSpPr/>
            <p:nvPr/>
          </p:nvSpPr>
          <p:spPr bwMode="invGray">
            <a:xfrm>
              <a:off x="6661150" y="2814638"/>
              <a:ext cx="34925" cy="1587"/>
            </a:xfrm>
            <a:custGeom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3" name="Полилиния 91"/>
            <p:cNvSpPr/>
            <p:nvPr/>
          </p:nvSpPr>
          <p:spPr bwMode="invGray">
            <a:xfrm>
              <a:off x="5661025" y="2789238"/>
              <a:ext cx="23813" cy="1587"/>
            </a:xfrm>
            <a:custGeom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4" name="Полилиния 92"/>
            <p:cNvSpPr/>
            <p:nvPr/>
          </p:nvSpPr>
          <p:spPr bwMode="invGray">
            <a:xfrm>
              <a:off x="6162675" y="2814638"/>
              <a:ext cx="258763" cy="7937"/>
            </a:xfrm>
            <a:custGeom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5" name="Полилиния 93"/>
            <p:cNvSpPr/>
            <p:nvPr/>
          </p:nvSpPr>
          <p:spPr bwMode="invGray">
            <a:xfrm>
              <a:off x="5019675" y="2713038"/>
              <a:ext cx="73025" cy="4762"/>
            </a:xfrm>
            <a:custGeom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6" name="Полилиния 94"/>
            <p:cNvSpPr/>
            <p:nvPr/>
          </p:nvSpPr>
          <p:spPr bwMode="invGray">
            <a:xfrm>
              <a:off x="5021263" y="2713038"/>
              <a:ext cx="11113" cy="0"/>
            </a:xfrm>
            <a:custGeom>
              <a:gdLst>
                <a:gd name="T0" fmla="*/ 0 w 6"/>
                <a:gd name="T1" fmla="*/ 0 w 6"/>
                <a:gd name="T2" fmla="*/ 6 w 6"/>
                <a:gd name="T3" fmla="*/ 0 w 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7" name="Полилиния 95"/>
            <p:cNvSpPr/>
            <p:nvPr/>
          </p:nvSpPr>
          <p:spPr bwMode="invGray">
            <a:xfrm>
              <a:off x="5864225" y="2784475"/>
              <a:ext cx="101600" cy="4762"/>
            </a:xfrm>
            <a:custGeom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8" name="Полилиния 96"/>
            <p:cNvSpPr/>
            <p:nvPr/>
          </p:nvSpPr>
          <p:spPr bwMode="invGray">
            <a:xfrm>
              <a:off x="4703763" y="2722563"/>
              <a:ext cx="84138" cy="1587"/>
            </a:xfrm>
            <a:custGeom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49" name="Полилиния 97"/>
            <p:cNvSpPr/>
            <p:nvPr/>
          </p:nvSpPr>
          <p:spPr bwMode="invGray">
            <a:xfrm>
              <a:off x="4264025" y="2713038"/>
              <a:ext cx="77788" cy="4762"/>
            </a:xfrm>
            <a:custGeom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0" name="Полилиния 98"/>
            <p:cNvSpPr/>
            <p:nvPr/>
          </p:nvSpPr>
          <p:spPr bwMode="invGray">
            <a:xfrm>
              <a:off x="4800600" y="2822575"/>
              <a:ext cx="117475" cy="7937"/>
            </a:xfrm>
            <a:custGeom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1" name="Полилиния 99"/>
            <p:cNvSpPr/>
            <p:nvPr/>
          </p:nvSpPr>
          <p:spPr bwMode="invGray">
            <a:xfrm>
              <a:off x="187325" y="2714625"/>
              <a:ext cx="1925638" cy="31750"/>
            </a:xfrm>
            <a:custGeom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2" name="Полилиния 100"/>
            <p:cNvSpPr/>
            <p:nvPr/>
          </p:nvSpPr>
          <p:spPr bwMode="invGray">
            <a:xfrm>
              <a:off x="1947862" y="2735263"/>
              <a:ext cx="47625" cy="0"/>
            </a:xfrm>
            <a:custGeom>
              <a:gdLst>
                <a:gd name="T0" fmla="*/ 0 w 25"/>
                <a:gd name="T1" fmla="*/ 0 w 25"/>
                <a:gd name="T2" fmla="*/ 25 w 25"/>
                <a:gd name="T3" fmla="*/ 0 w 2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3" name="Полилиния 101"/>
            <p:cNvSpPr/>
            <p:nvPr/>
          </p:nvSpPr>
          <p:spPr bwMode="invGray">
            <a:xfrm>
              <a:off x="112712" y="2724150"/>
              <a:ext cx="74613" cy="0"/>
            </a:xfrm>
            <a:custGeom>
              <a:gdLst>
                <a:gd name="T0" fmla="*/ 0 w 39"/>
                <a:gd name="T1" fmla="*/ 0 w 39"/>
                <a:gd name="T2" fmla="*/ 39 w 39"/>
                <a:gd name="T3" fmla="*/ 0 w 39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4" name="Полилиния 102"/>
            <p:cNvSpPr/>
            <p:nvPr/>
          </p:nvSpPr>
          <p:spPr bwMode="invGray">
            <a:xfrm>
              <a:off x="2187575" y="2717800"/>
              <a:ext cx="176213" cy="6350"/>
            </a:xfrm>
            <a:custGeom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5" name="Полилиния 103"/>
            <p:cNvSpPr/>
            <p:nvPr/>
          </p:nvSpPr>
          <p:spPr bwMode="invGray">
            <a:xfrm>
              <a:off x="2112962" y="2714625"/>
              <a:ext cx="90488" cy="4762"/>
            </a:xfrm>
            <a:custGeom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6" name="Полилиния 104"/>
            <p:cNvSpPr/>
            <p:nvPr/>
          </p:nvSpPr>
          <p:spPr bwMode="invGray">
            <a:xfrm>
              <a:off x="2101850" y="2811463"/>
              <a:ext cx="71438" cy="3175"/>
            </a:xfrm>
            <a:custGeom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7" name="Полилиния 105"/>
            <p:cNvSpPr/>
            <p:nvPr/>
          </p:nvSpPr>
          <p:spPr bwMode="invGray">
            <a:xfrm>
              <a:off x="1724025" y="2805113"/>
              <a:ext cx="120650" cy="4762"/>
            </a:xfrm>
            <a:custGeom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8" name="Полилиния 106"/>
            <p:cNvSpPr/>
            <p:nvPr/>
          </p:nvSpPr>
          <p:spPr bwMode="invGray">
            <a:xfrm>
              <a:off x="1744662" y="2833688"/>
              <a:ext cx="73025" cy="3175"/>
            </a:xfrm>
            <a:custGeom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59" name="Полилиния 107"/>
            <p:cNvSpPr/>
            <p:nvPr/>
          </p:nvSpPr>
          <p:spPr bwMode="invGray">
            <a:xfrm>
              <a:off x="-474663" y="2741613"/>
              <a:ext cx="34925" cy="0"/>
            </a:xfrm>
            <a:custGeom>
              <a:gdLst>
                <a:gd name="T0" fmla="*/ 18 w 18"/>
                <a:gd name="T1" fmla="*/ 18 w 18"/>
                <a:gd name="T2" fmla="*/ 0 w 18"/>
                <a:gd name="T3" fmla="*/ 18 w 18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0" name="Полилиния 108"/>
            <p:cNvSpPr/>
            <p:nvPr/>
          </p:nvSpPr>
          <p:spPr bwMode="invGray">
            <a:xfrm>
              <a:off x="-947738" y="2725738"/>
              <a:ext cx="1239838" cy="19050"/>
            </a:xfrm>
            <a:custGeom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1" name="Полилиния 109"/>
            <p:cNvSpPr/>
            <p:nvPr/>
          </p:nvSpPr>
          <p:spPr bwMode="invGray">
            <a:xfrm>
              <a:off x="-1944688" y="2741613"/>
              <a:ext cx="4763" cy="0"/>
            </a:xfrm>
            <a:custGeom>
              <a:gdLst>
                <a:gd name="T0" fmla="*/ 1 w 2"/>
                <a:gd name="T1" fmla="*/ 1 w 2"/>
                <a:gd name="T2" fmla="*/ 2 w 2"/>
                <a:gd name="T3" fmla="*/ 1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2" name="Полилиния 110"/>
            <p:cNvSpPr/>
            <p:nvPr/>
          </p:nvSpPr>
          <p:spPr bwMode="invGray">
            <a:xfrm>
              <a:off x="-1939925" y="2735263"/>
              <a:ext cx="173038" cy="6350"/>
            </a:xfrm>
            <a:custGeom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3" name="Полилиния 111"/>
            <p:cNvSpPr/>
            <p:nvPr/>
          </p:nvSpPr>
          <p:spPr bwMode="invGray">
            <a:xfrm>
              <a:off x="-1773238" y="2733675"/>
              <a:ext cx="123825" cy="12700"/>
            </a:xfrm>
            <a:custGeom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4" name="Полилиния 112"/>
            <p:cNvSpPr/>
            <p:nvPr/>
          </p:nvSpPr>
          <p:spPr bwMode="invGray">
            <a:xfrm>
              <a:off x="-1057275" y="2735263"/>
              <a:ext cx="57150" cy="3175"/>
            </a:xfrm>
            <a:custGeom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5" name="Полилиния 113"/>
            <p:cNvSpPr/>
            <p:nvPr/>
          </p:nvSpPr>
          <p:spPr bwMode="invGray">
            <a:xfrm>
              <a:off x="-1116013" y="2738438"/>
              <a:ext cx="58738" cy="3175"/>
            </a:xfrm>
            <a:custGeom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6" name="Полилиния 114"/>
            <p:cNvSpPr/>
            <p:nvPr/>
          </p:nvSpPr>
          <p:spPr bwMode="invGray">
            <a:xfrm>
              <a:off x="-1349375" y="2735263"/>
              <a:ext cx="84138" cy="0"/>
            </a:xfrm>
            <a:custGeom>
              <a:gdLst>
                <a:gd name="T0" fmla="*/ 44 w 44"/>
                <a:gd name="T1" fmla="*/ 44 w 44"/>
                <a:gd name="T2" fmla="*/ 0 w 44"/>
                <a:gd name="T3" fmla="*/ 44 w 4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7" name="Полилиния 115"/>
            <p:cNvSpPr/>
            <p:nvPr/>
          </p:nvSpPr>
          <p:spPr bwMode="invGray">
            <a:xfrm>
              <a:off x="-1265238" y="2735263"/>
              <a:ext cx="65088" cy="3175"/>
            </a:xfrm>
            <a:custGeom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8" name="Полилиния 116"/>
            <p:cNvSpPr/>
            <p:nvPr/>
          </p:nvSpPr>
          <p:spPr bwMode="invGray">
            <a:xfrm>
              <a:off x="-1219200" y="2728913"/>
              <a:ext cx="103188" cy="9525"/>
            </a:xfrm>
            <a:custGeom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69" name="Полилиния 117"/>
            <p:cNvSpPr/>
            <p:nvPr/>
          </p:nvSpPr>
          <p:spPr bwMode="invGray">
            <a:xfrm>
              <a:off x="1225550" y="2830513"/>
              <a:ext cx="73025" cy="3175"/>
            </a:xfrm>
            <a:custGeom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0" name="Полилиния 118"/>
            <p:cNvSpPr/>
            <p:nvPr/>
          </p:nvSpPr>
          <p:spPr bwMode="invGray">
            <a:xfrm>
              <a:off x="874712" y="2827338"/>
              <a:ext cx="39688" cy="3175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1" name="Полилиния 119"/>
            <p:cNvSpPr/>
            <p:nvPr/>
          </p:nvSpPr>
          <p:spPr bwMode="invGray">
            <a:xfrm>
              <a:off x="417512" y="2827338"/>
              <a:ext cx="457200" cy="31750"/>
            </a:xfrm>
            <a:custGeom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2" name="Полилиния 120"/>
            <p:cNvSpPr/>
            <p:nvPr/>
          </p:nvSpPr>
          <p:spPr bwMode="invGray">
            <a:xfrm>
              <a:off x="755650" y="2859087"/>
              <a:ext cx="68263" cy="4762"/>
            </a:xfrm>
            <a:custGeom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3" name="Полилиния 121"/>
            <p:cNvSpPr/>
            <p:nvPr/>
          </p:nvSpPr>
          <p:spPr bwMode="invGray">
            <a:xfrm>
              <a:off x="-133350" y="2798763"/>
              <a:ext cx="111125" cy="4762"/>
            </a:xfrm>
            <a:custGeom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4" name="Полилиния 122"/>
            <p:cNvSpPr/>
            <p:nvPr/>
          </p:nvSpPr>
          <p:spPr bwMode="invGray">
            <a:xfrm>
              <a:off x="-22225" y="2800350"/>
              <a:ext cx="44450" cy="3175"/>
            </a:xfrm>
            <a:custGeom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5" name="Полилиния 123"/>
            <p:cNvSpPr/>
            <p:nvPr/>
          </p:nvSpPr>
          <p:spPr bwMode="invGray">
            <a:xfrm>
              <a:off x="-66675" y="2798763"/>
              <a:ext cx="6350" cy="0"/>
            </a:xfrm>
            <a:custGeom>
              <a:gdLst>
                <a:gd name="T0" fmla="*/ 0 w 3"/>
                <a:gd name="T1" fmla="*/ 0 w 3"/>
                <a:gd name="T2" fmla="*/ 2 w 3"/>
                <a:gd name="T3" fmla="*/ 0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6" name="Полилиния 124"/>
            <p:cNvSpPr/>
            <p:nvPr/>
          </p:nvSpPr>
          <p:spPr bwMode="invGray">
            <a:xfrm>
              <a:off x="-1566863" y="2730500"/>
              <a:ext cx="65088" cy="3175"/>
            </a:xfrm>
            <a:custGeom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7" name="Полилиния 125"/>
            <p:cNvSpPr/>
            <p:nvPr/>
          </p:nvSpPr>
          <p:spPr bwMode="invGray">
            <a:xfrm>
              <a:off x="-3175000" y="2740025"/>
              <a:ext cx="38100" cy="0"/>
            </a:xfrm>
            <a:custGeom>
              <a:gdLst>
                <a:gd name="T0" fmla="*/ 20 w 20"/>
                <a:gd name="T1" fmla="*/ 20 w 20"/>
                <a:gd name="T2" fmla="*/ 0 w 20"/>
                <a:gd name="T3" fmla="*/ 20 w 20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8" name="Полилиния 126"/>
            <p:cNvSpPr/>
            <p:nvPr/>
          </p:nvSpPr>
          <p:spPr bwMode="invGray">
            <a:xfrm>
              <a:off x="-3735388" y="2803525"/>
              <a:ext cx="6350" cy="1587"/>
            </a:xfrm>
            <a:custGeom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  <p:sp>
          <p:nvSpPr>
            <p:cNvPr id="379" name="Полилиния 127"/>
            <p:cNvSpPr/>
            <p:nvPr/>
          </p:nvSpPr>
          <p:spPr bwMode="invGray">
            <a:xfrm>
              <a:off x="-3924300" y="2803525"/>
              <a:ext cx="188913" cy="3175"/>
            </a:xfrm>
            <a:custGeom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167" name="Линия" descr="Изображение линии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/>
            <p:nvPr/>
          </p:nvSpPr>
          <p:spPr bwMode="invGray">
            <a:xfrm>
              <a:off x="12028488" y="1525554"/>
              <a:ext cx="63500" cy="4924"/>
            </a:xfrm>
            <a:custGeom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/>
            <p:nvPr/>
          </p:nvSpPr>
          <p:spPr bwMode="invGray">
            <a:xfrm>
              <a:off x="12022138" y="1532939"/>
              <a:ext cx="19050" cy="1231"/>
            </a:xfrm>
            <a:custGeom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/>
            <p:nvPr/>
          </p:nvSpPr>
          <p:spPr bwMode="invGray">
            <a:xfrm>
              <a:off x="12041188" y="1531708"/>
              <a:ext cx="39687" cy="6155"/>
            </a:xfrm>
            <a:custGeom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/>
            <p:nvPr/>
          </p:nvSpPr>
          <p:spPr bwMode="invGray">
            <a:xfrm>
              <a:off x="11831638" y="1526784"/>
              <a:ext cx="42862" cy="4924"/>
            </a:xfrm>
            <a:custGeom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/>
            <p:nvPr/>
          </p:nvSpPr>
          <p:spPr bwMode="invGray">
            <a:xfrm>
              <a:off x="11809413" y="1531708"/>
              <a:ext cx="41275" cy="2462"/>
            </a:xfrm>
            <a:custGeom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/>
            <p:nvPr/>
          </p:nvSpPr>
          <p:spPr bwMode="invGray">
            <a:xfrm>
              <a:off x="12003088" y="1537863"/>
              <a:ext cx="77787" cy="3693"/>
            </a:xfrm>
            <a:custGeom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/>
            <p:nvPr/>
          </p:nvSpPr>
          <p:spPr bwMode="invGray">
            <a:xfrm>
              <a:off x="11664950" y="1523092"/>
              <a:ext cx="39687" cy="4924"/>
            </a:xfrm>
            <a:custGeom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/>
            <p:nvPr/>
          </p:nvSpPr>
          <p:spPr bwMode="invGray">
            <a:xfrm>
              <a:off x="11506200" y="1521861"/>
              <a:ext cx="92075" cy="4924"/>
            </a:xfrm>
            <a:custGeom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/>
            <p:nvPr/>
          </p:nvSpPr>
          <p:spPr bwMode="invGray">
            <a:xfrm>
              <a:off x="11471275" y="1525554"/>
              <a:ext cx="34925" cy="3693"/>
            </a:xfrm>
            <a:custGeom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/>
            <p:nvPr/>
          </p:nvSpPr>
          <p:spPr bwMode="invGray">
            <a:xfrm>
              <a:off x="11710988" y="1529246"/>
              <a:ext cx="30162" cy="4924"/>
            </a:xfrm>
            <a:custGeom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/>
            <p:nvPr/>
          </p:nvSpPr>
          <p:spPr bwMode="invGray">
            <a:xfrm>
              <a:off x="11691938" y="1532939"/>
              <a:ext cx="34925" cy="1231"/>
            </a:xfrm>
            <a:custGeom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/>
            <p:nvPr/>
          </p:nvSpPr>
          <p:spPr bwMode="invGray">
            <a:xfrm>
              <a:off x="11741150" y="1534170"/>
              <a:ext cx="4762" cy="0"/>
            </a:xfrm>
            <a:custGeom>
              <a:gdLst>
                <a:gd name="T0" fmla="*/ 5 w 5"/>
                <a:gd name="T1" fmla="*/ 5 w 5"/>
                <a:gd name="T2" fmla="*/ 0 w 5"/>
                <a:gd name="T3" fmla="*/ 5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/>
            <p:nvPr/>
          </p:nvSpPr>
          <p:spPr bwMode="invGray">
            <a:xfrm>
              <a:off x="11841163" y="1537863"/>
              <a:ext cx="71437" cy="8617"/>
            </a:xfrm>
            <a:custGeom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/>
            <p:nvPr/>
          </p:nvSpPr>
          <p:spPr bwMode="invGray">
            <a:xfrm>
              <a:off x="11764963" y="1535401"/>
              <a:ext cx="44450" cy="3693"/>
            </a:xfrm>
            <a:custGeom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/>
            <p:nvPr/>
          </p:nvSpPr>
          <p:spPr bwMode="invGray">
            <a:xfrm>
              <a:off x="11744325" y="1537863"/>
              <a:ext cx="20637" cy="2462"/>
            </a:xfrm>
            <a:custGeom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/>
            <p:nvPr/>
          </p:nvSpPr>
          <p:spPr bwMode="invGray">
            <a:xfrm>
              <a:off x="11482388" y="1531708"/>
              <a:ext cx="85725" cy="3693"/>
            </a:xfrm>
            <a:custGeom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/>
            <p:nvPr/>
          </p:nvSpPr>
          <p:spPr bwMode="invGray">
            <a:xfrm>
              <a:off x="11626850" y="1532939"/>
              <a:ext cx="4762" cy="1231"/>
            </a:xfrm>
            <a:custGeom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/>
            <p:nvPr/>
          </p:nvSpPr>
          <p:spPr bwMode="invGray">
            <a:xfrm>
              <a:off x="11261725" y="1534170"/>
              <a:ext cx="4762" cy="0"/>
            </a:xfrm>
            <a:custGeom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/>
            <p:nvPr/>
          </p:nvSpPr>
          <p:spPr bwMode="invGray">
            <a:xfrm>
              <a:off x="11553825" y="1534170"/>
              <a:ext cx="44450" cy="2462"/>
            </a:xfrm>
            <a:custGeom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/>
            <p:nvPr/>
          </p:nvSpPr>
          <p:spPr bwMode="invGray">
            <a:xfrm>
              <a:off x="11409363" y="1529246"/>
              <a:ext cx="31750" cy="2462"/>
            </a:xfrm>
            <a:custGeom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/>
            <p:nvPr/>
          </p:nvSpPr>
          <p:spPr bwMode="invGray">
            <a:xfrm>
              <a:off x="11618913" y="1531708"/>
              <a:ext cx="6350" cy="0"/>
            </a:xfrm>
            <a:custGeom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/>
            <p:nvPr/>
          </p:nvSpPr>
          <p:spPr bwMode="invGray">
            <a:xfrm>
              <a:off x="11598275" y="1531708"/>
              <a:ext cx="28575" cy="2462"/>
            </a:xfrm>
            <a:custGeom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/>
            <p:nvPr/>
          </p:nvSpPr>
          <p:spPr bwMode="invGray">
            <a:xfrm>
              <a:off x="11137900" y="1534170"/>
              <a:ext cx="188912" cy="23388"/>
            </a:xfrm>
            <a:custGeom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/>
            <p:nvPr/>
          </p:nvSpPr>
          <p:spPr bwMode="invGray">
            <a:xfrm>
              <a:off x="11266488" y="1529246"/>
              <a:ext cx="95250" cy="4924"/>
            </a:xfrm>
            <a:custGeom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/>
            <p:nvPr/>
          </p:nvSpPr>
          <p:spPr bwMode="invGray">
            <a:xfrm>
              <a:off x="11361738" y="1531708"/>
              <a:ext cx="134937" cy="12309"/>
            </a:xfrm>
            <a:custGeom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/>
            <p:nvPr/>
          </p:nvSpPr>
          <p:spPr bwMode="invGray">
            <a:xfrm>
              <a:off x="11834813" y="1552634"/>
              <a:ext cx="9525" cy="1231"/>
            </a:xfrm>
            <a:custGeom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/>
            <p:nvPr/>
          </p:nvSpPr>
          <p:spPr bwMode="invGray">
            <a:xfrm>
              <a:off x="11764963" y="1542787"/>
              <a:ext cx="117475" cy="9847"/>
            </a:xfrm>
            <a:custGeom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/>
            <p:nvPr/>
          </p:nvSpPr>
          <p:spPr bwMode="invGray">
            <a:xfrm>
              <a:off x="11555413" y="1544017"/>
              <a:ext cx="69850" cy="4924"/>
            </a:xfrm>
            <a:custGeom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/>
            <p:nvPr/>
          </p:nvSpPr>
          <p:spPr bwMode="invGray">
            <a:xfrm>
              <a:off x="11223625" y="1528016"/>
              <a:ext cx="38100" cy="6155"/>
            </a:xfrm>
            <a:custGeom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/>
            <p:nvPr/>
          </p:nvSpPr>
          <p:spPr bwMode="invGray">
            <a:xfrm>
              <a:off x="11145838" y="1529246"/>
              <a:ext cx="22225" cy="2462"/>
            </a:xfrm>
            <a:custGeom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/>
            <p:nvPr/>
          </p:nvSpPr>
          <p:spPr bwMode="invGray">
            <a:xfrm>
              <a:off x="6197600" y="1566174"/>
              <a:ext cx="20637" cy="1231"/>
            </a:xfrm>
            <a:custGeom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/>
            <p:nvPr/>
          </p:nvSpPr>
          <p:spPr bwMode="invGray">
            <a:xfrm>
              <a:off x="6356350" y="1564943"/>
              <a:ext cx="9525" cy="1231"/>
            </a:xfrm>
            <a:custGeom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/>
            <p:nvPr/>
          </p:nvSpPr>
          <p:spPr bwMode="invGray">
            <a:xfrm>
              <a:off x="8950325" y="1521861"/>
              <a:ext cx="61912" cy="7386"/>
            </a:xfrm>
            <a:custGeom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/>
            <p:nvPr/>
          </p:nvSpPr>
          <p:spPr bwMode="invGray">
            <a:xfrm>
              <a:off x="7537450" y="1546479"/>
              <a:ext cx="28575" cy="3693"/>
            </a:xfrm>
            <a:custGeom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/>
            <p:nvPr/>
          </p:nvSpPr>
          <p:spPr bwMode="invGray">
            <a:xfrm>
              <a:off x="7478713" y="1562481"/>
              <a:ext cx="38100" cy="2462"/>
            </a:xfrm>
            <a:custGeom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/>
            <p:nvPr/>
          </p:nvSpPr>
          <p:spPr bwMode="invGray">
            <a:xfrm>
              <a:off x="5410200" y="1568636"/>
              <a:ext cx="36512" cy="3693"/>
            </a:xfrm>
            <a:custGeom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/>
            <p:nvPr/>
          </p:nvSpPr>
          <p:spPr bwMode="invGray">
            <a:xfrm>
              <a:off x="10206038" y="1530477"/>
              <a:ext cx="61912" cy="4924"/>
            </a:xfrm>
            <a:custGeom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/>
            <p:nvPr/>
          </p:nvSpPr>
          <p:spPr bwMode="invGray">
            <a:xfrm>
              <a:off x="6257925" y="1525554"/>
              <a:ext cx="19050" cy="2462"/>
            </a:xfrm>
            <a:custGeom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/>
            <p:nvPr/>
          </p:nvSpPr>
          <p:spPr bwMode="invGray">
            <a:xfrm>
              <a:off x="10134600" y="1528016"/>
              <a:ext cx="71437" cy="3693"/>
            </a:xfrm>
            <a:custGeom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/>
            <p:nvPr/>
          </p:nvSpPr>
          <p:spPr bwMode="invGray">
            <a:xfrm>
              <a:off x="2582863" y="1560020"/>
              <a:ext cx="7937" cy="1231"/>
            </a:xfrm>
            <a:custGeom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/>
            <p:nvPr/>
          </p:nvSpPr>
          <p:spPr bwMode="invGray">
            <a:xfrm>
              <a:off x="1762125" y="1521861"/>
              <a:ext cx="34925" cy="1231"/>
            </a:xfrm>
            <a:custGeom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/>
            <p:nvPr/>
          </p:nvSpPr>
          <p:spPr bwMode="invGray">
            <a:xfrm>
              <a:off x="10812463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/>
            <p:nvPr/>
          </p:nvSpPr>
          <p:spPr bwMode="invGray">
            <a:xfrm>
              <a:off x="10896600" y="1545248"/>
              <a:ext cx="7937" cy="2462"/>
            </a:xfrm>
            <a:custGeom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/>
            <p:nvPr/>
          </p:nvSpPr>
          <p:spPr bwMode="invGray">
            <a:xfrm>
              <a:off x="9947275" y="1553865"/>
              <a:ext cx="4762" cy="1231"/>
            </a:xfrm>
            <a:custGeom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/>
            <p:nvPr/>
          </p:nvSpPr>
          <p:spPr bwMode="invGray">
            <a:xfrm>
              <a:off x="10817225" y="1531708"/>
              <a:ext cx="23812" cy="0"/>
            </a:xfrm>
            <a:custGeom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/>
            <p:nvPr/>
          </p:nvSpPr>
          <p:spPr bwMode="invGray">
            <a:xfrm>
              <a:off x="10836275" y="1529246"/>
              <a:ext cx="19050" cy="1231"/>
            </a:xfrm>
            <a:custGeom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/>
            <p:nvPr/>
          </p:nvSpPr>
          <p:spPr bwMode="invGray">
            <a:xfrm>
              <a:off x="10787063" y="1530477"/>
              <a:ext cx="30162" cy="1231"/>
            </a:xfrm>
            <a:custGeom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/>
            <p:nvPr/>
          </p:nvSpPr>
          <p:spPr bwMode="invGray">
            <a:xfrm>
              <a:off x="4092575" y="1552634"/>
              <a:ext cx="20637" cy="2462"/>
            </a:xfrm>
            <a:custGeom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/>
            <p:nvPr/>
          </p:nvSpPr>
          <p:spPr bwMode="invGray">
            <a:xfrm>
              <a:off x="8528050" y="1567405"/>
              <a:ext cx="3175" cy="1231"/>
            </a:xfrm>
            <a:custGeom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/>
            <p:nvPr/>
          </p:nvSpPr>
          <p:spPr bwMode="invGray">
            <a:xfrm>
              <a:off x="8461375" y="1556326"/>
              <a:ext cx="66675" cy="14771"/>
            </a:xfrm>
            <a:custGeom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/>
            <p:nvPr/>
          </p:nvSpPr>
          <p:spPr bwMode="invGray">
            <a:xfrm>
              <a:off x="7508875" y="1560020"/>
              <a:ext cx="11112" cy="3693"/>
            </a:xfrm>
            <a:custGeom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/>
            <p:nvPr/>
          </p:nvSpPr>
          <p:spPr bwMode="invGray">
            <a:xfrm>
              <a:off x="5434013" y="1567405"/>
              <a:ext cx="4762" cy="1231"/>
            </a:xfrm>
            <a:custGeom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/>
            <p:nvPr/>
          </p:nvSpPr>
          <p:spPr bwMode="invGray">
            <a:xfrm>
              <a:off x="9672638" y="1567405"/>
              <a:ext cx="25400" cy="2462"/>
            </a:xfrm>
            <a:custGeom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/>
            <p:nvPr/>
          </p:nvSpPr>
          <p:spPr bwMode="invGray">
            <a:xfrm>
              <a:off x="10966450" y="1529246"/>
              <a:ext cx="39687" cy="2462"/>
            </a:xfrm>
            <a:custGeom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/>
            <p:nvPr/>
          </p:nvSpPr>
          <p:spPr bwMode="invGray">
            <a:xfrm>
              <a:off x="11329988" y="1552634"/>
              <a:ext cx="44450" cy="2462"/>
            </a:xfrm>
            <a:custGeom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/>
            <p:nvPr/>
          </p:nvSpPr>
          <p:spPr bwMode="invGray">
            <a:xfrm>
              <a:off x="11042650" y="1540325"/>
              <a:ext cx="60325" cy="6155"/>
            </a:xfrm>
            <a:custGeom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/>
            <p:nvPr/>
          </p:nvSpPr>
          <p:spPr bwMode="invGray">
            <a:xfrm>
              <a:off x="11106150" y="1542787"/>
              <a:ext cx="28575" cy="1231"/>
            </a:xfrm>
            <a:custGeom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/>
            <p:nvPr/>
          </p:nvSpPr>
          <p:spPr bwMode="invGray">
            <a:xfrm>
              <a:off x="10679113" y="1525554"/>
              <a:ext cx="103187" cy="9847"/>
            </a:xfrm>
            <a:custGeom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/>
            <p:nvPr/>
          </p:nvSpPr>
          <p:spPr bwMode="invGray">
            <a:xfrm>
              <a:off x="11039475" y="1550172"/>
              <a:ext cx="26987" cy="4924"/>
            </a:xfrm>
            <a:custGeom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/>
            <p:nvPr/>
          </p:nvSpPr>
          <p:spPr bwMode="invGray">
            <a:xfrm>
              <a:off x="10841038" y="1548941"/>
              <a:ext cx="58737" cy="2462"/>
            </a:xfrm>
            <a:custGeom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/>
            <p:nvPr/>
          </p:nvSpPr>
          <p:spPr bwMode="invGray">
            <a:xfrm>
              <a:off x="10899775" y="1550172"/>
              <a:ext cx="36512" cy="1231"/>
            </a:xfrm>
            <a:custGeom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/>
            <p:nvPr/>
          </p:nvSpPr>
          <p:spPr bwMode="invGray">
            <a:xfrm>
              <a:off x="10958513" y="1555096"/>
              <a:ext cx="46037" cy="0"/>
            </a:xfrm>
            <a:custGeom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/>
            <p:nvPr/>
          </p:nvSpPr>
          <p:spPr bwMode="invGray">
            <a:xfrm>
              <a:off x="10304463" y="1548941"/>
              <a:ext cx="61912" cy="3693"/>
            </a:xfrm>
            <a:custGeom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/>
            <p:nvPr/>
          </p:nvSpPr>
          <p:spPr bwMode="invGray">
            <a:xfrm>
              <a:off x="10483850" y="1557558"/>
              <a:ext cx="23812" cy="6155"/>
            </a:xfrm>
            <a:custGeom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/>
            <p:nvPr/>
          </p:nvSpPr>
          <p:spPr bwMode="invGray">
            <a:xfrm>
              <a:off x="10291763" y="1563712"/>
              <a:ext cx="117475" cy="2462"/>
            </a:xfrm>
            <a:custGeom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/>
            <p:nvPr/>
          </p:nvSpPr>
          <p:spPr bwMode="invGray">
            <a:xfrm>
              <a:off x="9621838" y="1546479"/>
              <a:ext cx="11112" cy="8617"/>
            </a:xfrm>
            <a:custGeom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/>
            <p:nvPr/>
          </p:nvSpPr>
          <p:spPr bwMode="invGray">
            <a:xfrm>
              <a:off x="8951913" y="1568636"/>
              <a:ext cx="96837" cy="8617"/>
            </a:xfrm>
            <a:custGeom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/>
            <p:nvPr/>
          </p:nvSpPr>
          <p:spPr bwMode="invGray">
            <a:xfrm>
              <a:off x="9005888" y="1566174"/>
              <a:ext cx="17462" cy="2462"/>
            </a:xfrm>
            <a:custGeom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/>
            <p:nvPr/>
          </p:nvSpPr>
          <p:spPr bwMode="invGray">
            <a:xfrm>
              <a:off x="1587500" y="1516937"/>
              <a:ext cx="38100" cy="3693"/>
            </a:xfrm>
            <a:custGeom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/>
            <p:nvPr/>
          </p:nvSpPr>
          <p:spPr bwMode="invGray">
            <a:xfrm>
              <a:off x="1522413" y="1519399"/>
              <a:ext cx="30162" cy="4924"/>
            </a:xfrm>
            <a:custGeom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/>
            <p:nvPr/>
          </p:nvSpPr>
          <p:spPr bwMode="invGray">
            <a:xfrm>
              <a:off x="6650038" y="1573559"/>
              <a:ext cx="33337" cy="3693"/>
            </a:xfrm>
            <a:custGeom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/>
            <p:nvPr/>
          </p:nvSpPr>
          <p:spPr bwMode="invGray">
            <a:xfrm>
              <a:off x="6162675" y="1566174"/>
              <a:ext cx="15875" cy="4924"/>
            </a:xfrm>
            <a:custGeom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/>
            <p:nvPr/>
          </p:nvSpPr>
          <p:spPr bwMode="invGray">
            <a:xfrm>
              <a:off x="5738813" y="1571097"/>
              <a:ext cx="60325" cy="6155"/>
            </a:xfrm>
            <a:custGeom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CBF38-34D1-4EFE-8259-431553C38E01}" type="datetime1">
              <a:rPr lang="ru-RU" smtClean="0"/>
              <a:t>10.03.2023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7E2C42-E278-469B-A2DE-9AF23BE99BFB}" type="datetime1">
              <a:rPr lang="ru-RU" noProof="0" smtClean="0"/>
              <a:t>10.03.2023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 dir="u"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Tx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Tx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5.pn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Relationship Id="rId6" Type="http://schemas.openxmlformats.org/officeDocument/2006/relationships/image" Target="../media/image5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6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6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7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9288"/>
            <a:ext cx="12188825" cy="5277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92696"/>
            <a:ext cx="9144000" cy="3641387"/>
          </a:xfrm>
          <a:ln>
            <a:noFill/>
          </a:ln>
        </p:spPr>
        <p:txBody>
          <a:bodyPr rtlCol="0"/>
          <a:lstStyle/>
          <a:p>
            <a:r>
              <a:rPr lang="ru-RU" sz="5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80 ЛЕТ ТРАГЕДИИ В ХАТЫНИ. </a:t>
            </a:r>
            <a:br>
              <a:rPr lang="ru-RU" sz="500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5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РЕЗУЛЬТАТЫ РАССЛЕДОВАНИЯ ГЕНОЦИДА БЕЛОРУССКОГО НАРОДА В ГОДЫ ВЕЛИКОЙ ОТЕЧЕСТВЕННОЙ </a:t>
            </a:r>
            <a:r>
              <a:rPr lang="ru-RU" sz="50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ВОЙНЫ</a:t>
            </a:r>
            <a:endParaRPr lang="ru-RU" sz="5000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188640"/>
            <a:ext cx="1492369" cy="13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Государственный мемориальный комплекс «Хатынь»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584" y="5511821"/>
            <a:ext cx="288394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Бронзовая скульптура «Непокоренный человек»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r="13900"/>
          <a:stretch>
            <a:fillRect/>
          </a:stretch>
        </p:blipFill>
        <p:spPr>
          <a:xfrm>
            <a:off x="176639" y="1888383"/>
            <a:ext cx="3031886" cy="341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9069" r="8301" b="19844"/>
          <a:stretch>
            <a:fillRect/>
          </a:stretch>
        </p:blipFill>
        <p:spPr>
          <a:xfrm>
            <a:off x="3355324" y="1888383"/>
            <a:ext cx="4536504" cy="3410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3396" y="5515219"/>
            <a:ext cx="32403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черная </a:t>
            </a:r>
            <a:r>
              <a:rPr lang="ru-RU" smtClean="0">
                <a:latin typeface="a_OldTyperNr" panose="02090506030505020304" pitchFamily="18" charset="-52"/>
              </a:rPr>
              <a:t>плита-крыша, место сожжения жителей Хатыни 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6348"/>
          <a:stretch>
            <a:fillRect/>
          </a:stretch>
        </p:blipFill>
        <p:spPr>
          <a:xfrm>
            <a:off x="8038628" y="1891139"/>
            <a:ext cx="4032449" cy="3407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34772" y="5511821"/>
            <a:ext cx="20870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Братская могила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453"/>
            <a:ext cx="12188825" cy="11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8790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Государственный мемориальный комплекс «Хатынь»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688" y="5183796"/>
            <a:ext cx="28839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«Кладбище деревень»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6677" y="5183796"/>
            <a:ext cx="30689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«Деревья жизни»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33141" y="5191207"/>
            <a:ext cx="20870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«Стена Скорби»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3" y="1961025"/>
            <a:ext cx="4155133" cy="3019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16" y="1947693"/>
            <a:ext cx="4125270" cy="3032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1961024"/>
            <a:ext cx="3654753" cy="30193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" y="5589240"/>
            <a:ext cx="12188825" cy="14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9677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Капитальный ремонт Государственного мемориального комплекса </a:t>
            </a:r>
            <a:r>
              <a:rPr lang="ru-RU" sz="44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«Хатынь»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378" y="4297288"/>
            <a:ext cx="11742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Первая очередь: </a:t>
            </a:r>
            <a:r>
              <a:rPr lang="ru-RU" sz="2000" smtClean="0">
                <a:latin typeface="a_OldTyperNr" panose="02090506030505020304" pitchFamily="18" charset="-52"/>
              </a:rPr>
              <a:t>очистка </a:t>
            </a:r>
            <a:r>
              <a:rPr lang="ru-RU" sz="2000">
                <a:latin typeface="a_OldTyperNr" panose="02090506030505020304" pitchFamily="18" charset="-52"/>
              </a:rPr>
              <a:t>скульптуры «Непокоренный человек», ремонт пьедестала, монумента «Крыша сарая» и мемориала «Венец памяти», благоустройство прилегающей </a:t>
            </a:r>
            <a:r>
              <a:rPr lang="ru-RU" sz="2000" smtClean="0">
                <a:latin typeface="a_OldTyperNr" panose="02090506030505020304" pitchFamily="18" charset="-52"/>
              </a:rPr>
              <a:t>территории.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Вторая очередь: </a:t>
            </a:r>
            <a:r>
              <a:rPr lang="ru-RU" sz="2000" smtClean="0">
                <a:latin typeface="a_OldTyperNr" panose="02090506030505020304" pitchFamily="18" charset="-52"/>
              </a:rPr>
              <a:t>отремонтированы </a:t>
            </a:r>
            <a:r>
              <a:rPr lang="ru-RU" sz="2000">
                <a:latin typeface="a_OldTyperNr" panose="02090506030505020304" pitchFamily="18" charset="-52"/>
              </a:rPr>
              <a:t>мемориалы «Кладбище деревень» и «Деревья жизни»,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а </a:t>
            </a:r>
            <a:r>
              <a:rPr lang="ru-RU" sz="2000">
                <a:latin typeface="a_OldTyperNr" panose="02090506030505020304" pitchFamily="18" charset="-52"/>
              </a:rPr>
              <a:t>также бетонные ограждения захоронений и урны с </a:t>
            </a:r>
            <a:r>
              <a:rPr lang="ru-RU" sz="2000" smtClean="0">
                <a:latin typeface="a_OldTyperNr" panose="02090506030505020304" pitchFamily="18" charset="-52"/>
              </a:rPr>
              <a:t>землей.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Третья очередь: ремонт подсветки центральной дорожки и звукового оформления </a:t>
            </a:r>
            <a:r>
              <a:rPr lang="ru-RU" sz="2000" smtClean="0">
                <a:latin typeface="a_OldTyperNr" panose="02090506030505020304" pitchFamily="18" charset="-52"/>
              </a:rPr>
              <a:t>мемориала.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8" y="1772816"/>
            <a:ext cx="3657600" cy="2493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791112"/>
            <a:ext cx="3657600" cy="2493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50" y="1781976"/>
            <a:ext cx="3662204" cy="2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5903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Государственный мемориальный комплекс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«Хатынь</a:t>
            </a: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» - Всебелорусская молодежная стройка</a:t>
            </a:r>
            <a:endParaRPr lang="ru-RU" sz="36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812" y="1616622"/>
            <a:ext cx="1174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 период с 14 июня по 26 августа 2022 г. на Всебелорусской молодежной стройке «Хатынь» трудились 7 строительных отрядов из всех регионов республики.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262953"/>
            <a:ext cx="5416946" cy="3609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0" y="2262953"/>
            <a:ext cx="5416945" cy="3609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571" y="5892583"/>
            <a:ext cx="1174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На фото </a:t>
            </a:r>
            <a:r>
              <a:rPr lang="ru-RU" sz="2000" smtClean="0">
                <a:latin typeface="a_OldTyperNr" panose="02090506030505020304" pitchFamily="18" charset="-52"/>
              </a:rPr>
              <a:t>студенческий </a:t>
            </a:r>
            <a:r>
              <a:rPr lang="ru-RU" sz="2000">
                <a:latin typeface="a_OldTyperNr" panose="02090506030505020304" pitchFamily="18" charset="-52"/>
              </a:rPr>
              <a:t>строительный отряд «Машеровцы» имени Героя Советского Союза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П.М.Машерова </a:t>
            </a:r>
            <a:r>
              <a:rPr lang="ru-RU" sz="2000">
                <a:latin typeface="a_OldTyperNr" panose="02090506030505020304" pitchFamily="18" charset="-52"/>
              </a:rPr>
              <a:t>УО «Витебский государственный университет имени </a:t>
            </a:r>
            <a:r>
              <a:rPr lang="ru-RU" sz="2000" err="1" smtClean="0">
                <a:latin typeface="a_OldTyperNr" panose="02090506030505020304" pitchFamily="18" charset="-52"/>
              </a:rPr>
              <a:t>П.М.Машерова»</a:t>
            </a:r>
            <a:endParaRPr lang="ru-RU" sz="20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0965687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5063118"/>
            <a:ext cx="3088211" cy="173794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39587" y="6398519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9" y="5060836"/>
            <a:ext cx="2379197" cy="1715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03" y="5065401"/>
            <a:ext cx="2379197" cy="1733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57" y="5062421"/>
            <a:ext cx="3088211" cy="1739337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Расследование уголовного дела о геноциде белорусского народа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6554" y="1639833"/>
            <a:ext cx="105851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К началу 2023 года по уголовному делу о геноциде белорусского народа допрошено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16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тыс. человек, из них свыше </a:t>
            </a:r>
            <a:r>
              <a:rPr lang="ru-RU" sz="2800" b="1">
                <a:latin typeface="a_OldTyperNr" panose="02090506030505020304" pitchFamily="18" charset="-52"/>
              </a:rPr>
              <a:t>7,6</a:t>
            </a:r>
            <a:r>
              <a:rPr lang="ru-RU" sz="2000">
                <a:latin typeface="a_OldTyperNr" panose="02090506030505020304" pitchFamily="18" charset="-52"/>
              </a:rPr>
              <a:t> тыс. – узники лагерей </a:t>
            </a:r>
            <a:r>
              <a:rPr lang="ru-RU" sz="2000" smtClean="0">
                <a:latin typeface="a_OldTyperNr" panose="02090506030505020304" pitchFamily="18" charset="-52"/>
              </a:rPr>
              <a:t>смерти.</a:t>
            </a:r>
            <a:endParaRPr lang="ru-RU" sz="2000">
              <a:latin typeface="a_OldTyperNr" panose="02090506030505020304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554" y="2378510"/>
            <a:ext cx="1058517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Республика потеряла более половины своего национального богатства. Прямой материальный ущерб, нанесенный нашей стране оккупацией, исчисляется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800" b="1">
                <a:latin typeface="a_OldTyperNr" panose="02090506030505020304" pitchFamily="18" charset="-52"/>
              </a:rPr>
              <a:t>75</a:t>
            </a:r>
            <a:r>
              <a:rPr lang="ru-RU" sz="2000">
                <a:latin typeface="a_OldTyperNr" panose="02090506030505020304" pitchFamily="18" charset="-52"/>
              </a:rPr>
              <a:t> млрд. рублей (в ценах 1941 года), что </a:t>
            </a: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800" b="1" smtClean="0">
                <a:latin typeface="a_OldTyperNr" panose="02090506030505020304" pitchFamily="18" charset="-52"/>
              </a:rPr>
              <a:t>35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раз превысило бюджет республики.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852" y="3645024"/>
            <a:ext cx="105851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 ходе расследования уголовного дела о геноциде установлено более </a:t>
            </a:r>
            <a:r>
              <a:rPr lang="ru-RU" sz="2800" b="1">
                <a:latin typeface="a_OldTyperNr" panose="02090506030505020304" pitchFamily="18" charset="-52"/>
              </a:rPr>
              <a:t>10,5</a:t>
            </a:r>
            <a:r>
              <a:rPr lang="ru-RU" sz="2000">
                <a:latin typeface="a_OldTyperNr" panose="02090506030505020304" pitchFamily="18" charset="-52"/>
              </a:rPr>
              <a:t> тыс. сел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и деревень, которые </a:t>
            </a:r>
            <a:r>
              <a:rPr lang="ru-RU" sz="2000">
                <a:latin typeface="a_OldTyperNr" panose="02090506030505020304" pitchFamily="18" charset="-52"/>
              </a:rPr>
              <a:t>пострадали в годы оккупации, в том числе не менее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216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населенных </a:t>
            </a:r>
            <a:r>
              <a:rPr lang="ru-RU" sz="2000" smtClean="0">
                <a:latin typeface="a_OldTyperNr" panose="02090506030505020304" pitchFamily="18" charset="-52"/>
              </a:rPr>
              <a:t>пунктов, </a:t>
            </a:r>
            <a:r>
              <a:rPr lang="ru-RU" sz="2000">
                <a:latin typeface="a_OldTyperNr" panose="02090506030505020304" pitchFamily="18" charset="-52"/>
              </a:rPr>
              <a:t>которые разделили судьбу д.Хатыни, то есть были полностью уничтожены вместе с жителями и не возродились после войны</a:t>
            </a:r>
          </a:p>
        </p:txBody>
      </p:sp>
    </p:spTree>
    <p:extLst>
      <p:ext uri="{BB962C8B-B14F-4D97-AF65-F5344CB8AC3E}">
        <p14:creationId xmlns:p14="http://schemas.microsoft.com/office/powerpoint/2010/main" val="646682622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138537"/>
            <a:ext cx="5817310" cy="355835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39587" y="6398519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Расследование уголовного дела о геноциде белорусского народа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3852" y="1484784"/>
            <a:ext cx="10585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_OldTyperNr" panose="02090506030505020304" pitchFamily="18" charset="-52"/>
              </a:rPr>
              <a:t>В 2022 году при координации Генеральной прокуратурой деятельности </a:t>
            </a:r>
            <a:br>
              <a:rPr lang="ru-RU" sz="200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52</a:t>
            </a:r>
            <a:r>
              <a:rPr lang="ru-RU" sz="2000" smtClean="0">
                <a:latin typeface="a_OldTyperNr" panose="02090506030505020304" pitchFamily="18" charset="-52"/>
              </a:rPr>
              <a:t>-го </a:t>
            </a:r>
            <a:r>
              <a:rPr lang="ru-RU" sz="2000">
                <a:latin typeface="a_OldTyperNr" panose="02090506030505020304" pitchFamily="18" charset="-52"/>
              </a:rPr>
              <a:t>отдельного специализированного поискового батальона проведены </a:t>
            </a:r>
            <a:r>
              <a:rPr lang="ru-RU" sz="2000" smtClean="0">
                <a:latin typeface="a_OldTyperNr" panose="02090506030505020304" pitchFamily="18" charset="-52"/>
              </a:rPr>
              <a:t>полевые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поисковые </a:t>
            </a:r>
            <a:r>
              <a:rPr lang="ru-RU" sz="2000">
                <a:latin typeface="a_OldTyperNr" panose="02090506030505020304" pitchFamily="18" charset="-52"/>
              </a:rPr>
              <a:t>работы в </a:t>
            </a:r>
            <a:r>
              <a:rPr lang="ru-RU" sz="2800" b="1">
                <a:latin typeface="a_OldTyperNr" panose="02090506030505020304" pitchFamily="18" charset="-52"/>
              </a:rPr>
              <a:t>25</a:t>
            </a:r>
            <a:r>
              <a:rPr lang="ru-RU" sz="2000">
                <a:latin typeface="a_OldTyperNr" panose="02090506030505020304" pitchFamily="18" charset="-52"/>
              </a:rPr>
              <a:t> местах захоронений жертв </a:t>
            </a:r>
            <a:r>
              <a:rPr lang="ru-RU" sz="2000" smtClean="0">
                <a:latin typeface="a_OldTyperNr" panose="02090506030505020304" pitchFamily="18" charset="-52"/>
              </a:rPr>
              <a:t>геноцида.</a:t>
            </a:r>
          </a:p>
          <a:p>
            <a:r>
              <a:rPr lang="ru-RU" sz="2000" smtClean="0">
                <a:latin typeface="a_OldTyperNr" panose="02090506030505020304" pitchFamily="18" charset="-52"/>
              </a:rPr>
              <a:t>В 2023 году запланировано проведение полевых поисковых работ в </a:t>
            </a:r>
            <a:r>
              <a:rPr lang="ru-RU" sz="2800" b="1" smtClean="0">
                <a:latin typeface="a_OldTyperNr" panose="02090506030505020304" pitchFamily="18" charset="-52"/>
              </a:rPr>
              <a:t>35</a:t>
            </a:r>
            <a:r>
              <a:rPr lang="ru-RU" sz="2000" smtClean="0">
                <a:latin typeface="a_OldTyperNr" panose="02090506030505020304" pitchFamily="18" charset="-52"/>
              </a:rPr>
              <a:t> местах.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3" y="3138537"/>
            <a:ext cx="5828428" cy="35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9560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14892" y="647560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Расследование уголовного дела о геноциде белорусского народа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6554" y="1639833"/>
            <a:ext cx="10585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Крупные места массовых уничтожений людей: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 smtClean="0">
                <a:latin typeface="a_OldTyperNr" panose="02090506030505020304" pitchFamily="18" charset="-52"/>
              </a:rPr>
              <a:t>урочище </a:t>
            </a:r>
            <a:r>
              <a:rPr lang="ru-RU" sz="2000" err="1">
                <a:latin typeface="a_OldTyperNr" panose="02090506030505020304" pitchFamily="18" charset="-52"/>
              </a:rPr>
              <a:t>Ивановщина Логойского </a:t>
            </a:r>
            <a:r>
              <a:rPr lang="ru-RU" sz="2000" smtClean="0">
                <a:latin typeface="a_OldTyperNr" panose="02090506030505020304" pitchFamily="18" charset="-52"/>
              </a:rPr>
              <a:t>района – извлечены останки </a:t>
            </a:r>
            <a:r>
              <a:rPr lang="ru-RU" sz="2800" b="1" smtClean="0">
                <a:latin typeface="a_OldTyperNr" panose="02090506030505020304" pitchFamily="18" charset="-52"/>
              </a:rPr>
              <a:t>1020</a:t>
            </a:r>
            <a:r>
              <a:rPr lang="ru-RU" sz="2000" smtClean="0">
                <a:latin typeface="a_OldTyperNr" panose="02090506030505020304" pitchFamily="18" charset="-52"/>
              </a:rPr>
              <a:t> человек;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>
                <a:latin typeface="a_OldTyperNr" panose="02090506030505020304" pitchFamily="18" charset="-52"/>
              </a:rPr>
              <a:t>урочище Воробьёвы </a:t>
            </a:r>
            <a:r>
              <a:rPr lang="ru-RU" sz="2000" smtClean="0">
                <a:latin typeface="a_OldTyperNr" panose="02090506030505020304" pitchFamily="18" charset="-52"/>
              </a:rPr>
              <a:t>горы Городокского района – извлечены останки </a:t>
            </a:r>
            <a:r>
              <a:rPr lang="ru-RU" sz="2800" b="1" smtClean="0">
                <a:latin typeface="a_OldTyperNr" panose="02090506030505020304" pitchFamily="18" charset="-52"/>
              </a:rPr>
              <a:t>16</a:t>
            </a:r>
            <a:r>
              <a:rPr lang="ru-RU" sz="2000" smtClean="0">
                <a:latin typeface="a_OldTyperNr" panose="02090506030505020304" pitchFamily="18" charset="-52"/>
              </a:rPr>
              <a:t> человек;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 err="1" smtClean="0">
                <a:latin typeface="a_OldTyperNr" panose="02090506030505020304" pitchFamily="18" charset="-52"/>
              </a:rPr>
              <a:t>Бешенковичский район </a:t>
            </a:r>
            <a:r>
              <a:rPr lang="ru-RU" sz="2000">
                <a:latin typeface="a_OldTyperNr" panose="02090506030505020304" pitchFamily="18" charset="-52"/>
              </a:rPr>
              <a:t>– извлечены останки </a:t>
            </a:r>
            <a:r>
              <a:rPr lang="ru-RU" sz="2800" b="1" smtClean="0">
                <a:latin typeface="a_OldTyperNr" panose="02090506030505020304" pitchFamily="18" charset="-52"/>
              </a:rPr>
              <a:t>80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человек;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 smtClean="0">
                <a:latin typeface="a_OldTyperNr" panose="02090506030505020304" pitchFamily="18" charset="-52"/>
              </a:rPr>
              <a:t>урочище </a:t>
            </a:r>
            <a:r>
              <a:rPr lang="ru-RU" sz="2000">
                <a:latin typeface="a_OldTyperNr" panose="02090506030505020304" pitchFamily="18" charset="-52"/>
              </a:rPr>
              <a:t>Уручье под </a:t>
            </a:r>
            <a:r>
              <a:rPr lang="ru-RU" sz="2000" err="1" smtClean="0">
                <a:latin typeface="a_OldTyperNr" panose="02090506030505020304" pitchFamily="18" charset="-52"/>
              </a:rPr>
              <a:t>г.Минском (</a:t>
            </a:r>
            <a:r>
              <a:rPr lang="ru-RU" sz="2800" b="1" smtClean="0">
                <a:latin typeface="a_OldTyperNr" panose="02090506030505020304" pitchFamily="18" charset="-52"/>
              </a:rPr>
              <a:t>7</a:t>
            </a:r>
            <a:r>
              <a:rPr lang="ru-RU" sz="2000" smtClean="0">
                <a:latin typeface="a_OldTyperNr" panose="02090506030505020304" pitchFamily="18" charset="-52"/>
              </a:rPr>
              <a:t> мест массового захоронения) – общее число погребенных </a:t>
            </a:r>
            <a:r>
              <a:rPr lang="ru-RU" sz="2800" b="1" smtClean="0">
                <a:latin typeface="a_OldTyperNr" panose="02090506030505020304" pitchFamily="18" charset="-52"/>
              </a:rPr>
              <a:t>38</a:t>
            </a:r>
            <a:r>
              <a:rPr lang="ru-RU" sz="2000" smtClean="0">
                <a:latin typeface="a_OldTyperNr" panose="02090506030505020304" pitchFamily="18" charset="-52"/>
              </a:rPr>
              <a:t> тысяч человек.</a:t>
            </a:r>
            <a:endParaRPr lang="ru-RU" sz="2000">
              <a:latin typeface="a_OldTyperNr" panose="02090506030505020304" pitchFamily="18" charset="-52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t="13551" r="3046" b="19870"/>
          <a:stretch>
            <a:fillRect/>
          </a:stretch>
        </p:blipFill>
        <p:spPr>
          <a:xfrm>
            <a:off x="1269876" y="3934431"/>
            <a:ext cx="4680520" cy="281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3934431"/>
            <a:ext cx="4680520" cy="28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946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77" y="3942160"/>
            <a:ext cx="3952665" cy="272004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0876" y="6516982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Расследование уголовного дела о геноциде белорусского народа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6554" y="1639833"/>
            <a:ext cx="1058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 геноциде населения Беларуси принимали участие не только немецко-фашистские захватчики, но и их </a:t>
            </a:r>
            <a:r>
              <a:rPr lang="ru-RU" sz="2000" smtClean="0">
                <a:latin typeface="a_OldTyperNr" panose="02090506030505020304" pitchFamily="18" charset="-52"/>
              </a:rPr>
              <a:t>пособники: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 smtClean="0">
                <a:latin typeface="a_OldTyperNr" panose="02090506030505020304" pitchFamily="18" charset="-52"/>
              </a:rPr>
              <a:t>подразделение </a:t>
            </a:r>
            <a:r>
              <a:rPr lang="ru-RU" sz="2000">
                <a:latin typeface="a_OldTyperNr" panose="02090506030505020304" pitchFamily="18" charset="-52"/>
              </a:rPr>
              <a:t>вспомогательной латышской полиции под командованием Виктора Арайса («команда Арайса</a:t>
            </a:r>
            <a:r>
              <a:rPr lang="ru-RU" sz="2000" smtClean="0">
                <a:latin typeface="a_OldTyperNr" panose="02090506030505020304" pitchFamily="18" charset="-52"/>
              </a:rPr>
              <a:t>»);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>
                <a:latin typeface="a_OldTyperNr" panose="02090506030505020304" pitchFamily="18" charset="-52"/>
              </a:rPr>
              <a:t>2-й литовский вспомогательный полицейский </a:t>
            </a:r>
            <a:r>
              <a:rPr lang="ru-RU" sz="2000" smtClean="0">
                <a:latin typeface="a_OldTyperNr" panose="02090506030505020304" pitchFamily="18" charset="-52"/>
              </a:rPr>
              <a:t>батальон;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>
                <a:latin typeface="a_OldTyperNr" panose="02090506030505020304" pitchFamily="18" charset="-52"/>
              </a:rPr>
              <a:t>13-й белорусский полицейский батальон при </a:t>
            </a:r>
            <a:r>
              <a:rPr lang="ru-RU" sz="2000" smtClean="0">
                <a:latin typeface="a_OldTyperNr" panose="02090506030505020304" pitchFamily="18" charset="-52"/>
              </a:rPr>
              <a:t>СД;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>
                <a:latin typeface="a_OldTyperNr" panose="02090506030505020304" pitchFamily="18" charset="-52"/>
              </a:rPr>
              <a:t>Украинские карательные </a:t>
            </a:r>
            <a:r>
              <a:rPr lang="ru-RU" sz="2000" smtClean="0">
                <a:latin typeface="a_OldTyperNr" panose="02090506030505020304" pitchFamily="18" charset="-52"/>
              </a:rPr>
              <a:t>батальоны;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000">
                <a:latin typeface="a_OldTyperNr" panose="02090506030505020304" pitchFamily="18" charset="-52"/>
              </a:rPr>
              <a:t>члены Армии </a:t>
            </a:r>
            <a:r>
              <a:rPr lang="ru-RU" sz="2000" err="1" smtClean="0">
                <a:latin typeface="a_OldTyperNr" panose="02090506030505020304" pitchFamily="18" charset="-52"/>
              </a:rPr>
              <a:t>Крайовой и многие другие.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" y="3949192"/>
            <a:ext cx="3952664" cy="273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 b="6174"/>
          <a:stretch>
            <a:fillRect/>
          </a:stretch>
        </p:blipFill>
        <p:spPr>
          <a:xfrm>
            <a:off x="4109569" y="3948639"/>
            <a:ext cx="3952665" cy="27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6733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/>
          <a:stretch>
            <a:fillRect/>
          </a:stretch>
        </p:blipFill>
        <p:spPr>
          <a:xfrm>
            <a:off x="8614692" y="5157192"/>
            <a:ext cx="3656576" cy="1802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64" y="1628800"/>
            <a:ext cx="11593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На </a:t>
            </a:r>
            <a:r>
              <a:rPr lang="ru-RU" sz="2000">
                <a:latin typeface="a_OldTyperNr" panose="02090506030505020304" pitchFamily="18" charset="-52"/>
              </a:rPr>
              <a:t>государственном учете состоит </a:t>
            </a:r>
            <a:r>
              <a:rPr lang="ru-RU" sz="2800" b="1">
                <a:latin typeface="a_OldTyperNr" panose="02090506030505020304" pitchFamily="18" charset="-52"/>
              </a:rPr>
              <a:t>8 331 </a:t>
            </a:r>
            <a:r>
              <a:rPr lang="ru-RU" sz="2000">
                <a:latin typeface="a_OldTyperNr" panose="02090506030505020304" pitchFamily="18" charset="-52"/>
              </a:rPr>
              <a:t>воинское захоронение и захоронение жертв войн,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том числе </a:t>
            </a:r>
            <a:r>
              <a:rPr lang="ru-RU" sz="2800" b="1">
                <a:latin typeface="a_OldTyperNr" panose="02090506030505020304" pitchFamily="18" charset="-52"/>
              </a:rPr>
              <a:t>1 626 </a:t>
            </a:r>
            <a:r>
              <a:rPr lang="ru-RU" sz="2000">
                <a:latin typeface="a_OldTyperNr" panose="02090506030505020304" pitchFamily="18" charset="-52"/>
              </a:rPr>
              <a:t>захоронений жертв войны (геноцида</a:t>
            </a:r>
            <a:r>
              <a:rPr lang="ru-RU" sz="2000" smtClean="0">
                <a:latin typeface="a_OldTyperNr" panose="02090506030505020304" pitchFamily="18" charset="-52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 2022 году на государственный учет поставлено </a:t>
            </a:r>
            <a:r>
              <a:rPr lang="ru-RU" sz="2800" b="1">
                <a:latin typeface="a_OldTyperNr" panose="02090506030505020304" pitchFamily="18" charset="-52"/>
              </a:rPr>
              <a:t>179</a:t>
            </a:r>
            <a:r>
              <a:rPr lang="ru-RU" sz="2000">
                <a:latin typeface="a_OldTyperNr" panose="02090506030505020304" pitchFamily="18" charset="-52"/>
              </a:rPr>
              <a:t> захоронений погибших в ходе войн. </a:t>
            </a:r>
            <a:r>
              <a:rPr lang="ru-RU" sz="2000" smtClean="0">
                <a:latin typeface="a_OldTyperNr" panose="02090506030505020304" pitchFamily="18" charset="-52"/>
              </a:rPr>
              <a:t>Внесены </a:t>
            </a:r>
            <a:r>
              <a:rPr lang="ru-RU" sz="2000">
                <a:latin typeface="a_OldTyperNr" panose="02090506030505020304" pitchFamily="18" charset="-52"/>
              </a:rPr>
              <a:t>в паспорта захоронений сведения о </a:t>
            </a:r>
            <a:r>
              <a:rPr lang="ru-RU" sz="2800" b="1">
                <a:latin typeface="a_OldTyperNr" panose="02090506030505020304" pitchFamily="18" charset="-52"/>
              </a:rPr>
              <a:t>555 509 </a:t>
            </a:r>
            <a:r>
              <a:rPr lang="ru-RU" sz="2000">
                <a:latin typeface="a_OldTyperNr" panose="02090506030505020304" pitchFamily="18" charset="-52"/>
              </a:rPr>
              <a:t>погибших, ранее считавшихся пропавшими без </a:t>
            </a:r>
            <a:r>
              <a:rPr lang="ru-RU" sz="2000" smtClean="0">
                <a:latin typeface="a_OldTyperNr" panose="02090506030505020304" pitchFamily="18" charset="-52"/>
              </a:rPr>
              <a:t>вести.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Витебской </a:t>
            </a:r>
            <a:r>
              <a:rPr lang="ru-RU" sz="2000" smtClean="0">
                <a:latin typeface="a_OldTyperNr" panose="02090506030505020304" pitchFamily="18" charset="-52"/>
              </a:rPr>
              <a:t>области числится </a:t>
            </a:r>
            <a:r>
              <a:rPr lang="ru-RU" sz="2800" b="1" smtClean="0">
                <a:latin typeface="a_OldTyperNr" panose="02090506030505020304" pitchFamily="18" charset="-52"/>
              </a:rPr>
              <a:t>1 556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воинских захоронений (погибших – </a:t>
            </a:r>
            <a:r>
              <a:rPr lang="ru-RU" sz="2800" b="1">
                <a:latin typeface="a_OldTyperNr" panose="02090506030505020304" pitchFamily="18" charset="-52"/>
              </a:rPr>
              <a:t>488 917 </a:t>
            </a:r>
            <a:r>
              <a:rPr lang="ru-RU" sz="2000">
                <a:latin typeface="a_OldTyperNr" panose="02090506030505020304" pitchFamily="18" charset="-52"/>
              </a:rPr>
              <a:t>человек: известных – </a:t>
            </a:r>
            <a:r>
              <a:rPr lang="ru-RU" sz="2800" b="1">
                <a:latin typeface="a_OldTyperNr" panose="02090506030505020304" pitchFamily="18" charset="-52"/>
              </a:rPr>
              <a:t>212 851 </a:t>
            </a:r>
            <a:r>
              <a:rPr lang="ru-RU" sz="2000" smtClean="0">
                <a:latin typeface="a_OldTyperNr" panose="02090506030505020304" pitchFamily="18" charset="-52"/>
              </a:rPr>
              <a:t>человек, </a:t>
            </a:r>
            <a:r>
              <a:rPr lang="ru-RU" sz="2000">
                <a:latin typeface="a_OldTyperNr" panose="02090506030505020304" pitchFamily="18" charset="-52"/>
              </a:rPr>
              <a:t>неизвестных </a:t>
            </a:r>
            <a:r>
              <a:rPr lang="ru-RU" sz="2000" smtClean="0">
                <a:latin typeface="a_OldTyperNr" panose="02090506030505020304" pitchFamily="18" charset="-52"/>
              </a:rPr>
              <a:t>– </a:t>
            </a:r>
            <a:r>
              <a:rPr lang="ru-RU" sz="2800" b="1" smtClean="0">
                <a:latin typeface="a_OldTyperNr" panose="02090506030505020304" pitchFamily="18" charset="-52"/>
              </a:rPr>
              <a:t>276 </a:t>
            </a:r>
            <a:r>
              <a:rPr lang="ru-RU" sz="2800" b="1">
                <a:latin typeface="a_OldTyperNr" panose="02090506030505020304" pitchFamily="18" charset="-52"/>
              </a:rPr>
              <a:t>066 </a:t>
            </a:r>
            <a:r>
              <a:rPr lang="ru-RU" sz="2000" smtClean="0">
                <a:latin typeface="a_OldTyperNr" panose="02090506030505020304" pitchFamily="18" charset="-52"/>
              </a:rPr>
              <a:t>человек).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2022 году поставлено на учет </a:t>
            </a:r>
            <a:r>
              <a:rPr lang="ru-RU" sz="2800" b="1">
                <a:latin typeface="a_OldTyperNr" panose="02090506030505020304" pitchFamily="18" charset="-52"/>
              </a:rPr>
              <a:t>21</a:t>
            </a:r>
            <a:r>
              <a:rPr lang="ru-RU" sz="2000">
                <a:latin typeface="a_OldTyperNr" panose="02090506030505020304" pitchFamily="18" charset="-52"/>
              </a:rPr>
              <a:t> воинское захоронение, вновь выявленных 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2 </a:t>
            </a:r>
            <a:r>
              <a:rPr lang="ru-RU" sz="2800" b="1">
                <a:latin typeface="a_OldTyperNr" panose="02090506030505020304" pitchFamily="18" charset="-52"/>
              </a:rPr>
              <a:t>294  </a:t>
            </a:r>
            <a:r>
              <a:rPr lang="ru-RU" sz="2000">
                <a:latin typeface="a_OldTyperNr" panose="02090506030505020304" pitchFamily="18" charset="-52"/>
              </a:rPr>
              <a:t>фамилии погибших воинов, увековеченных – </a:t>
            </a:r>
            <a:r>
              <a:rPr lang="ru-RU" sz="2800" b="1" smtClean="0">
                <a:latin typeface="a_OldTyperNr" panose="02090506030505020304" pitchFamily="18" charset="-52"/>
              </a:rPr>
              <a:t>2 605</a:t>
            </a:r>
            <a:r>
              <a:rPr lang="ru-RU" sz="2000">
                <a:latin typeface="a_OldTyperNr" panose="02090506030505020304" pitchFamily="18" charset="-52"/>
              </a:rPr>
              <a:t>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2 910 </a:t>
            </a:r>
            <a:r>
              <a:rPr lang="ru-RU" sz="2000">
                <a:latin typeface="a_OldTyperNr" panose="02090506030505020304" pitchFamily="18" charset="-52"/>
              </a:rPr>
              <a:t>фамилии нанесены в 2022 году на мемориальные плиты,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всего </a:t>
            </a:r>
            <a:r>
              <a:rPr lang="ru-RU" sz="2000">
                <a:latin typeface="a_OldTyperNr" panose="02090506030505020304" pitchFamily="18" charset="-52"/>
              </a:rPr>
              <a:t>–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800" b="1">
                <a:latin typeface="a_OldTyperNr" panose="02090506030505020304" pitchFamily="18" charset="-52"/>
              </a:rPr>
              <a:t>190</a:t>
            </a:r>
            <a:r>
              <a:rPr lang="ru-RU" sz="2000">
                <a:latin typeface="a_OldTyperNr" panose="02090506030505020304" pitchFamily="18" charset="-52"/>
              </a:rPr>
              <a:t> тыс. фамилий погибших нанесены на мемориальные плиты</a:t>
            </a:r>
            <a:endParaRPr lang="ru-RU" sz="2000" smtClean="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 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109596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14749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>
            <a:fillRect/>
          </a:stretch>
        </p:blipFill>
        <p:spPr>
          <a:xfrm>
            <a:off x="8686700" y="5157192"/>
            <a:ext cx="3584568" cy="1802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64" y="1795670"/>
            <a:ext cx="11711037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Специализированные </a:t>
            </a:r>
            <a:r>
              <a:rPr lang="ru-RU" sz="2000">
                <a:latin typeface="a_OldTyperNr" panose="02090506030505020304" pitchFamily="18" charset="-52"/>
              </a:rPr>
              <a:t>поисковые подразделения 52-го отдельного специализированного поискового батальона провели полевые поисковые работы на </a:t>
            </a:r>
            <a:r>
              <a:rPr lang="ru-RU" sz="2800" b="1">
                <a:latin typeface="a_OldTyperNr" panose="02090506030505020304" pitchFamily="18" charset="-52"/>
              </a:rPr>
              <a:t>105</a:t>
            </a:r>
            <a:r>
              <a:rPr lang="ru-RU" sz="2000">
                <a:latin typeface="a_OldTyperNr" panose="02090506030505020304" pitchFamily="18" charset="-52"/>
              </a:rPr>
              <a:t> поисковых </a:t>
            </a:r>
            <a:r>
              <a:rPr lang="ru-RU" sz="2000" smtClean="0">
                <a:latin typeface="a_OldTyperNr" panose="02090506030505020304" pitchFamily="18" charset="-52"/>
              </a:rPr>
              <a:t>объектах.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ходе проведения полевых поисковых работ обнаружено </a:t>
            </a:r>
            <a:r>
              <a:rPr lang="ru-RU" sz="2800" b="1">
                <a:latin typeface="a_OldTyperNr" panose="02090506030505020304" pitchFamily="18" charset="-52"/>
              </a:rPr>
              <a:t>86</a:t>
            </a:r>
            <a:r>
              <a:rPr lang="ru-RU" sz="2000">
                <a:latin typeface="a_OldTyperNr" panose="02090506030505020304" pitchFamily="18" charset="-52"/>
              </a:rPr>
              <a:t> неучтенных захоронений погибших в ходе войн</a:t>
            </a:r>
            <a:r>
              <a:rPr lang="ru-RU" sz="2000" smtClean="0">
                <a:latin typeface="a_OldTyperNr" panose="02090506030505020304" pitchFamily="18" charset="-52"/>
              </a:rPr>
              <a:t>. При </a:t>
            </a:r>
            <a:r>
              <a:rPr lang="ru-RU" sz="2000">
                <a:latin typeface="a_OldTyperNr" panose="02090506030505020304" pitchFamily="18" charset="-52"/>
              </a:rPr>
              <a:t>этом были обнаружены и извлечены останки </a:t>
            </a:r>
            <a:r>
              <a:rPr lang="ru-RU" sz="2800" b="1">
                <a:latin typeface="a_OldTyperNr" panose="02090506030505020304" pitchFamily="18" charset="-52"/>
              </a:rPr>
              <a:t>2 963 </a:t>
            </a:r>
            <a:r>
              <a:rPr lang="ru-RU" sz="2000" smtClean="0">
                <a:latin typeface="a_OldTyperNr" panose="02090506030505020304" pitchFamily="18" charset="-52"/>
              </a:rPr>
              <a:t>погибших.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 Витебской области поисковые работы проведены на </a:t>
            </a:r>
            <a:r>
              <a:rPr lang="ru-RU" sz="2800" b="1" smtClean="0">
                <a:latin typeface="a_OldTyperNr" panose="02090506030505020304" pitchFamily="18" charset="-52"/>
              </a:rPr>
              <a:t>9</a:t>
            </a:r>
            <a:r>
              <a:rPr lang="ru-RU" sz="2000" smtClean="0">
                <a:latin typeface="a_OldTyperNr" panose="02090506030505020304" pitchFamily="18" charset="-52"/>
              </a:rPr>
              <a:t> объектах, извлечено </a:t>
            </a:r>
            <a:r>
              <a:rPr lang="ru-RU" sz="2800" b="1" smtClean="0">
                <a:latin typeface="a_OldTyperNr" panose="02090506030505020304" pitchFamily="18" charset="-52"/>
              </a:rPr>
              <a:t>547</a:t>
            </a:r>
            <a:r>
              <a:rPr lang="ru-RU" sz="2000" smtClean="0">
                <a:latin typeface="a_OldTyperNr" panose="02090506030505020304" pitchFamily="18" charset="-52"/>
              </a:rPr>
              <a:t> останков.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 течение года перезахоронено </a:t>
            </a:r>
            <a:r>
              <a:rPr lang="ru-RU" sz="2800" b="1">
                <a:latin typeface="a_OldTyperNr" panose="02090506030505020304" pitchFamily="18" charset="-52"/>
              </a:rPr>
              <a:t>562</a:t>
            </a:r>
            <a:r>
              <a:rPr lang="ru-RU" sz="2000">
                <a:latin typeface="a_OldTyperNr" panose="02090506030505020304" pitchFamily="18" charset="-52"/>
              </a:rPr>
              <a:t> останков (</a:t>
            </a:r>
            <a:r>
              <a:rPr lang="ru-RU" sz="2800" b="1" smtClean="0">
                <a:latin typeface="a_OldTyperNr" panose="02090506030505020304" pitchFamily="18" charset="-52"/>
              </a:rPr>
              <a:t>193</a:t>
            </a:r>
            <a:r>
              <a:rPr lang="ru-RU" sz="2000" smtClean="0">
                <a:latin typeface="a_OldTyperNr" panose="02090506030505020304" pitchFamily="18" charset="-52"/>
              </a:rPr>
              <a:t> – известных </a:t>
            </a:r>
            <a:r>
              <a:rPr lang="ru-RU" sz="2000">
                <a:latin typeface="a_OldTyperNr" panose="02090506030505020304" pitchFamily="18" charset="-52"/>
              </a:rPr>
              <a:t>военнослужащих РККА,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269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– неизвестных военнослужащих </a:t>
            </a:r>
            <a:r>
              <a:rPr lang="ru-RU" sz="2000" smtClean="0">
                <a:latin typeface="a_OldTyperNr" panose="02090506030505020304" pitchFamily="18" charset="-52"/>
              </a:rPr>
              <a:t>РККА, </a:t>
            </a:r>
            <a:r>
              <a:rPr lang="ru-RU" sz="2000">
                <a:latin typeface="a_OldTyperNr" panose="02090506030505020304" pitchFamily="18" charset="-52"/>
              </a:rPr>
              <a:t>жертв войны </a:t>
            </a:r>
            <a:r>
              <a:rPr lang="ru-RU" sz="2000" smtClean="0">
                <a:latin typeface="a_OldTyperNr" panose="02090506030505020304" pitchFamily="18" charset="-52"/>
              </a:rPr>
              <a:t>– </a:t>
            </a:r>
            <a:r>
              <a:rPr lang="ru-RU" sz="2800" b="1" smtClean="0">
                <a:latin typeface="a_OldTyperNr" panose="02090506030505020304" pitchFamily="18" charset="-52"/>
              </a:rPr>
              <a:t>81</a:t>
            </a:r>
            <a:r>
              <a:rPr lang="ru-RU" sz="2000" smtClean="0">
                <a:latin typeface="a_OldTyperNr" panose="02090506030505020304" pitchFamily="18" charset="-52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По состоянию на 1 января 2023 г. установлены и внесены в автоматизированный банк данных «Книга Памяти Республики Беларусь» (www.mil.by/base/) сведения о </a:t>
            </a:r>
            <a:r>
              <a:rPr lang="ru-RU" sz="2800" b="1">
                <a:latin typeface="a_OldTyperNr" panose="02090506030505020304" pitchFamily="18" charset="-52"/>
              </a:rPr>
              <a:t>345 002 </a:t>
            </a:r>
            <a:r>
              <a:rPr lang="ru-RU" sz="2000">
                <a:latin typeface="a_OldTyperNr" panose="02090506030505020304" pitchFamily="18" charset="-52"/>
              </a:rPr>
              <a:t>погибших.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109596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65562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884" y="332656"/>
            <a:ext cx="10116616" cy="1020762"/>
          </a:xfrm>
        </p:spPr>
        <p:txBody>
          <a:bodyPr rtlCol="0">
            <a:noAutofit/>
          </a:bodyPr>
          <a:lstStyle/>
          <a:p>
            <a:pPr algn="ctr" rtl="0"/>
            <a:r>
              <a:rPr lang="ru-RU" sz="5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Великая Отечественная война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21251"/>
          <a:stretch>
            <a:fillRect/>
          </a:stretch>
        </p:blipFill>
        <p:spPr>
          <a:xfrm>
            <a:off x="333772" y="2174645"/>
            <a:ext cx="4804180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316" y="1645273"/>
            <a:ext cx="648072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>
                <a:latin typeface="a_OldTyperNr" panose="02090506030505020304" pitchFamily="18" charset="-52"/>
              </a:rPr>
              <a:t>«И пока в странах, которые Советская армия освобождала от фашизма, рушат могилы наших дедов и прадедов – здесь, </a:t>
            </a:r>
            <a:br>
              <a:rPr lang="ru-RU" sz="2400" b="1" smtClean="0">
                <a:latin typeface="a_OldTyperNr" panose="02090506030505020304" pitchFamily="18" charset="-52"/>
              </a:rPr>
            </a:br>
            <a:r>
              <a:rPr lang="ru-RU" sz="2400" b="1" smtClean="0">
                <a:latin typeface="a_OldTyperNr" panose="02090506030505020304" pitchFamily="18" charset="-52"/>
              </a:rPr>
              <a:t>на </a:t>
            </a:r>
            <a:r>
              <a:rPr lang="ru-RU" sz="2400" b="1">
                <a:latin typeface="a_OldTyperNr" panose="02090506030505020304" pitchFamily="18" charset="-52"/>
              </a:rPr>
              <a:t>белорусской земле, мы будем строить новую Беларусь. Поднимать архивы </a:t>
            </a:r>
            <a:br>
              <a:rPr lang="ru-RU" sz="2400" b="1" smtClean="0">
                <a:latin typeface="a_OldTyperNr" panose="02090506030505020304" pitchFamily="18" charset="-52"/>
              </a:rPr>
            </a:br>
            <a:r>
              <a:rPr lang="ru-RU" sz="2400" b="1" smtClean="0">
                <a:latin typeface="a_OldTyperNr" panose="02090506030505020304" pitchFamily="18" charset="-52"/>
              </a:rPr>
              <a:t>и </a:t>
            </a:r>
            <a:r>
              <a:rPr lang="ru-RU" sz="2400" b="1">
                <a:latin typeface="a_OldTyperNr" panose="02090506030505020304" pitchFamily="18" charset="-52"/>
              </a:rPr>
              <a:t>восстанавливать историю каждого воина, каждой невинной мирной жертвы. </a:t>
            </a:r>
            <a:br>
              <a:rPr lang="ru-RU" sz="2400" b="1" smtClean="0">
                <a:latin typeface="a_OldTyperNr" panose="02090506030505020304" pitchFamily="18" charset="-52"/>
              </a:rPr>
            </a:br>
            <a:r>
              <a:rPr lang="ru-RU" sz="2400" b="1" smtClean="0">
                <a:latin typeface="a_OldTyperNr" panose="02090506030505020304" pitchFamily="18" charset="-52"/>
              </a:rPr>
              <a:t>Это </a:t>
            </a:r>
            <a:r>
              <a:rPr lang="ru-RU" sz="2400" b="1">
                <a:latin typeface="a_OldTyperNr" panose="02090506030505020304" pitchFamily="18" charset="-52"/>
              </a:rPr>
              <a:t>очень болезненные для нас воспоминания. До сих пор они были нашей тихой скорбной памятью. Теперь станут набатом… чтобы весь мир понял, что будет с этим миром, если современный нацизм перерастет в фашизм</a:t>
            </a:r>
            <a:r>
              <a:rPr lang="ru-RU" sz="2400" b="1" smtClean="0">
                <a:latin typeface="a_OldTyperNr" panose="02090506030505020304" pitchFamily="18" charset="-52"/>
              </a:rPr>
              <a:t>»</a:t>
            </a:r>
          </a:p>
          <a:p>
            <a:pPr algn="just">
              <a:lnSpc>
                <a:spcPct val="90000"/>
              </a:lnSpc>
            </a:pPr>
            <a:endParaRPr lang="ru-RU" sz="2400" b="1">
              <a:latin typeface="a_OldTyperNr" panose="02090506030505020304" pitchFamily="18" charset="-52"/>
            </a:endParaRPr>
          </a:p>
          <a:p>
            <a:pPr algn="r">
              <a:lnSpc>
                <a:spcPct val="90000"/>
              </a:lnSpc>
            </a:pPr>
            <a:r>
              <a:rPr lang="ru-RU" i="1">
                <a:latin typeface="a_OldTyperNr" panose="02090506030505020304" pitchFamily="18" charset="-52"/>
              </a:rPr>
              <a:t>из выступления Главы государства на торжественном собрании ко Дню Независимости Беларуси 2 июля 2022 г.</a:t>
            </a:r>
            <a:endParaRPr lang="ru-RU" sz="2400" b="1">
              <a:latin typeface="a_OldTyperNr" panose="02090506030505020304" pitchFamily="18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20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64" y="1795670"/>
            <a:ext cx="1171103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музеях Беларуси проводятся культурно-образовательные мероприятия на </a:t>
            </a:r>
            <a:r>
              <a:rPr lang="ru-RU" sz="2000" smtClean="0">
                <a:latin typeface="a_OldTyperNr" panose="02090506030505020304" pitchFamily="18" charset="-52"/>
              </a:rPr>
              <a:t>тему: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«</a:t>
            </a:r>
            <a:r>
              <a:rPr lang="ru-RU" sz="2000">
                <a:latin typeface="a_OldTyperNr" panose="02090506030505020304" pitchFamily="18" charset="-52"/>
              </a:rPr>
              <a:t>Геноцид белорусского народа в годы Великой Отечественной войны и послевоенный период</a:t>
            </a:r>
            <a:r>
              <a:rPr lang="ru-RU" sz="2000" smtClean="0">
                <a:latin typeface="a_OldTyperNr" panose="02090506030505020304" pitchFamily="18" charset="-52"/>
              </a:rPr>
              <a:t>»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2022 году в музейных учреждениях создано </a:t>
            </a:r>
            <a:r>
              <a:rPr lang="ru-RU" sz="2800" b="1">
                <a:latin typeface="a_OldTyperNr" panose="02090506030505020304" pitchFamily="18" charset="-52"/>
              </a:rPr>
              <a:t>315</a:t>
            </a:r>
            <a:r>
              <a:rPr lang="ru-RU" sz="2000">
                <a:latin typeface="a_OldTyperNr" panose="02090506030505020304" pitchFamily="18" charset="-52"/>
              </a:rPr>
              <a:t> экспозиций (</a:t>
            </a:r>
            <a:r>
              <a:rPr lang="ru-RU" sz="2800" b="1">
                <a:latin typeface="a_OldTyperNr" panose="02090506030505020304" pitchFamily="18" charset="-52"/>
              </a:rPr>
              <a:t>215</a:t>
            </a:r>
            <a:r>
              <a:rPr lang="ru-RU" sz="2000">
                <a:latin typeface="a_OldTyperNr" panose="02090506030505020304" pitchFamily="18" charset="-52"/>
              </a:rPr>
              <a:t> – временных,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800" b="1" smtClean="0">
                <a:latin typeface="a_OldTyperNr" panose="02090506030505020304" pitchFamily="18" charset="-52"/>
              </a:rPr>
              <a:t>100</a:t>
            </a:r>
            <a:r>
              <a:rPr lang="ru-RU" sz="2000" smtClean="0">
                <a:latin typeface="a_OldTyperNr" panose="02090506030505020304" pitchFamily="18" charset="-52"/>
              </a:rPr>
              <a:t> </a:t>
            </a:r>
            <a:r>
              <a:rPr lang="ru-RU" sz="2000">
                <a:latin typeface="a_OldTyperNr" panose="02090506030505020304" pitchFamily="18" charset="-52"/>
              </a:rPr>
              <a:t>– постоянных). В учреждениях образования организовано более </a:t>
            </a:r>
            <a:r>
              <a:rPr lang="ru-RU" sz="2800" b="1">
                <a:latin typeface="a_OldTyperNr" panose="02090506030505020304" pitchFamily="18" charset="-52"/>
              </a:rPr>
              <a:t>3,5</a:t>
            </a:r>
            <a:r>
              <a:rPr lang="ru-RU" sz="2000">
                <a:latin typeface="a_OldTyperNr" panose="02090506030505020304" pitchFamily="18" charset="-52"/>
              </a:rPr>
              <a:t> тыс. экспозиций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в </a:t>
            </a:r>
            <a:r>
              <a:rPr lang="ru-RU" sz="2000">
                <a:latin typeface="a_OldTyperNr" panose="02090506030505020304" pitchFamily="18" charset="-52"/>
              </a:rPr>
              <a:t>музейных комнатах, </a:t>
            </a:r>
            <a:r>
              <a:rPr lang="ru-RU" sz="2000" smtClean="0">
                <a:latin typeface="a_OldTyperNr" panose="02090506030505020304" pitchFamily="18" charset="-52"/>
              </a:rPr>
              <a:t>уголках и т.д.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109596"/>
            <a:ext cx="1905266" cy="1905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1" y="3771596"/>
            <a:ext cx="4522939" cy="3015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3810557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4018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275131"/>
            <a:ext cx="5582181" cy="370297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21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64" y="1628800"/>
            <a:ext cx="1192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Перечень </a:t>
            </a:r>
            <a:r>
              <a:rPr lang="ru-RU" sz="2000">
                <a:latin typeface="a_OldTyperNr" panose="02090506030505020304" pitchFamily="18" charset="-52"/>
              </a:rPr>
              <a:t>экскурсионных объектов, </a:t>
            </a:r>
            <a:r>
              <a:rPr lang="ru-RU" sz="2000" smtClean="0">
                <a:latin typeface="a_OldTyperNr" panose="02090506030505020304" pitchFamily="18" charset="-52"/>
              </a:rPr>
              <a:t>связанных </a:t>
            </a:r>
            <a:r>
              <a:rPr lang="ru-RU" sz="2000">
                <a:latin typeface="a_OldTyperNr" panose="02090506030505020304" pitchFamily="18" charset="-52"/>
              </a:rPr>
              <a:t>с геноцидом белорусского народа в годы Великой Отечественной </a:t>
            </a:r>
            <a:r>
              <a:rPr lang="ru-RU" sz="2000" smtClean="0">
                <a:latin typeface="a_OldTyperNr" panose="02090506030505020304" pitchFamily="18" charset="-52"/>
              </a:rPr>
              <a:t>войны: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9" y="2275131"/>
            <a:ext cx="5582181" cy="3721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69" y="5996585"/>
            <a:ext cx="55966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Государственный мемориальный комплекс «Хатынь» 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2569" y="5996584"/>
            <a:ext cx="55821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Мемориальный комплекс детям-жертвам фашизма </a:t>
            </a:r>
            <a:endParaRPr lang="ru-RU" sz="24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3874188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3" y="3779521"/>
            <a:ext cx="4173744" cy="2863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705" y="44624"/>
            <a:ext cx="1192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Перечень </a:t>
            </a:r>
            <a:r>
              <a:rPr lang="ru-RU" sz="2000">
                <a:latin typeface="a_OldTyperNr" panose="02090506030505020304" pitchFamily="18" charset="-52"/>
              </a:rPr>
              <a:t>экскурсионных объектов, </a:t>
            </a:r>
            <a:r>
              <a:rPr lang="ru-RU" sz="2000" smtClean="0">
                <a:latin typeface="a_OldTyperNr" panose="02090506030505020304" pitchFamily="18" charset="-52"/>
              </a:rPr>
              <a:t>связанных </a:t>
            </a:r>
            <a:r>
              <a:rPr lang="ru-RU" sz="2000">
                <a:latin typeface="a_OldTyperNr" panose="02090506030505020304" pitchFamily="18" charset="-52"/>
              </a:rPr>
              <a:t>с геноцидом белорусского народа в годы Великой Отечественной </a:t>
            </a:r>
            <a:r>
              <a:rPr lang="ru-RU" sz="2000" smtClean="0">
                <a:latin typeface="a_OldTyperNr" panose="02090506030505020304" pitchFamily="18" charset="-52"/>
              </a:rPr>
              <a:t>войны: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5" y="688951"/>
            <a:ext cx="4176464" cy="2863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838" y="3319443"/>
            <a:ext cx="429787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chemeClr val="bg1"/>
                </a:solidFill>
                <a:latin typeface="a_OldTyperNr" panose="02090506030505020304" pitchFamily="18" charset="-52"/>
              </a:rPr>
              <a:t>Памятник узникам Калдычевского лагеря смерти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7" y="661838"/>
            <a:ext cx="4165850" cy="2847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4633" y="3283444"/>
            <a:ext cx="252028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«Ола»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5" y="3787020"/>
            <a:ext cx="4196564" cy="2890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1845" y="6446290"/>
            <a:ext cx="310815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«Тростенец» 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443" y="6418495"/>
            <a:ext cx="407364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«Урочище Борок» 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39" y="1125810"/>
            <a:ext cx="3303638" cy="4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0592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01" y="3779521"/>
            <a:ext cx="4175226" cy="2841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9" y="3779521"/>
            <a:ext cx="4166620" cy="2897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3" y="673363"/>
            <a:ext cx="4197385" cy="28832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59" y="690955"/>
            <a:ext cx="4169850" cy="28480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705" y="44624"/>
            <a:ext cx="1192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Перечень </a:t>
            </a:r>
            <a:r>
              <a:rPr lang="ru-RU" sz="2000">
                <a:latin typeface="a_OldTyperNr" panose="02090506030505020304" pitchFamily="18" charset="-52"/>
              </a:rPr>
              <a:t>экскурсионных объектов, </a:t>
            </a:r>
            <a:r>
              <a:rPr lang="ru-RU" sz="2000" smtClean="0">
                <a:latin typeface="a_OldTyperNr" panose="02090506030505020304" pitchFamily="18" charset="-52"/>
              </a:rPr>
              <a:t>связанных </a:t>
            </a:r>
            <a:r>
              <a:rPr lang="ru-RU" sz="2000">
                <a:latin typeface="a_OldTyperNr" panose="02090506030505020304" pitchFamily="18" charset="-52"/>
              </a:rPr>
              <a:t>с геноцидом белорусского народа в годы Великой Отечественной </a:t>
            </a:r>
            <a:r>
              <a:rPr lang="ru-RU" sz="2000" smtClean="0">
                <a:latin typeface="a_OldTyperNr" panose="02090506030505020304" pitchFamily="18" charset="-52"/>
              </a:rPr>
              <a:t>войны:</a:t>
            </a:r>
            <a:endParaRPr lang="ru-RU" sz="2000">
              <a:latin typeface="a_OldTyperNr" panose="02090506030505020304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830" y="3311061"/>
            <a:ext cx="397224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smtClean="0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</a:t>
            </a: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«Проклятие фашизму»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9972" y="3328235"/>
            <a:ext cx="304668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</a:t>
            </a:r>
            <a:r>
              <a:rPr lang="ru-RU" sz="1200" b="1" smtClean="0">
                <a:solidFill>
                  <a:schemeClr val="bg1"/>
                </a:solidFill>
                <a:latin typeface="a_OldTyperNr" panose="02090506030505020304" pitchFamily="18" charset="-52"/>
              </a:rPr>
              <a:t>«Куповать»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252" y="6278673"/>
            <a:ext cx="41656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«Памяти» сожженных деревень Могилевской области»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443" y="6418495"/>
            <a:ext cx="407364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chemeClr val="bg1"/>
                </a:solidFill>
                <a:latin typeface="a_OldTyperNr" panose="02090506030505020304" pitchFamily="18" charset="-52"/>
              </a:rPr>
              <a:t>Мемориальный комплекс </a:t>
            </a:r>
            <a:r>
              <a:rPr lang="ru-RU" sz="1200" b="1" smtClean="0">
                <a:solidFill>
                  <a:schemeClr val="bg1"/>
                </a:solidFill>
                <a:latin typeface="a_OldTyperNr" panose="02090506030505020304" pitchFamily="18" charset="-52"/>
              </a:rPr>
              <a:t>«Ходоровка» </a:t>
            </a:r>
            <a:endParaRPr lang="ru-RU" sz="1600" b="1">
              <a:solidFill>
                <a:schemeClr val="bg1"/>
              </a:solidFill>
              <a:latin typeface="a_OldTyperNr" panose="020905060305050203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39" y="1125810"/>
            <a:ext cx="3303638" cy="4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4035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27599"/>
            <a:ext cx="572687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13" y="1727599"/>
            <a:ext cx="5726874" cy="3822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4452" y="5674709"/>
            <a:ext cx="55966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Митинг-реквием</a:t>
            </a:r>
            <a:r>
              <a:rPr lang="ru-RU">
                <a:latin typeface="a_OldTyperNr" panose="02090506030505020304" pitchFamily="18" charset="-52"/>
              </a:rPr>
              <a:t>, посвящённый жертвам карательных </a:t>
            </a:r>
            <a:r>
              <a:rPr lang="ru-RU" smtClean="0">
                <a:latin typeface="a_OldTyperNr" panose="02090506030505020304" pitchFamily="18" charset="-52"/>
              </a:rPr>
              <a:t>операций в Освее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51" y="5674708"/>
            <a:ext cx="55966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Торжественный </a:t>
            </a:r>
            <a:r>
              <a:rPr lang="ru-RU">
                <a:latin typeface="a_OldTyperNr" panose="02090506030505020304" pitchFamily="18" charset="-52"/>
              </a:rPr>
              <a:t>митинг у мемориального комплекса «</a:t>
            </a:r>
            <a:r>
              <a:rPr lang="ru-RU" smtClean="0">
                <a:latin typeface="a_OldTyperNr" panose="02090506030505020304" pitchFamily="18" charset="-52"/>
              </a:rPr>
              <a:t>Звезда», г.Новополоцк</a:t>
            </a:r>
            <a:endParaRPr lang="ru-RU" sz="24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93895597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16532" t="24801" r="34644" b="26900"/>
          <a:stretch>
            <a:fillRect/>
          </a:stretch>
        </p:blipFill>
        <p:spPr>
          <a:xfrm>
            <a:off x="8461676" y="4933357"/>
            <a:ext cx="3330367" cy="18531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812" y="1700808"/>
            <a:ext cx="11377264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Созданы сотни художественных произведений и кинофильмов. В том числе документальные сериалы телекомпании «Воен ТВ</a:t>
            </a:r>
            <a:r>
              <a:rPr lang="ru-RU" smtClean="0">
                <a:latin typeface="a_OldTyperNr" panose="02090506030505020304" pitchFamily="18" charset="-52"/>
              </a:rPr>
              <a:t>»: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 smtClean="0">
                <a:latin typeface="a_OldTyperNr" panose="02090506030505020304" pitchFamily="18" charset="-52"/>
              </a:rPr>
              <a:t>«</a:t>
            </a:r>
            <a:r>
              <a:rPr lang="ru-RU" sz="2400">
                <a:latin typeface="a_OldTyperNr" panose="02090506030505020304" pitchFamily="18" charset="-52"/>
              </a:rPr>
              <a:t>Тот самый длинный день в году…» (2021 г</a:t>
            </a:r>
            <a:r>
              <a:rPr lang="ru-RU" sz="2400" smtClean="0">
                <a:latin typeface="a_OldTyperNr" panose="02090506030505020304" pitchFamily="18" charset="-52"/>
              </a:rPr>
              <a:t>.);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>
                <a:latin typeface="a_OldTyperNr" panose="02090506030505020304" pitchFamily="18" charset="-52"/>
              </a:rPr>
              <a:t>«Конвейер смерти» (2022 г</a:t>
            </a:r>
            <a:r>
              <a:rPr lang="ru-RU" sz="2400" smtClean="0">
                <a:latin typeface="a_OldTyperNr" panose="02090506030505020304" pitchFamily="18" charset="-52"/>
              </a:rPr>
              <a:t>.);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>
                <a:latin typeface="a_OldTyperNr" panose="02090506030505020304" pitchFamily="18" charset="-52"/>
              </a:rPr>
              <a:t>«Военная история. Эпизоды» (2022–2023 гг</a:t>
            </a:r>
            <a:r>
              <a:rPr lang="ru-RU" sz="2400" smtClean="0">
                <a:latin typeface="a_OldTyperNr" panose="02090506030505020304" pitchFamily="18" charset="-52"/>
              </a:rPr>
              <a:t>.).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Документальные </a:t>
            </a:r>
            <a:r>
              <a:rPr lang="ru-RU">
                <a:latin typeface="a_OldTyperNr" panose="02090506030505020304" pitchFamily="18" charset="-52"/>
              </a:rPr>
              <a:t>сериалы Агентства теленовостей </a:t>
            </a:r>
            <a:r>
              <a:rPr lang="ru-RU" err="1" smtClean="0">
                <a:latin typeface="a_OldTyperNr" panose="02090506030505020304" pitchFamily="18" charset="-52"/>
              </a:rPr>
              <a:t>Белтелерадиокомпании: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 smtClean="0">
                <a:latin typeface="a_OldTyperNr" panose="02090506030505020304" pitchFamily="18" charset="-52"/>
              </a:rPr>
              <a:t>«</a:t>
            </a:r>
            <a:r>
              <a:rPr lang="ru-RU" sz="2400">
                <a:latin typeface="a_OldTyperNr" panose="02090506030505020304" pitchFamily="18" charset="-52"/>
              </a:rPr>
              <a:t>Без срока давности» (2022 г</a:t>
            </a:r>
            <a:r>
              <a:rPr lang="ru-RU" sz="2400" smtClean="0">
                <a:latin typeface="a_OldTyperNr" panose="02090506030505020304" pitchFamily="18" charset="-52"/>
              </a:rPr>
              <a:t>.);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>
                <a:latin typeface="a_OldTyperNr" panose="02090506030505020304" pitchFamily="18" charset="-52"/>
              </a:rPr>
              <a:t>«Брест. Герои форпоста» (2020 г</a:t>
            </a:r>
            <a:r>
              <a:rPr lang="ru-RU" sz="2400" smtClean="0">
                <a:latin typeface="a_OldTyperNr" panose="02090506030505020304" pitchFamily="18" charset="-52"/>
              </a:rPr>
              <a:t>.);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>
                <a:latin typeface="a_OldTyperNr" panose="02090506030505020304" pitchFamily="18" charset="-52"/>
              </a:rPr>
              <a:t>«Тайные тропы войны» (2021 г</a:t>
            </a:r>
            <a:r>
              <a:rPr lang="ru-RU" sz="2400" smtClean="0">
                <a:latin typeface="a_OldTyperNr" panose="02090506030505020304" pitchFamily="18" charset="-52"/>
              </a:rPr>
              <a:t>.);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sz="2400">
                <a:latin typeface="a_OldTyperNr" panose="02090506030505020304" pitchFamily="18" charset="-52"/>
              </a:rPr>
              <a:t>«Рубеж» (2021 г</a:t>
            </a:r>
            <a:r>
              <a:rPr lang="ru-RU" sz="2400" smtClean="0">
                <a:latin typeface="a_OldTyperNr" panose="02090506030505020304" pitchFamily="18" charset="-52"/>
              </a:rPr>
              <a:t>.).</a:t>
            </a:r>
            <a:endParaRPr lang="ru-RU" sz="2400">
              <a:latin typeface="a_OldTyperNr" panose="02090506030505020304" pitchFamily="18" charset="-52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5905" t="17500" r="27158" b="27201"/>
          <a:stretch>
            <a:fillRect/>
          </a:stretch>
        </p:blipFill>
        <p:spPr>
          <a:xfrm>
            <a:off x="399690" y="4954483"/>
            <a:ext cx="3877997" cy="180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5507" t="17802" r="28344" b="26899"/>
          <a:stretch>
            <a:fillRect/>
          </a:stretch>
        </p:blipFill>
        <p:spPr>
          <a:xfrm>
            <a:off x="4443445" y="4966387"/>
            <a:ext cx="3877997" cy="17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5700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796" y="1700808"/>
            <a:ext cx="1159328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При взаимодействии Генеральной прокуратуры с ГУП «Национальное кадастровое агентство» на публичной кадастровой карте Республики Беларусь в сети Интернет подготовлен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и </a:t>
            </a:r>
            <a:r>
              <a:rPr lang="ru-RU" sz="2000">
                <a:latin typeface="a_OldTyperNr" panose="02090506030505020304" pitchFamily="18" charset="-52"/>
              </a:rPr>
              <a:t>опубликован общедоступный пространственный слой (map.nca.by).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По </a:t>
            </a:r>
            <a:r>
              <a:rPr lang="ru-RU" sz="2000">
                <a:latin typeface="a_OldTyperNr" panose="02090506030505020304" pitchFamily="18" charset="-52"/>
              </a:rPr>
              <a:t>состоянию на 1 января 2023 г. нанесено более </a:t>
            </a:r>
            <a:r>
              <a:rPr lang="ru-RU" sz="2800" b="1">
                <a:latin typeface="a_OldTyperNr" panose="02090506030505020304" pitchFamily="18" charset="-52"/>
              </a:rPr>
              <a:t>8,8</a:t>
            </a:r>
            <a:r>
              <a:rPr lang="ru-RU" sz="2000">
                <a:latin typeface="a_OldTyperNr" panose="02090506030505020304" pitchFamily="18" charset="-52"/>
              </a:rPr>
              <a:t> тыс. сожженных населенных </a:t>
            </a:r>
            <a:r>
              <a:rPr lang="ru-RU" sz="2000" smtClean="0">
                <a:latin typeface="a_OldTyperNr" panose="02090506030505020304" pitchFamily="18" charset="-52"/>
              </a:rPr>
              <a:t>пунктов.</a:t>
            </a:r>
            <a:endParaRPr lang="ru-RU" sz="280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3144" t="6601" r="12988" b="37400"/>
          <a:stretch>
            <a:fillRect/>
          </a:stretch>
        </p:blipFill>
        <p:spPr>
          <a:xfrm>
            <a:off x="1483201" y="3080158"/>
            <a:ext cx="9433048" cy="35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0395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6688" t="14300" r="31887" b="29701"/>
          <a:stretch>
            <a:fillRect/>
          </a:stretch>
        </p:blipFill>
        <p:spPr>
          <a:xfrm>
            <a:off x="3718148" y="2875404"/>
            <a:ext cx="7766063" cy="38788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048" y="1628800"/>
            <a:ext cx="115932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latin typeface="a_OldTyperNr" panose="02090506030505020304" pitchFamily="18" charset="-52"/>
              </a:rPr>
              <a:t>Национальная академия наук Беларуси выступила с инициативой всебелорусской акции «Народная летопись Великой Отечественной войны: вспомним всех!»</a:t>
            </a:r>
            <a:endParaRPr lang="ru-RU" sz="3600">
              <a:latin typeface="a_OldTyperNr" panose="020905060305050203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889537"/>
            <a:ext cx="2620362" cy="38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2686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8740" t="7301" r="2357" b="9400"/>
          <a:stretch>
            <a:fillRect/>
          </a:stretch>
        </p:blipFill>
        <p:spPr>
          <a:xfrm>
            <a:off x="5888423" y="3516447"/>
            <a:ext cx="6055288" cy="31913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Сохранение памяти о жертвах </a:t>
            </a:r>
            <a:b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36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Великой </a:t>
            </a:r>
            <a:r>
              <a:rPr lang="ru-RU" sz="36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Отечественной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048" y="1628800"/>
            <a:ext cx="11593288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smtClean="0">
                <a:latin typeface="a_OldTyperNr" panose="02090506030505020304" pitchFamily="18" charset="-52"/>
              </a:rPr>
              <a:t>Разрабатываются </a:t>
            </a:r>
            <a:r>
              <a:rPr lang="ru-RU" sz="2200">
                <a:latin typeface="a_OldTyperNr" panose="02090506030505020304" pitchFamily="18" charset="-52"/>
              </a:rPr>
              <a:t>виртуальные информационные </a:t>
            </a:r>
            <a:r>
              <a:rPr lang="ru-RU" sz="2200" smtClean="0">
                <a:latin typeface="a_OldTyperNr" panose="02090506030505020304" pitchFamily="18" charset="-52"/>
              </a:rPr>
              <a:t>площадки: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ru-RU" sz="2200" smtClean="0">
                <a:latin typeface="a_OldTyperNr" panose="02090506030505020304" pitchFamily="18" charset="-52"/>
              </a:rPr>
              <a:t>Интернет-портал </a:t>
            </a:r>
            <a:r>
              <a:rPr lang="ru-RU" sz="2200">
                <a:latin typeface="a_OldTyperNr" panose="02090506030505020304" pitchFamily="18" charset="-52"/>
              </a:rPr>
              <a:t>«Партизаны Беларуси» </a:t>
            </a:r>
            <a:r>
              <a:rPr lang="ru-RU" sz="2200" smtClean="0">
                <a:latin typeface="a_OldTyperNr" panose="02090506030505020304" pitchFamily="18" charset="-52"/>
              </a:rPr>
              <a:t>(https://partizany.by/);</a:t>
            </a:r>
            <a:endParaRPr lang="ru-RU" sz="2200">
              <a:latin typeface="a_OldTyperNr" panose="02090506030505020304" pitchFamily="18" charset="-52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ru-RU" sz="2200">
                <a:latin typeface="a_OldTyperNr" panose="02090506030505020304" pitchFamily="18" charset="-52"/>
              </a:rPr>
              <a:t>Электронная база данных «Белорусские деревни, сожженные в годы ВОВ» (http://db.narb.by</a:t>
            </a:r>
            <a:r>
              <a:rPr lang="ru-RU" sz="2200" smtClean="0">
                <a:latin typeface="a_OldTyperNr" panose="02090506030505020304" pitchFamily="18" charset="-52"/>
              </a:rPr>
              <a:t>/);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ru-RU" sz="2200" smtClean="0">
                <a:latin typeface="a_OldTyperNr" panose="02090506030505020304" pitchFamily="18" charset="-52"/>
              </a:rPr>
              <a:t>Виртуальная версия </a:t>
            </a:r>
            <a:r>
              <a:rPr lang="ru-RU" sz="2200">
                <a:latin typeface="a_OldTyperNr" panose="02090506030505020304" pitchFamily="18" charset="-52"/>
              </a:rPr>
              <a:t>национального альбома памяти «Беларусь помнит. Родные лица Победы» (https://online-albom.by/)</a:t>
            </a:r>
            <a:endParaRPr lang="ru-RU" sz="2200" smtClean="0">
              <a:latin typeface="a_OldTyperNr" panose="02090506030505020304" pitchFamily="18" charset="-52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ru-RU" sz="2200" smtClean="0">
              <a:latin typeface="a_OldTyperNr" panose="020905060305050203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16531" t="14300" r="15744" b="16401"/>
          <a:stretch>
            <a:fillRect/>
          </a:stretch>
        </p:blipFill>
        <p:spPr>
          <a:xfrm>
            <a:off x="261764" y="3516447"/>
            <a:ext cx="5544616" cy="31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5311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26860" y="643657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>
                <a:solidFill>
                  <a:schemeClr val="tx1"/>
                </a:solidFill>
              </a:rPr>
              <a:t>29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28183" y="332656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Внешнеполитические инициативы Республики Беларусь в память о геноциде белорусского народа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796" y="1700808"/>
            <a:ext cx="11593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Опубликован соответствующий материал, подготовленный </a:t>
            </a:r>
            <a:r>
              <a:rPr lang="ru-RU" sz="2000">
                <a:latin typeface="a_OldTyperNr" panose="02090506030505020304" pitchFamily="18" charset="-52"/>
              </a:rPr>
              <a:t>с участием Генеральной прокуратуры Республики Беларусь, в качестве официального документа 76-й сессии Генеральной Ассамблеи </a:t>
            </a:r>
            <a:r>
              <a:rPr lang="ru-RU" sz="2000" smtClean="0">
                <a:latin typeface="a_OldTyperNr" panose="02090506030505020304" pitchFamily="18" charset="-52"/>
              </a:rPr>
              <a:t>ООН</a:t>
            </a:r>
            <a:r>
              <a:rPr lang="ru-RU" sz="2000">
                <a:latin typeface="a_OldTyperNr" panose="02090506030505020304" pitchFamily="18" charset="-52"/>
              </a:rPr>
              <a:t>. Это позволило официально задокументировать позицию Беларуси в ООН и максимально широко распространить ее среди государств-членов </a:t>
            </a:r>
            <a:r>
              <a:rPr lang="ru-RU" sz="2000" smtClean="0">
                <a:latin typeface="a_OldTyperNr" panose="02090506030505020304" pitchFamily="18" charset="-52"/>
              </a:rPr>
              <a:t>организации.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Генеральной прокуратурой направлено в адрес зарубежных организаций 88 поручений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и </a:t>
            </a:r>
            <a:r>
              <a:rPr lang="ru-RU" sz="2000">
                <a:latin typeface="a_OldTyperNr" panose="02090506030505020304" pitchFamily="18" charset="-52"/>
              </a:rPr>
              <a:t>просьб об оказании правовой помощи по уголовному делу в десятки </a:t>
            </a:r>
            <a:r>
              <a:rPr lang="ru-RU" sz="2000" smtClean="0">
                <a:latin typeface="a_OldTyperNr" panose="02090506030505020304" pitchFamily="18" charset="-52"/>
              </a:rPr>
              <a:t>стран.</a:t>
            </a:r>
          </a:p>
          <a:p>
            <a:pPr>
              <a:lnSpc>
                <a:spcPct val="90000"/>
              </a:lnSpc>
            </a:pPr>
            <a:endParaRPr lang="ru-RU" sz="2000">
              <a:latin typeface="a_OldTyperNr" panose="02090506030505020304" pitchFamily="18" charset="-52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Беларусь оформила соавторство и выступила в поддержку российской резолюции в Генеральной </a:t>
            </a:r>
            <a:r>
              <a:rPr lang="ru-RU" sz="2000" smtClean="0">
                <a:latin typeface="a_OldTyperNr" panose="02090506030505020304" pitchFamily="18" charset="-52"/>
              </a:rPr>
              <a:t>Ассамблее </a:t>
            </a:r>
            <a:r>
              <a:rPr lang="ru-RU" sz="2000">
                <a:latin typeface="a_OldTyperNr" panose="02090506030505020304" pitchFamily="18" charset="-52"/>
              </a:rPr>
              <a:t>ООН «Борьба с героизацией нацизма, неонацизмом и другими видами практики, которые способствуют эскалации современных форм расизма, расовой дискриминации, ксенофобии и связанной с ними нетерпимости».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25" y="5008215"/>
            <a:ext cx="1862336" cy="18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1166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9" y="476672"/>
            <a:ext cx="12143085" cy="1020762"/>
          </a:xfrm>
        </p:spPr>
        <p:txBody>
          <a:bodyPr>
            <a:noAutofit/>
          </a:bodyPr>
          <a:lstStyle/>
          <a:p>
            <a:pPr algn="ctr"/>
            <a:r>
              <a:rPr lang="ru-RU" sz="48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Хатынь – неутихающая боль </a:t>
            </a:r>
            <a:b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</a:t>
            </a:r>
            <a:r>
              <a:rPr lang="ru-RU" sz="48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сердце белорусов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3</a:t>
            </a:fld>
            <a:endParaRPr lang="ru-RU"/>
          </a:p>
        </p:txBody>
      </p:sp>
      <p:pic>
        <p:nvPicPr>
          <p:cNvPr id="7" name="Picture 8" descr="хатынь козы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5524" r="46445" b="39790"/>
          <a:stretch>
            <a:fillRect/>
          </a:stretch>
        </p:blipFill>
        <p:spPr bwMode="auto">
          <a:xfrm>
            <a:off x="405780" y="1786549"/>
            <a:ext cx="2798440" cy="48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1805000" y="2420888"/>
            <a:ext cx="1913148" cy="1656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6140" y="2042685"/>
            <a:ext cx="822725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smtClean="0">
                <a:latin typeface="a_OldTyperNr" panose="02090506030505020304" pitchFamily="18" charset="-52"/>
              </a:rPr>
              <a:t>На этом перекрестке утром </a:t>
            </a:r>
            <a:r>
              <a:rPr lang="ru-RU" sz="2800">
                <a:latin typeface="a_OldTyperNr" panose="02090506030505020304" pitchFamily="18" charset="-52"/>
              </a:rPr>
              <a:t>22 марта 1943 г. </a:t>
            </a:r>
            <a:br>
              <a:rPr lang="ru-RU" sz="2800" smtClean="0">
                <a:latin typeface="a_OldTyperNr" panose="02090506030505020304" pitchFamily="18" charset="-52"/>
              </a:rPr>
            </a:br>
            <a:r>
              <a:rPr lang="ru-RU" sz="2800" smtClean="0">
                <a:latin typeface="a_OldTyperNr" panose="02090506030505020304" pitchFamily="18" charset="-52"/>
              </a:rPr>
              <a:t>в </a:t>
            </a:r>
            <a:r>
              <a:rPr lang="ru-RU" sz="2800">
                <a:latin typeface="a_OldTyperNr" panose="02090506030505020304" pitchFamily="18" charset="-52"/>
              </a:rPr>
              <a:t>6 км от д.Хатынь </a:t>
            </a:r>
            <a:r>
              <a:rPr lang="ru-RU" sz="2800" smtClean="0">
                <a:latin typeface="a_OldTyperNr" panose="02090506030505020304" pitchFamily="18" charset="-52"/>
              </a:rPr>
              <a:t>в </a:t>
            </a:r>
            <a:r>
              <a:rPr lang="ru-RU" sz="2800">
                <a:latin typeface="a_OldTyperNr" panose="02090506030505020304" pitchFamily="18" charset="-52"/>
              </a:rPr>
              <a:t>Минской области партизанами была обстреляна автоколонна 118-го полицейского батальона фашистов. </a:t>
            </a:r>
            <a:br>
              <a:rPr lang="ru-RU" sz="2800" smtClean="0">
                <a:latin typeface="a_OldTyperNr" panose="02090506030505020304" pitchFamily="18" charset="-52"/>
              </a:rPr>
            </a:br>
            <a:r>
              <a:rPr lang="ru-RU" sz="2800" smtClean="0">
                <a:latin typeface="a_OldTyperNr" panose="02090506030505020304" pitchFamily="18" charset="-52"/>
              </a:rPr>
              <a:t>В </a:t>
            </a:r>
            <a:r>
              <a:rPr lang="ru-RU" sz="2800">
                <a:latin typeface="a_OldTyperNr" panose="02090506030505020304" pitchFamily="18" charset="-52"/>
              </a:rPr>
              <a:t>тот день партизаны выполняли обычную боевую задачу: нарушить связь между гарнизонами, в которых находились </a:t>
            </a:r>
            <a:r>
              <a:rPr lang="ru-RU" sz="2800" smtClean="0">
                <a:latin typeface="a_OldTyperNr" panose="02090506030505020304" pitchFamily="18" charset="-52"/>
              </a:rPr>
              <a:t>немецкие подразделения</a:t>
            </a:r>
            <a:r>
              <a:rPr lang="ru-RU" sz="2800">
                <a:latin typeface="a_OldTyperNr" panose="02090506030505020304" pitchFamily="18" charset="-52"/>
              </a:rPr>
              <a:t>. </a:t>
            </a:r>
            <a:r>
              <a:rPr lang="ru-RU" sz="2800" smtClean="0">
                <a:latin typeface="a_OldTyperNr" panose="02090506030505020304" pitchFamily="18" charset="-52"/>
              </a:rPr>
              <a:t>В </a:t>
            </a:r>
            <a:r>
              <a:rPr lang="ru-RU" sz="2800">
                <a:latin typeface="a_OldTyperNr" panose="02090506030505020304" pitchFamily="18" charset="-52"/>
              </a:rPr>
              <a:t>результате нападения был убит немецкий офицер </a:t>
            </a:r>
            <a:r>
              <a:rPr lang="ru-RU" sz="2800" err="1" smtClean="0">
                <a:latin typeface="a_OldTyperNr" panose="02090506030505020304" pitchFamily="18" charset="-52"/>
              </a:rPr>
              <a:t>гауптман </a:t>
            </a:r>
            <a:r>
              <a:rPr lang="ru-RU" sz="2800">
                <a:latin typeface="a_OldTyperNr" panose="02090506030505020304" pitchFamily="18" charset="-52"/>
              </a:rPr>
              <a:t>Ганс </a:t>
            </a:r>
            <a:r>
              <a:rPr lang="ru-RU" sz="2800" err="1" smtClean="0">
                <a:latin typeface="a_OldTyperNr" panose="02090506030505020304" pitchFamily="18" charset="-52"/>
              </a:rPr>
              <a:t>Вёльке. </a:t>
            </a:r>
            <a:endParaRPr lang="ru-RU" sz="2800">
              <a:latin typeface="a_OldTyperNr" panose="02090506030505020304" pitchFamily="18" charset="-52"/>
            </a:endParaRPr>
          </a:p>
          <a:p>
            <a:pPr algn="just">
              <a:lnSpc>
                <a:spcPct val="90000"/>
              </a:lnSpc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029764755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404664"/>
            <a:ext cx="12188825" cy="1020762"/>
          </a:xfrm>
        </p:spPr>
        <p:txBody>
          <a:bodyPr rtlCol="0">
            <a:noAutofit/>
          </a:bodyPr>
          <a:lstStyle/>
          <a:p>
            <a:pPr algn="ctr"/>
            <a:r>
              <a:rPr lang="ru-RU" sz="5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Беларуси нет места забвению, святотатству и ревизии истории</a:t>
            </a:r>
            <a:endParaRPr lang="ru-RU" sz="50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300" y="2060848"/>
            <a:ext cx="684076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>
                <a:latin typeface="a_OldTyperNr" panose="02090506030505020304" pitchFamily="18" charset="-52"/>
              </a:rPr>
              <a:t>«Собранные доказательства, установленные обстоятельства преступлений нацизма – это адекватный ответ на брошенный нам вызов. Сейчас надо сохранить самое ценное, что есть в нашей стране: мир, спокойствие, стабильность. Приумножить достижения белорусского народа, создать условия для дальнейшего укрепления, развития </a:t>
            </a:r>
            <a:br>
              <a:rPr lang="ru-RU" sz="2400" b="1" smtClean="0">
                <a:latin typeface="a_OldTyperNr" panose="02090506030505020304" pitchFamily="18" charset="-52"/>
              </a:rPr>
            </a:br>
            <a:r>
              <a:rPr lang="ru-RU" sz="2400" b="1" smtClean="0">
                <a:latin typeface="a_OldTyperNr" panose="02090506030505020304" pitchFamily="18" charset="-52"/>
              </a:rPr>
              <a:t>и </a:t>
            </a:r>
            <a:r>
              <a:rPr lang="ru-RU" sz="2400" b="1">
                <a:latin typeface="a_OldTyperNr" panose="02090506030505020304" pitchFamily="18" charset="-52"/>
              </a:rPr>
              <a:t>процветания Беларуси</a:t>
            </a:r>
            <a:r>
              <a:rPr lang="ru-RU" sz="2400" b="1" smtClean="0">
                <a:latin typeface="a_OldTyperNr" panose="02090506030505020304" pitchFamily="18" charset="-52"/>
              </a:rPr>
              <a:t>»</a:t>
            </a:r>
          </a:p>
          <a:p>
            <a:pPr algn="just">
              <a:lnSpc>
                <a:spcPct val="90000"/>
              </a:lnSpc>
            </a:pPr>
            <a:endParaRPr lang="ru-RU" sz="2400" b="1">
              <a:latin typeface="a_OldTyperNr" panose="02090506030505020304" pitchFamily="18" charset="-52"/>
            </a:endParaRPr>
          </a:p>
          <a:p>
            <a:pPr algn="just">
              <a:lnSpc>
                <a:spcPct val="90000"/>
              </a:lnSpc>
            </a:pPr>
            <a:r>
              <a:rPr lang="ru-RU" b="1" i="1" smtClean="0">
                <a:latin typeface="a_OldTyperNr" panose="02090506030505020304" pitchFamily="18" charset="-52"/>
              </a:rPr>
              <a:t>			выступление </a:t>
            </a:r>
            <a:r>
              <a:rPr lang="ru-RU" b="1" i="1">
                <a:latin typeface="a_OldTyperNr" panose="02090506030505020304" pitchFamily="18" charset="-52"/>
              </a:rPr>
              <a:t>24 июня 2022 г. </a:t>
            </a:r>
            <a:br>
              <a:rPr lang="ru-RU" b="1" i="1" smtClean="0">
                <a:latin typeface="a_OldTyperNr" panose="02090506030505020304" pitchFamily="18" charset="-52"/>
              </a:rPr>
            </a:br>
            <a:r>
              <a:rPr lang="ru-RU" b="1" i="1" smtClean="0">
                <a:latin typeface="a_OldTyperNr" panose="02090506030505020304" pitchFamily="18" charset="-52"/>
              </a:rPr>
              <a:t>			по </a:t>
            </a:r>
            <a:r>
              <a:rPr lang="ru-RU" b="1" i="1">
                <a:latin typeface="a_OldTyperNr" panose="02090506030505020304" pitchFamily="18" charset="-52"/>
              </a:rPr>
              <a:t>случаю 100-летия </a:t>
            </a:r>
            <a:r>
              <a:rPr lang="ru-RU" b="1" i="1" smtClean="0">
                <a:latin typeface="a_OldTyperNr" panose="02090506030505020304" pitchFamily="18" charset="-52"/>
              </a:rPr>
              <a:t>					Прокуратуры </a:t>
            </a:r>
            <a:r>
              <a:rPr lang="ru-RU" b="1" i="1">
                <a:latin typeface="a_OldTyperNr" panose="02090506030505020304" pitchFamily="18" charset="-52"/>
              </a:rPr>
              <a:t>Республики Беларусь</a:t>
            </a:r>
            <a:endParaRPr lang="ru-RU" b="1" i="1">
              <a:latin typeface="a_OldTyperNr" panose="02090506030505020304" pitchFamily="18" charset="-5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30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8894" t="34600" r="38188" b="22000"/>
          <a:stretch>
            <a:fillRect/>
          </a:stretch>
        </p:blipFill>
        <p:spPr>
          <a:xfrm>
            <a:off x="261764" y="2348880"/>
            <a:ext cx="46085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1570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Хатынь – неутихающая боль </a:t>
            </a:r>
            <a:b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сердце белорусов </a:t>
            </a:r>
            <a:endParaRPr lang="ru-RU" sz="48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pic>
        <p:nvPicPr>
          <p:cNvPr id="6" name="Picture 0" descr="36div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362" r="4343" b="7140"/>
          <a:stretch>
            <a:fillRect/>
          </a:stretch>
        </p:blipFill>
        <p:spPr bwMode="auto">
          <a:xfrm>
            <a:off x="3790764" y="4083119"/>
            <a:ext cx="16875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360px-Bundesarchiv_Bild_183-S73495,_Oskar_Dirlew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48" y="2138432"/>
            <a:ext cx="23368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4549" y="2204864"/>
            <a:ext cx="4359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>
                <a:latin typeface="a_OldTyperNr" panose="02090506030505020304" pitchFamily="18" charset="-52"/>
              </a:rPr>
              <a:t>Оскар Пауль Дирлевангер</a:t>
            </a:r>
            <a:br>
              <a:rPr lang="ru-RU" sz="2400">
                <a:latin typeface="a_OldTyperNr" panose="02090506030505020304" pitchFamily="18" charset="-52"/>
              </a:rPr>
            </a:br>
            <a:r>
              <a:rPr lang="ru-RU" sz="2400">
                <a:latin typeface="a_OldTyperNr" panose="02090506030505020304" pitchFamily="18" charset="-52"/>
              </a:rPr>
              <a:t> в звании оберфюрера СС, </a:t>
            </a:r>
            <a:br>
              <a:rPr lang="ru-RU" sz="2400">
                <a:latin typeface="a_OldTyperNr" panose="02090506030505020304" pitchFamily="18" charset="-52"/>
              </a:rPr>
            </a:br>
            <a:r>
              <a:rPr lang="ru-RU" sz="2400">
                <a:latin typeface="a_OldTyperNr" panose="02090506030505020304" pitchFamily="18" charset="-52"/>
              </a:rPr>
              <a:t>1944 </a:t>
            </a:r>
            <a:r>
              <a:rPr lang="ru-RU" sz="2400" smtClean="0">
                <a:latin typeface="a_OldTyperNr" panose="02090506030505020304" pitchFamily="18" charset="-52"/>
              </a:rPr>
              <a:t>год.</a:t>
            </a:r>
            <a:br>
              <a:rPr lang="ru-RU" sz="2400">
                <a:latin typeface="a_OldTyperNr" panose="02090506030505020304" pitchFamily="18" charset="-52"/>
              </a:rPr>
            </a:br>
            <a:r>
              <a:rPr lang="ru-RU" sz="2400">
                <a:latin typeface="a_OldTyperNr" panose="02090506030505020304" pitchFamily="18" charset="-52"/>
              </a:rPr>
              <a:t>Умер от побоев 5 июня 1945 года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11" name="Picture 2" descr="полица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6"/>
          <a:stretch>
            <a:fillRect/>
          </a:stretch>
        </p:blipFill>
        <p:spPr bwMode="auto">
          <a:xfrm>
            <a:off x="6814493" y="2819245"/>
            <a:ext cx="5085406" cy="32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14493" y="1617007"/>
            <a:ext cx="537433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a_OldTyperNr" panose="02090506030505020304" pitchFamily="18" charset="-52"/>
              </a:rPr>
              <a:t>118-й батальон шуцманшафта</a:t>
            </a:r>
            <a:br>
              <a:rPr lang="ru-RU" sz="2400" smtClean="0">
                <a:latin typeface="a_OldTyperNr" panose="02090506030505020304" pitchFamily="18" charset="-52"/>
              </a:rPr>
            </a:br>
            <a:r>
              <a:rPr lang="ru-RU" sz="2400" smtClean="0">
                <a:latin typeface="a_OldTyperNr" panose="02090506030505020304" pitchFamily="18" charset="-52"/>
              </a:rPr>
              <a:t>(вспомогательная охранная полиция) </a:t>
            </a:r>
            <a:endParaRPr lang="ru-RU" sz="24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466661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0" y="5754561"/>
            <a:ext cx="12188825" cy="12924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Хатынь – неутихающая боль </a:t>
            </a:r>
            <a:b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сердце белорусов </a:t>
            </a:r>
            <a:endParaRPr lang="ru-RU" sz="48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" y="3458730"/>
            <a:ext cx="5885264" cy="3080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788" y="177281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Каратели </a:t>
            </a:r>
            <a:r>
              <a:rPr lang="ru-RU" sz="2000">
                <a:latin typeface="a_OldTyperNr" panose="02090506030505020304" pitchFamily="18" charset="-52"/>
              </a:rPr>
              <a:t>появились в д.Хатынь. Когда они подошли к деревне, началась перестрелка. Но боя не было. Партизаны сразу начали уходить из деревни, потеряв несколько человек. </a:t>
            </a:r>
            <a:endParaRPr lang="ru-RU" sz="2800">
              <a:latin typeface="a_OldTyperNr" panose="02090506030505020304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667234"/>
            <a:ext cx="4749916" cy="31658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2484" y="4998822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Жителей согнали в сарай и подожгли, выбегавших расстреливали. Всего было </a:t>
            </a:r>
            <a:r>
              <a:rPr lang="ru-RU" sz="2000" smtClean="0">
                <a:latin typeface="a_OldTyperNr" panose="02090506030505020304" pitchFamily="18" charset="-52"/>
              </a:rPr>
              <a:t>уничтожено 149 </a:t>
            </a:r>
            <a:r>
              <a:rPr lang="ru-RU" sz="2000">
                <a:latin typeface="a_OldTyperNr" panose="02090506030505020304" pitchFamily="18" charset="-52"/>
              </a:rPr>
              <a:t>жителей. И что самое страшное – среди них было 75 детей. Спастись смогли 6 детей и 1 взрослый.</a:t>
            </a:r>
            <a:endParaRPr lang="ru-RU" sz="28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896378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82844" y="6425924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Хатынь – неутихающая боль </a:t>
            </a:r>
            <a:b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сердце белорусов </a:t>
            </a:r>
            <a:endParaRPr lang="ru-RU" sz="48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/>
          <a:stretch>
            <a:fillRect/>
          </a:stretch>
        </p:blipFill>
        <p:spPr bwMode="auto">
          <a:xfrm>
            <a:off x="494078" y="1780248"/>
            <a:ext cx="254769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078" y="5363708"/>
            <a:ext cx="297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Иосиф </a:t>
            </a:r>
            <a:r>
              <a:rPr lang="ru-RU" sz="2000" smtClean="0">
                <a:latin typeface="a_OldTyperNr" panose="02090506030505020304" pitchFamily="18" charset="-52"/>
              </a:rPr>
              <a:t>Каминский, единственный взрослый, </a:t>
            </a:r>
            <a:r>
              <a:rPr lang="ru-RU" sz="2000">
                <a:latin typeface="a_OldTyperNr" panose="02090506030505020304" pitchFamily="18" charset="-52"/>
              </a:rPr>
              <a:t>чудом </a:t>
            </a:r>
            <a:r>
              <a:rPr lang="ru-RU" sz="2000" smtClean="0">
                <a:latin typeface="a_OldTyperNr" panose="02090506030505020304" pitchFamily="18" charset="-52"/>
              </a:rPr>
              <a:t>выживший </a:t>
            </a:r>
            <a:r>
              <a:rPr lang="ru-RU" sz="2000">
                <a:latin typeface="a_OldTyperNr" panose="02090506030505020304" pitchFamily="18" charset="-52"/>
              </a:rPr>
              <a:t>в трагедии, 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883" y="1780248"/>
            <a:ext cx="2376264" cy="33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3053" y="5378573"/>
            <a:ext cx="26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Виктор Желобкович, </a:t>
            </a:r>
            <a:br>
              <a:rPr lang="ru-RU" sz="2000" smtClean="0">
                <a:latin typeface="a_OldTyperNr" panose="02090506030505020304" pitchFamily="18" charset="-52"/>
              </a:rPr>
            </a:br>
            <a:r>
              <a:rPr lang="ru-RU" sz="2000" smtClean="0">
                <a:latin typeface="a_OldTyperNr" panose="02090506030505020304" pitchFamily="18" charset="-52"/>
              </a:rPr>
              <a:t>7 лет, выживший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>
            <a:fillRect/>
          </a:stretch>
        </p:blipFill>
        <p:spPr bwMode="auto">
          <a:xfrm>
            <a:off x="9118748" y="1772816"/>
            <a:ext cx="258165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18748" y="5371720"/>
            <a:ext cx="265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latin typeface="a_OldTyperNr" panose="02090506030505020304" pitchFamily="18" charset="-52"/>
              </a:rPr>
              <a:t>Ванда Яскевич, сожжена, единственное сохранившееся фото</a:t>
            </a:r>
            <a:endParaRPr lang="ru-RU" sz="2000">
              <a:latin typeface="a_OldTyperNr" panose="02090506030505020304" pitchFamily="18" charset="-52"/>
            </a:endParaRPr>
          </a:p>
        </p:txBody>
      </p:sp>
      <p:pic>
        <p:nvPicPr>
          <p:cNvPr id="13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369" y="1772816"/>
            <a:ext cx="2474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50369" y="5433864"/>
            <a:ext cx="265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a_OldTyperNr" panose="02090506030505020304" pitchFamily="18" charset="-52"/>
              </a:rPr>
              <a:t>Антон Барановский, 12 </a:t>
            </a:r>
            <a:r>
              <a:rPr lang="ru-RU" sz="2000" smtClean="0">
                <a:latin typeface="a_OldTyperNr" panose="02090506030505020304" pitchFamily="18" charset="-52"/>
              </a:rPr>
              <a:t>лет, выживший</a:t>
            </a:r>
            <a:endParaRPr lang="ru-RU" sz="20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8112393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5576" y="6400801"/>
            <a:ext cx="1143002" cy="276226"/>
          </a:xfrm>
        </p:spPr>
        <p:txBody>
          <a:bodyPr/>
          <a:lstStyle/>
          <a:p>
            <a:pPr rtl="0"/>
            <a:fld id="{25BA54BD-C84D-46CE-8B72-31BFB26ABA43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Хатынь – неутихающая боль </a:t>
            </a:r>
            <a:b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</a:br>
            <a:r>
              <a:rPr lang="ru-RU" sz="48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в сердце белорусов </a:t>
            </a:r>
            <a:endParaRPr lang="ru-RU" sz="4800" b="1">
              <a:ln w="19050">
                <a:solidFill>
                  <a:srgbClr val="C00000"/>
                </a:solidFill>
              </a:ln>
              <a:latin typeface="B52" panose="040b0500000000000000" pitchFamily="8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632" y="5119563"/>
            <a:ext cx="23046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начальник команды СД гауптштурмфюрер СС </a:t>
            </a:r>
            <a:r>
              <a:rPr lang="ru-RU" err="1" smtClean="0">
                <a:latin typeface="a_OldTyperNr" panose="02090506030505020304" pitchFamily="18" charset="-52"/>
              </a:rPr>
              <a:t>А.Вильке, умер </a:t>
            </a:r>
            <a:br>
              <a:rPr lang="ru-RU" err="1" smtClean="0">
                <a:latin typeface="a_OldTyperNr" panose="02090506030505020304" pitchFamily="18" charset="-52"/>
              </a:rPr>
            </a:br>
            <a:r>
              <a:rPr lang="ru-RU" err="1" smtClean="0">
                <a:latin typeface="a_OldTyperNr" panose="02090506030505020304" pitchFamily="18" charset="-52"/>
              </a:rPr>
              <a:t>11 мая 1989 года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0" y="1834487"/>
            <a:ext cx="2296666" cy="32112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3975" y="2997824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mtClean="0">
                <a:latin typeface="a_OldTyperNr" panose="02090506030505020304" pitchFamily="18" charset="-52"/>
              </a:rPr>
              <a:t>нет фото</a:t>
            </a:r>
            <a:endParaRPr lang="ru-RU" sz="1400">
              <a:latin typeface="a_OldTyperNr" panose="02090506030505020304" pitchFamily="18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56" y="1844824"/>
            <a:ext cx="2277286" cy="3190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2548" y="5244212"/>
            <a:ext cx="230469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шеф-командир 118-го батальона майор охранной полиции Э.Кернер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2044" y="2720034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smtClean="0">
                <a:latin typeface="a_OldTyperNr" panose="02090506030505020304" pitchFamily="18" charset="-52"/>
              </a:rPr>
              <a:t>нет фото</a:t>
            </a:r>
            <a:endParaRPr lang="ru-RU" sz="1400">
              <a:latin typeface="a_OldTyperNr" panose="02090506030505020304" pitchFamily="18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1205" r="31751" b="32480"/>
          <a:stretch>
            <a:fillRect/>
          </a:stretch>
        </p:blipFill>
        <p:spPr>
          <a:xfrm>
            <a:off x="6397344" y="1844824"/>
            <a:ext cx="2277286" cy="32111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3640" y="5249900"/>
            <a:ext cx="23046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командир батальона бывший майор польской армии </a:t>
            </a:r>
            <a:r>
              <a:rPr lang="ru-RU" err="1" smtClean="0">
                <a:latin typeface="a_OldTyperNr" panose="02090506030505020304" pitchFamily="18" charset="-52"/>
              </a:rPr>
              <a:t>К.Смовский,</a:t>
            </a:r>
            <a:br>
              <a:rPr lang="ru-RU" err="1" smtClean="0">
                <a:latin typeface="a_OldTyperNr" panose="02090506030505020304" pitchFamily="18" charset="-52"/>
              </a:rPr>
            </a:br>
            <a:r>
              <a:rPr lang="ru-RU" err="1" smtClean="0">
                <a:latin typeface="a_OldTyperNr" panose="02090506030505020304" pitchFamily="18" charset="-52"/>
              </a:rPr>
              <a:t>умер в США</a:t>
            </a:r>
            <a:endParaRPr lang="ru-RU" sz="2400">
              <a:latin typeface="a_OldTyperNr" panose="02090506030505020304" pitchFamily="18" charset="-52"/>
            </a:endParaRPr>
          </a:p>
        </p:txBody>
      </p:sp>
      <p:pic>
        <p:nvPicPr>
          <p:cNvPr id="18" name="Picture 2049" descr="vas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3" b="22409"/>
          <a:stretch>
            <a:fillRect/>
          </a:stretch>
        </p:blipFill>
        <p:spPr bwMode="auto">
          <a:xfrm>
            <a:off x="8974732" y="1844824"/>
            <a:ext cx="2277297" cy="32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28556" y="5244212"/>
            <a:ext cx="230469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latin typeface="a_OldTyperNr" panose="02090506030505020304" pitchFamily="18" charset="-52"/>
              </a:rPr>
              <a:t>начальник штаба батальона </a:t>
            </a:r>
            <a:r>
              <a:rPr lang="ru-RU" err="1" smtClean="0">
                <a:latin typeface="a_OldTyperNr" panose="02090506030505020304" pitchFamily="18" charset="-52"/>
              </a:rPr>
              <a:t>Г.Васюра,</a:t>
            </a:r>
            <a:br>
              <a:rPr lang="ru-RU" err="1" smtClean="0">
                <a:latin typeface="a_OldTyperNr" panose="02090506030505020304" pitchFamily="18" charset="-52"/>
              </a:rPr>
            </a:br>
            <a:r>
              <a:rPr lang="ru-RU" err="1" smtClean="0">
                <a:latin typeface="a_OldTyperNr" panose="02090506030505020304" pitchFamily="18" charset="-52"/>
              </a:rPr>
              <a:t>расстрелян в 1987 году</a:t>
            </a:r>
            <a:endParaRPr lang="ru-RU" sz="24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87957657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12188825" cy="52777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189756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Хронология преступлений, которые совершил в те месяцы </a:t>
            </a:r>
            <a:r>
              <a:rPr lang="ru-RU" sz="4000" b="1" smtClean="0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118-й </a:t>
            </a:r>
            <a:r>
              <a:rPr lang="ru-RU" sz="40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карательный батальон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674" y="1706822"/>
            <a:ext cx="11233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ln>
                  <a:solidFill>
                    <a:sysClr val="windowText" lastClr="000000"/>
                  </a:solidFill>
                </a:ln>
                <a:latin typeface="a_OldTyperNr" panose="02090506030505020304" pitchFamily="18" charset="-52"/>
              </a:rPr>
              <a:t>6 января 1943 г. – д.Чмелевичи, Логойский район. Убили трех человек. Сожгли 58 домов и дворовых построек, мирных жителей держали полураздетыми несколько часов на морозе, разграбили имущество. </a:t>
            </a:r>
          </a:p>
          <a:p>
            <a:endParaRPr lang="ru-RU" sz="2800" b="1" smtClean="0">
              <a:ln>
                <a:solidFill>
                  <a:sysClr val="windowText" lastClr="000000"/>
                </a:solidFill>
              </a:ln>
              <a:latin typeface="a_OldTyperNr" panose="02090506030505020304" pitchFamily="18" charset="-52"/>
            </a:endParaRPr>
          </a:p>
          <a:p>
            <a:r>
              <a:rPr lang="ru-RU" sz="2800" b="1" smtClean="0">
                <a:ln>
                  <a:solidFill>
                    <a:sysClr val="windowText" lastClr="000000"/>
                  </a:solidFill>
                </a:ln>
                <a:latin typeface="a_OldTyperNr" panose="02090506030505020304" pitchFamily="18" charset="-52"/>
              </a:rPr>
              <a:t>18 февраля 1943 г.– д.Котели и д.Заречье Логойского района. Убито 16 человек, сожжено 40 домов. </a:t>
            </a:r>
          </a:p>
          <a:p>
            <a:endParaRPr lang="ru-RU" sz="2800" b="1" smtClean="0">
              <a:ln>
                <a:solidFill>
                  <a:sysClr val="windowText" lastClr="000000"/>
                </a:solidFill>
              </a:ln>
              <a:latin typeface="a_OldTyperNr" panose="02090506030505020304" pitchFamily="18" charset="-52"/>
            </a:endParaRPr>
          </a:p>
          <a:p>
            <a:r>
              <a:rPr lang="ru-RU" sz="2800" b="1" smtClean="0">
                <a:ln>
                  <a:solidFill>
                    <a:sysClr val="windowText" lastClr="000000"/>
                  </a:solidFill>
                </a:ln>
                <a:latin typeface="a_OldTyperNr" panose="02090506030505020304" pitchFamily="18" charset="-52"/>
              </a:rPr>
              <a:t>7 </a:t>
            </a:r>
            <a:r>
              <a:rPr lang="ru-RU" sz="2800" b="1">
                <a:ln>
                  <a:solidFill>
                    <a:sysClr val="windowText" lastClr="000000"/>
                  </a:solidFill>
                </a:ln>
                <a:latin typeface="a_OldTyperNr" panose="02090506030505020304" pitchFamily="18" charset="-52"/>
              </a:rPr>
              <a:t>марта, за 2 недели до Хатыни, – д.Боброво, Логойский район. </a:t>
            </a:r>
          </a:p>
          <a:p>
            <a:r>
              <a:rPr lang="ru-RU" sz="2800" b="1">
                <a:ln>
                  <a:solidFill>
                    <a:sysClr val="windowText" lastClr="000000"/>
                  </a:solidFill>
                </a:ln>
                <a:latin typeface="a_OldTyperNr" panose="02090506030505020304" pitchFamily="18" charset="-52"/>
              </a:rPr>
              <a:t>После Хатыни, в апреле, – д.Завишинская Рудня Логойского района</a:t>
            </a:r>
            <a:endParaRPr lang="ru-RU" sz="3600" b="1">
              <a:ln>
                <a:solidFill>
                  <a:sysClr val="windowText" lastClr="000000"/>
                </a:solidFill>
              </a:ln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84518331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1764" y="476672"/>
            <a:ext cx="121430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ln w="19050">
                  <a:solidFill>
                    <a:srgbClr val="C00000"/>
                  </a:solidFill>
                </a:ln>
                <a:latin typeface="B52" panose="040b0500000000000000" pitchFamily="81" charset="0"/>
              </a:rPr>
              <a:t>Государственный мемориальный комплекс «Хатынь»</a:t>
            </a:r>
          </a:p>
        </p:txBody>
      </p:sp>
      <p:pic>
        <p:nvPicPr>
          <p:cNvPr id="7" name="Picture 2" descr="Архит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16606"/>
          <a:stretch>
            <a:fillRect/>
          </a:stretch>
        </p:blipFill>
        <p:spPr bwMode="auto">
          <a:xfrm>
            <a:off x="8614692" y="1714512"/>
            <a:ext cx="3073152" cy="40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00808"/>
            <a:ext cx="4096403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01" y="1705608"/>
            <a:ext cx="3960440" cy="27987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888" y="4677038"/>
            <a:ext cx="82186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Торжественное открытие Государственного мемориального комплекса «Хатынь», 5 июля 1969 года</a:t>
            </a:r>
            <a:endParaRPr lang="ru-RU" sz="2400">
              <a:latin typeface="a_OldTyperNr" panose="02090506030505020304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5305" y="5769105"/>
            <a:ext cx="57114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a_OldTyperNr" panose="02090506030505020304" pitchFamily="18" charset="-52"/>
              </a:rPr>
              <a:t>Архитекторы (</a:t>
            </a:r>
            <a:r>
              <a:rPr lang="ru-RU">
                <a:latin typeface="a_OldTyperNr" panose="02090506030505020304" pitchFamily="18" charset="-52"/>
              </a:rPr>
              <a:t>слева направо): </a:t>
            </a:r>
            <a:br>
              <a:rPr lang="ru-RU">
                <a:latin typeface="a_OldTyperNr" panose="02090506030505020304" pitchFamily="18" charset="-52"/>
              </a:rPr>
            </a:br>
            <a:r>
              <a:rPr lang="ru-RU">
                <a:latin typeface="a_OldTyperNr" panose="02090506030505020304" pitchFamily="18" charset="-52"/>
              </a:rPr>
              <a:t>Юрий Градов, </a:t>
            </a:r>
            <a:r>
              <a:rPr lang="ru-RU" smtClean="0">
                <a:latin typeface="a_OldTyperNr" panose="02090506030505020304" pitchFamily="18" charset="-52"/>
              </a:rPr>
              <a:t>Леонид </a:t>
            </a:r>
            <a:r>
              <a:rPr lang="ru-RU">
                <a:latin typeface="a_OldTyperNr" panose="02090506030505020304" pitchFamily="18" charset="-52"/>
              </a:rPr>
              <a:t>Левин, Валентин Занкович</a:t>
            </a:r>
            <a:endParaRPr lang="ru-RU" sz="2400">
              <a:latin typeface="a_OldTyperNr" panose="020905060305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0995474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Arial"/>
        <a:cs typeface="Arial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tf02804846_win32</Template>
  <Company>Управление идеологии</Company>
  <PresentationFormat>Произвольный</PresentationFormat>
  <Paragraphs>153</Paragraphs>
  <Slides>30</Slides>
  <Notes>22</Notes>
  <TotalTime>558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7">
      <vt:lpstr>Arial</vt:lpstr>
      <vt:lpstr>Consolas</vt:lpstr>
      <vt:lpstr>Corbel</vt:lpstr>
      <vt:lpstr>Calibri</vt:lpstr>
      <vt:lpstr>B52</vt:lpstr>
      <vt:lpstr>a_OldTyperNr</vt:lpstr>
      <vt:lpstr>Школьная доска (16x9)</vt:lpstr>
      <vt:lpstr>80 ЛЕТ ТРАГЕДИИ В ХАТЫНИ. РЕЗУЛЬТАТЫ РАССЛЕДОВАНИЯ ГЕНОЦИДА БЕЛОРУССКОГО НАРОДА В ГОДЫ ВЕЛИКОЙ ОТЕЧЕСТВЕННОЙ ВОЙНЫ</vt:lpstr>
      <vt:lpstr>Великая Отечественная война</vt:lpstr>
      <vt:lpstr>Хатынь – неутихающая боль в сердце белорусов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 Беларуси нет места забвению, святотатству и ревизии истории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80 ЛЕТ ТРАГЕДИИ В ХАТЫНИ.  РЕЗУЛЬТАТЫ РАССЛЕДОВАНИЯ ГЕНОЦИДА БЕЛОРУССКОГО НАРОДА В ГОДЫ ВЕЛИКОЙ ОТЕЧЕСТВЕННОЙ ВОЙНЫ</dc:title>
  <dc:creator>Святослав</dc:creator>
  <cp:lastModifiedBy>Святослав</cp:lastModifiedBy>
  <cp:revision>55</cp:revision>
  <dcterms:created xsi:type="dcterms:W3CDTF">2023-03-10T04:41:16Z</dcterms:created>
  <dcterms:modified xsi:type="dcterms:W3CDTF">2024-05-17T08:05:09Z</dcterms:modified>
</cp:coreProperties>
</file>