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2" r:id="rId3"/>
    <p:sldId id="331" r:id="rId4"/>
    <p:sldId id="332" r:id="rId5"/>
    <p:sldId id="333" r:id="rId6"/>
    <p:sldId id="323" r:id="rId7"/>
    <p:sldId id="325" r:id="rId8"/>
    <p:sldId id="327" r:id="rId9"/>
    <p:sldId id="328" r:id="rId10"/>
    <p:sldId id="329" r:id="rId11"/>
    <p:sldId id="330" r:id="rId12"/>
  </p:sldIdLst>
  <p:sldSz cx="12192000" cy="6858000"/>
  <p:notesSz cx="6858000" cy="9947275"/>
  <p:defaultTextStyle>
    <a:defPPr lvl="0">
      <a:defRPr lang="ru-RU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F1F"/>
    <a:srgbClr val="74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DD69-D31B-4B40-99D7-ACAD7485DF74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75E9-7F9D-49C6-B9D6-6B325B92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9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DD69-D31B-4B40-99D7-ACAD7485DF74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75E9-7F9D-49C6-B9D6-6B325B92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9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DD69-D31B-4B40-99D7-ACAD7485DF74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75E9-7F9D-49C6-B9D6-6B325B92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6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DD69-D31B-4B40-99D7-ACAD7485DF74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75E9-7F9D-49C6-B9D6-6B325B92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9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DD69-D31B-4B40-99D7-ACAD7485DF74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75E9-7F9D-49C6-B9D6-6B325B92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3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DD69-D31B-4B40-99D7-ACAD7485DF74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75E9-7F9D-49C6-B9D6-6B325B92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1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DD69-D31B-4B40-99D7-ACAD7485DF74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75E9-7F9D-49C6-B9D6-6B325B92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57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DD69-D31B-4B40-99D7-ACAD7485DF74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75E9-7F9D-49C6-B9D6-6B325B92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DD69-D31B-4B40-99D7-ACAD7485DF74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75E9-7F9D-49C6-B9D6-6B325B92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DD69-D31B-4B40-99D7-ACAD7485DF74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75E9-7F9D-49C6-B9D6-6B325B92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8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DD69-D31B-4B40-99D7-ACAD7485DF74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75E9-7F9D-49C6-B9D6-6B325B92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0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0DD69-D31B-4B40-99D7-ACAD7485DF74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E75E9-7F9D-49C6-B9D6-6B325B92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46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g35xrwat0rtfe27jdtkdf0whxxdezc3x.jpg"/>
          <p:cNvPicPr>
            <a:picLocks noChangeAspect="1" noChangeArrowheads="1"/>
          </p:cNvPicPr>
          <p:nvPr/>
        </p:nvPicPr>
        <p:blipFill>
          <a:blip r:embed="rId2" cstate="print"/>
          <a:srcRect r="-21" b="5803"/>
          <a:stretch>
            <a:fillRect/>
          </a:stretch>
        </p:blipFill>
        <p:spPr bwMode="auto">
          <a:xfrm>
            <a:off x="0" y="0"/>
            <a:ext cx="1296528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5203372" y="6041570"/>
            <a:ext cx="2427514" cy="51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Чашникский район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6626" y="152398"/>
            <a:ext cx="7097487" cy="256902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график по вовлечению в хозяйственный оборот неиспользуемого (неэффективно используемого) недвижимого имущества, находящегося в собственности Чашникского района,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\Desktop\V40-ChashnikiG-oedppvw7rbfvqccfvzlgk088khnikwlcsansignbb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5115" y="389273"/>
            <a:ext cx="1721453" cy="2065744"/>
          </a:xfrm>
          <a:prstGeom prst="rect">
            <a:avLst/>
          </a:prstGeom>
          <a:noFill/>
        </p:spPr>
      </p:pic>
      <p:pic>
        <p:nvPicPr>
          <p:cNvPr id="1028" name="Picture 4" descr="C:\Users\Admin\Desktop\s000075_49417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16212"/>
            <a:ext cx="5018314" cy="4141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24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61159"/>
              </p:ext>
            </p:extLst>
          </p:nvPr>
        </p:nvGraphicFramePr>
        <p:xfrm>
          <a:off x="7063530" y="1766566"/>
          <a:ext cx="4939511" cy="44698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466427">
                  <a:extLst>
                    <a:ext uri="{9D8B030D-6E8A-4147-A177-3AD203B41FA5}">
                      <a16:colId xmlns:a16="http://schemas.microsoft.com/office/drawing/2014/main" val="281274536"/>
                    </a:ext>
                  </a:extLst>
                </a:gridCol>
                <a:gridCol w="2473084">
                  <a:extLst>
                    <a:ext uri="{9D8B030D-6E8A-4147-A177-3AD203B41FA5}">
                      <a16:colId xmlns:a16="http://schemas.microsoft.com/office/drawing/2014/main" val="3069931983"/>
                    </a:ext>
                  </a:extLst>
                </a:gridCol>
              </a:tblGrid>
              <a:tr h="96336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Склад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Чашникский р-н,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Лукомльский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с/с,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Стражевичи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ул. Центральная,51А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613400"/>
                  </a:ext>
                </a:extLst>
              </a:tr>
              <a:tr h="1025644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Балансодержатель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Управление по сельскому хозяйству и продовольствию Чашникского райисполкома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070740"/>
                  </a:ext>
                </a:extLst>
              </a:tr>
              <a:tr h="56970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698,2кв.м.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550759"/>
                  </a:ext>
                </a:extLst>
              </a:tr>
              <a:tr h="553793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Продажа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78012"/>
                  </a:ext>
                </a:extLst>
              </a:tr>
              <a:tr h="42027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Стоимость, рублей.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94 217,00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9284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398" y="277687"/>
            <a:ext cx="103916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Календарный график по вовлечению имущества на 2026 год по Чашникскому району</a:t>
            </a:r>
          </a:p>
        </p:txBody>
      </p:sp>
      <p:pic>
        <p:nvPicPr>
          <p:cNvPr id="6" name="Picture 2" descr="C:\Users\Admin\Desktop\V40-ChashnikiG-oedppvw7rbfvqccfvzlgk088khnikwlcsansignbb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29" y="132004"/>
            <a:ext cx="620486" cy="74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C9F736-C57F-4D44-AC88-E6BCE6ED5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98" y="1098959"/>
            <a:ext cx="5497919" cy="5243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729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70836"/>
              </p:ext>
            </p:extLst>
          </p:nvPr>
        </p:nvGraphicFramePr>
        <p:xfrm>
          <a:off x="7063530" y="1766566"/>
          <a:ext cx="4939511" cy="41955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466427">
                  <a:extLst>
                    <a:ext uri="{9D8B030D-6E8A-4147-A177-3AD203B41FA5}">
                      <a16:colId xmlns:a16="http://schemas.microsoft.com/office/drawing/2014/main" val="281274536"/>
                    </a:ext>
                  </a:extLst>
                </a:gridCol>
                <a:gridCol w="2473084">
                  <a:extLst>
                    <a:ext uri="{9D8B030D-6E8A-4147-A177-3AD203B41FA5}">
                      <a16:colId xmlns:a16="http://schemas.microsoft.com/office/drawing/2014/main" val="3069931983"/>
                    </a:ext>
                  </a:extLst>
                </a:gridCol>
              </a:tblGrid>
              <a:tr h="963361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Краснолукский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детский сад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Чашникский р-н, </a:t>
                      </a:r>
                    </a:p>
                    <a:p>
                      <a:pPr algn="ctr"/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Краснолукский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с/с, </a:t>
                      </a:r>
                    </a:p>
                    <a:p>
                      <a:pPr algn="ctr"/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аг.Краснолуки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ул. Школьная,9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613400"/>
                  </a:ext>
                </a:extLst>
              </a:tr>
              <a:tr h="1025644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Балансодержатель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ГУК «Чашникская районная централизованная библиотечная система»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070740"/>
                  </a:ext>
                </a:extLst>
              </a:tr>
              <a:tr h="56970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183,5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550759"/>
                  </a:ext>
                </a:extLst>
              </a:tr>
              <a:tr h="553793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Продажа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78012"/>
                  </a:ext>
                </a:extLst>
              </a:tr>
              <a:tr h="42027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Стоимость, рублей.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б.в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9284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398" y="277687"/>
            <a:ext cx="10391601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Календарный график по вовлечению имущества на 2026 год по Чашникскому району</a:t>
            </a:r>
          </a:p>
        </p:txBody>
      </p:sp>
      <p:pic>
        <p:nvPicPr>
          <p:cNvPr id="6" name="Picture 2" descr="C:\Users\Admin\Desktop\V40-ChashnikiG-oedppvw7rbfvqccfvzlgk088khnikwlcsansignbb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29" y="132004"/>
            <a:ext cx="620486" cy="74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Admin\Desktop\1\Календарный график\Поз 11 Краснолукский детский сад.jpg">
            <a:extLst>
              <a:ext uri="{FF2B5EF4-FFF2-40B4-BE49-F238E27FC236}">
                <a16:creationId xmlns:a16="http://schemas.microsoft.com/office/drawing/2014/main" id="{EB0DEAEB-AA5D-40DE-8457-1CADA9E2F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842" y="1853291"/>
            <a:ext cx="5256584" cy="4022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645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3850"/>
              </p:ext>
            </p:extLst>
          </p:nvPr>
        </p:nvGraphicFramePr>
        <p:xfrm>
          <a:off x="7056873" y="1766566"/>
          <a:ext cx="4946168" cy="37581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473084">
                  <a:extLst>
                    <a:ext uri="{9D8B030D-6E8A-4147-A177-3AD203B41FA5}">
                      <a16:colId xmlns:a16="http://schemas.microsoft.com/office/drawing/2014/main" val="281274536"/>
                    </a:ext>
                  </a:extLst>
                </a:gridCol>
                <a:gridCol w="2473084">
                  <a:extLst>
                    <a:ext uri="{9D8B030D-6E8A-4147-A177-3AD203B41FA5}">
                      <a16:colId xmlns:a16="http://schemas.microsoft.com/office/drawing/2014/main" val="3069931983"/>
                    </a:ext>
                  </a:extLst>
                </a:gridCol>
              </a:tblGrid>
              <a:tr h="96336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Базовая школа-</a:t>
                      </a: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детский сад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Чашникский р-н,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дер.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Тараски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ул. Центральная,33А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613400"/>
                  </a:ext>
                </a:extLst>
              </a:tr>
              <a:tr h="1025644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Балансодержатель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Отдел по образованию Чашникского райисполкома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070740"/>
                  </a:ext>
                </a:extLst>
              </a:tr>
              <a:tr h="56970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1787,4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550759"/>
                  </a:ext>
                </a:extLst>
              </a:tr>
              <a:tr h="553793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Продажа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78012"/>
                  </a:ext>
                </a:extLst>
              </a:tr>
              <a:tr h="42027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Стоимость, рублей.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б.в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9284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398" y="277687"/>
            <a:ext cx="10391601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Календарный график по вовлечению имущества на 2026 год по Чашникскому району</a:t>
            </a:r>
          </a:p>
        </p:txBody>
      </p:sp>
      <p:pic>
        <p:nvPicPr>
          <p:cNvPr id="6" name="Picture 2" descr="C:\Users\Admin\Desktop\V40-ChashnikiG-oedppvw7rbfvqccfvzlgk088khnikwlcsansignbb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29" y="132004"/>
            <a:ext cx="620486" cy="74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Admin\Desktop\1\Календарный график\Поз 2 Базовая школа детский-сад д. Тараски.JPG">
            <a:extLst>
              <a:ext uri="{FF2B5EF4-FFF2-40B4-BE49-F238E27FC236}">
                <a16:creationId xmlns:a16="http://schemas.microsoft.com/office/drawing/2014/main" id="{D1E07DB0-1369-4186-A6AC-D5717022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59" y="1111459"/>
            <a:ext cx="6696744" cy="5468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757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13963"/>
              </p:ext>
            </p:extLst>
          </p:nvPr>
        </p:nvGraphicFramePr>
        <p:xfrm>
          <a:off x="7056873" y="1766566"/>
          <a:ext cx="4946168" cy="403245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473084">
                  <a:extLst>
                    <a:ext uri="{9D8B030D-6E8A-4147-A177-3AD203B41FA5}">
                      <a16:colId xmlns:a16="http://schemas.microsoft.com/office/drawing/2014/main" val="281274536"/>
                    </a:ext>
                  </a:extLst>
                </a:gridCol>
                <a:gridCol w="2473084">
                  <a:extLst>
                    <a:ext uri="{9D8B030D-6E8A-4147-A177-3AD203B41FA5}">
                      <a16:colId xmlns:a16="http://schemas.microsoft.com/office/drawing/2014/main" val="3069931983"/>
                    </a:ext>
                  </a:extLst>
                </a:gridCol>
              </a:tblGrid>
              <a:tr h="96336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Здание средней школы</a:t>
                      </a:r>
                    </a:p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(с овощехранилищем)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Чашникский р-н, 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Ольшанский с/с,</a:t>
                      </a:r>
                    </a:p>
                    <a:p>
                      <a:pPr algn="ctr"/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аг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Почаевичи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ул. Школьная,2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613400"/>
                  </a:ext>
                </a:extLst>
              </a:tr>
              <a:tr h="1025644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Балансодержатель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Отдел по образованию Чашникского райисполкома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070740"/>
                  </a:ext>
                </a:extLst>
              </a:tr>
              <a:tr h="56970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920,0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550759"/>
                  </a:ext>
                </a:extLst>
              </a:tr>
              <a:tr h="553793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Продажа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78012"/>
                  </a:ext>
                </a:extLst>
              </a:tr>
              <a:tr h="42027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Стоимость, рублей.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б.в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9284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398" y="277687"/>
            <a:ext cx="1039160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Календарный график по вовлечению имущества на 2026 год по Чашникскому району</a:t>
            </a:r>
          </a:p>
        </p:txBody>
      </p:sp>
      <p:pic>
        <p:nvPicPr>
          <p:cNvPr id="6" name="Picture 2" descr="C:\Users\Admin\Desktop\V40-ChashnikiG-oedppvw7rbfvqccfvzlgk088khnikwlcsansignbb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29" y="132004"/>
            <a:ext cx="620486" cy="74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EA7EC8-E7BE-426D-A3DF-BF205353AC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2" b="32034"/>
          <a:stretch/>
        </p:blipFill>
        <p:spPr>
          <a:xfrm>
            <a:off x="760203" y="1090570"/>
            <a:ext cx="5623420" cy="5134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791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790406"/>
              </p:ext>
            </p:extLst>
          </p:nvPr>
        </p:nvGraphicFramePr>
        <p:xfrm>
          <a:off x="7056873" y="1766566"/>
          <a:ext cx="4946168" cy="403245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473084">
                  <a:extLst>
                    <a:ext uri="{9D8B030D-6E8A-4147-A177-3AD203B41FA5}">
                      <a16:colId xmlns:a16="http://schemas.microsoft.com/office/drawing/2014/main" val="281274536"/>
                    </a:ext>
                  </a:extLst>
                </a:gridCol>
                <a:gridCol w="2473084">
                  <a:extLst>
                    <a:ext uri="{9D8B030D-6E8A-4147-A177-3AD203B41FA5}">
                      <a16:colId xmlns:a16="http://schemas.microsoft.com/office/drawing/2014/main" val="3069931983"/>
                    </a:ext>
                  </a:extLst>
                </a:gridCol>
              </a:tblGrid>
              <a:tr h="96336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Средняя школа</a:t>
                      </a:r>
                    </a:p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(вспомогательный блок с хозпостройкой)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Чашникский р-н, 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Ольшанский с/с,</a:t>
                      </a:r>
                    </a:p>
                    <a:p>
                      <a:pPr algn="ctr"/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аг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Почаевичи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ул. Школьная,15;5/1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613400"/>
                  </a:ext>
                </a:extLst>
              </a:tr>
              <a:tr h="1025644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Балансодержатель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Отдел по образованию Чашникского райисполкома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070740"/>
                  </a:ext>
                </a:extLst>
              </a:tr>
              <a:tr h="56970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448,5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550759"/>
                  </a:ext>
                </a:extLst>
              </a:tr>
              <a:tr h="553793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Продажа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78012"/>
                  </a:ext>
                </a:extLst>
              </a:tr>
              <a:tr h="42027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Стоимость, рублей.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б.в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9284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398" y="277687"/>
            <a:ext cx="1039160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Календарный график по вовлечению имущества на 2026 год по Чашникскому району</a:t>
            </a:r>
          </a:p>
        </p:txBody>
      </p:sp>
      <p:pic>
        <p:nvPicPr>
          <p:cNvPr id="6" name="Picture 2" descr="C:\Users\Admin\Desktop\V40-ChashnikiG-oedppvw7rbfvqccfvzlgk088khnikwlcsansignbb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29" y="132004"/>
            <a:ext cx="620486" cy="74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872E5E-E4FD-49FA-93CF-6A191D47F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5"/>
          <a:stretch/>
        </p:blipFill>
        <p:spPr>
          <a:xfrm>
            <a:off x="341053" y="1766566"/>
            <a:ext cx="6522234" cy="4032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3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005561"/>
              </p:ext>
            </p:extLst>
          </p:nvPr>
        </p:nvGraphicFramePr>
        <p:xfrm>
          <a:off x="7056873" y="1766566"/>
          <a:ext cx="4946168" cy="403245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473084">
                  <a:extLst>
                    <a:ext uri="{9D8B030D-6E8A-4147-A177-3AD203B41FA5}">
                      <a16:colId xmlns:a16="http://schemas.microsoft.com/office/drawing/2014/main" val="281274536"/>
                    </a:ext>
                  </a:extLst>
                </a:gridCol>
                <a:gridCol w="2473084">
                  <a:extLst>
                    <a:ext uri="{9D8B030D-6E8A-4147-A177-3AD203B41FA5}">
                      <a16:colId xmlns:a16="http://schemas.microsoft.com/office/drawing/2014/main" val="3069931983"/>
                    </a:ext>
                  </a:extLst>
                </a:gridCol>
              </a:tblGrid>
              <a:tr h="96336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Здание школы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Чашникский р-н,  </a:t>
                      </a:r>
                    </a:p>
                    <a:p>
                      <a:pPr algn="ctr"/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Краснолукский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с/с,</a:t>
                      </a:r>
                    </a:p>
                    <a:p>
                      <a:pPr algn="ctr"/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аг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Краснолуки,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ул. Школьная,1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613400"/>
                  </a:ext>
                </a:extLst>
              </a:tr>
              <a:tr h="1025644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Балансодержатель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Отдел по образованию Чашникского райисполкома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070740"/>
                  </a:ext>
                </a:extLst>
              </a:tr>
              <a:tr h="56970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1830,4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550759"/>
                  </a:ext>
                </a:extLst>
              </a:tr>
              <a:tr h="553793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Продажа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78012"/>
                  </a:ext>
                </a:extLst>
              </a:tr>
              <a:tr h="42027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Стоимость, рублей.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250 122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9284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398" y="277687"/>
            <a:ext cx="10391601" cy="369332"/>
          </a:xfrm>
          <a:prstGeom prst="rect">
            <a:avLst/>
          </a:prstGeom>
          <a:solidFill>
            <a:srgbClr val="DF3F1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Календарный график по вовлечению имущества на 2026 год по Чашникскому району</a:t>
            </a:r>
          </a:p>
        </p:txBody>
      </p:sp>
      <p:pic>
        <p:nvPicPr>
          <p:cNvPr id="6" name="Picture 2" descr="C:\Users\Admin\Desktop\V40-ChashnikiG-oedppvw7rbfvqccfvzlgk088khnikwlcsansignbb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29" y="132004"/>
            <a:ext cx="620486" cy="74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93E7F-B0CB-4C16-BB55-4FDFFFB20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8" y="1337194"/>
            <a:ext cx="5580901" cy="5243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597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17813"/>
              </p:ext>
            </p:extLst>
          </p:nvPr>
        </p:nvGraphicFramePr>
        <p:xfrm>
          <a:off x="7056873" y="1766566"/>
          <a:ext cx="4946168" cy="37581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473084">
                  <a:extLst>
                    <a:ext uri="{9D8B030D-6E8A-4147-A177-3AD203B41FA5}">
                      <a16:colId xmlns:a16="http://schemas.microsoft.com/office/drawing/2014/main" val="281274536"/>
                    </a:ext>
                  </a:extLst>
                </a:gridCol>
                <a:gridCol w="2473084">
                  <a:extLst>
                    <a:ext uri="{9D8B030D-6E8A-4147-A177-3AD203B41FA5}">
                      <a16:colId xmlns:a16="http://schemas.microsoft.com/office/drawing/2014/main" val="3069931983"/>
                    </a:ext>
                  </a:extLst>
                </a:gridCol>
              </a:tblGrid>
              <a:tr h="96336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Базовая школа</a:t>
                      </a: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(с сооружениями)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Чашникский р-н,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Лукомльский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с/с,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д. Стражевичи,2А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613400"/>
                  </a:ext>
                </a:extLst>
              </a:tr>
              <a:tr h="1025644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Балансодержатель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Лукомльский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сельский исполнительный комитет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070740"/>
                  </a:ext>
                </a:extLst>
              </a:tr>
              <a:tr h="56970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1824,5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550759"/>
                  </a:ext>
                </a:extLst>
              </a:tr>
              <a:tr h="553793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Продажа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78012"/>
                  </a:ext>
                </a:extLst>
              </a:tr>
              <a:tr h="42027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Стоимость, рублей.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б.в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9284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398" y="277687"/>
            <a:ext cx="10391601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Календарный график по вовлечению имущества на 2026 год по Чашникскому району</a:t>
            </a:r>
          </a:p>
        </p:txBody>
      </p:sp>
      <p:pic>
        <p:nvPicPr>
          <p:cNvPr id="6" name="Picture 2" descr="C:\Users\Admin\Desktop\V40-ChashnikiG-oedppvw7rbfvqccfvzlgk088khnikwlcsansignbb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29" y="132004"/>
            <a:ext cx="620486" cy="74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Admin\Desktop\1\Календарный график\Поз 3 Стражевичская школа.jpg">
            <a:extLst>
              <a:ext uri="{FF2B5EF4-FFF2-40B4-BE49-F238E27FC236}">
                <a16:creationId xmlns:a16="http://schemas.microsoft.com/office/drawing/2014/main" id="{D15EDCBF-5B03-477B-BBC7-2341424B2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6293"/>
          <a:stretch>
            <a:fillRect/>
          </a:stretch>
        </p:blipFill>
        <p:spPr bwMode="auto">
          <a:xfrm>
            <a:off x="620785" y="1249961"/>
            <a:ext cx="5813571" cy="4837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861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11690"/>
              </p:ext>
            </p:extLst>
          </p:nvPr>
        </p:nvGraphicFramePr>
        <p:xfrm>
          <a:off x="7056873" y="1766566"/>
          <a:ext cx="4946168" cy="44698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473084">
                  <a:extLst>
                    <a:ext uri="{9D8B030D-6E8A-4147-A177-3AD203B41FA5}">
                      <a16:colId xmlns:a16="http://schemas.microsoft.com/office/drawing/2014/main" val="281274536"/>
                    </a:ext>
                  </a:extLst>
                </a:gridCol>
                <a:gridCol w="2473084">
                  <a:extLst>
                    <a:ext uri="{9D8B030D-6E8A-4147-A177-3AD203B41FA5}">
                      <a16:colId xmlns:a16="http://schemas.microsoft.com/office/drawing/2014/main" val="3069931983"/>
                    </a:ext>
                  </a:extLst>
                </a:gridCol>
              </a:tblGrid>
              <a:tr h="96336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Библиотека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Чашникский р-н,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Ольшанский с/с,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д. Б.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Смольянцы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ул. Центральная,33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613400"/>
                  </a:ext>
                </a:extLst>
              </a:tr>
              <a:tr h="1025644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Балансодержатель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Управление по сельскому хозяйству и продовольствию Чашникского райисполкома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070740"/>
                  </a:ext>
                </a:extLst>
              </a:tr>
              <a:tr h="56970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130,0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550759"/>
                  </a:ext>
                </a:extLst>
              </a:tr>
              <a:tr h="553793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Продажа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78012"/>
                  </a:ext>
                </a:extLst>
              </a:tr>
              <a:tr h="42027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Стоимость,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б.в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б.в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9284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398" y="277687"/>
            <a:ext cx="10391601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Календарный график по вовлечению имущества на 2026 год по Чашникскому району</a:t>
            </a:r>
          </a:p>
        </p:txBody>
      </p:sp>
      <p:pic>
        <p:nvPicPr>
          <p:cNvPr id="6" name="Picture 2" descr="C:\Users\Admin\Desktop\V40-ChashnikiG-oedppvw7rbfvqccfvzlgk088khnikwlcsansignbb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29" y="132004"/>
            <a:ext cx="620486" cy="74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Admin\Desktop\1\Календарный график\Поз 5 Библиотека.jpg">
            <a:extLst>
              <a:ext uri="{FF2B5EF4-FFF2-40B4-BE49-F238E27FC236}">
                <a16:creationId xmlns:a16="http://schemas.microsoft.com/office/drawing/2014/main" id="{1489E402-707C-4766-9DAD-3D26A1A18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-177" b="12641"/>
          <a:stretch>
            <a:fillRect/>
          </a:stretch>
        </p:blipFill>
        <p:spPr bwMode="auto">
          <a:xfrm>
            <a:off x="105444" y="1627464"/>
            <a:ext cx="6788139" cy="4243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19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844272"/>
              </p:ext>
            </p:extLst>
          </p:nvPr>
        </p:nvGraphicFramePr>
        <p:xfrm>
          <a:off x="7056873" y="1766566"/>
          <a:ext cx="4946168" cy="44698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473084">
                  <a:extLst>
                    <a:ext uri="{9D8B030D-6E8A-4147-A177-3AD203B41FA5}">
                      <a16:colId xmlns:a16="http://schemas.microsoft.com/office/drawing/2014/main" val="281274536"/>
                    </a:ext>
                  </a:extLst>
                </a:gridCol>
                <a:gridCol w="2473084">
                  <a:extLst>
                    <a:ext uri="{9D8B030D-6E8A-4147-A177-3AD203B41FA5}">
                      <a16:colId xmlns:a16="http://schemas.microsoft.com/office/drawing/2014/main" val="3069931983"/>
                    </a:ext>
                  </a:extLst>
                </a:gridCol>
              </a:tblGrid>
              <a:tr h="96336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Животноводческий комплекс</a:t>
                      </a: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(коровник, склад, ограждения, площадка)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Чашникский р-н,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Ольшанский с/с, </a:t>
                      </a:r>
                    </a:p>
                    <a:p>
                      <a:pPr algn="ctr"/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аг.Почаевичи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ул. Центральная,1А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613400"/>
                  </a:ext>
                </a:extLst>
              </a:tr>
              <a:tr h="1025644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Балансодержатель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Управление по сельскому хозяйству и продовольствию Чашникского райисполкома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070740"/>
                  </a:ext>
                </a:extLst>
              </a:tr>
              <a:tr h="56970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5566,0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550759"/>
                  </a:ext>
                </a:extLst>
              </a:tr>
              <a:tr h="553793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Продажа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78012"/>
                  </a:ext>
                </a:extLst>
              </a:tr>
              <a:tr h="42027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Стоимость,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б.в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б.в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9284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398" y="277687"/>
            <a:ext cx="103916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Календарный график по вовлечению имущества на 2026 год по Чашникскому району</a:t>
            </a:r>
          </a:p>
        </p:txBody>
      </p:sp>
      <p:pic>
        <p:nvPicPr>
          <p:cNvPr id="6" name="Picture 2" descr="C:\Users\Admin\Desktop\V40-ChashnikiG-oedppvw7rbfvqccfvzlgk088khnikwlcsansignbb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29" y="132004"/>
            <a:ext cx="620486" cy="74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Admin\Desktop\1\Календарный график\Поз 8 Животноводческий комплекс.jpg">
            <a:extLst>
              <a:ext uri="{FF2B5EF4-FFF2-40B4-BE49-F238E27FC236}">
                <a16:creationId xmlns:a16="http://schemas.microsoft.com/office/drawing/2014/main" id="{D73FA02A-40D2-475A-8DCB-24903A4A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7060" b="1737"/>
          <a:stretch>
            <a:fillRect/>
          </a:stretch>
        </p:blipFill>
        <p:spPr bwMode="auto">
          <a:xfrm>
            <a:off x="707362" y="1771925"/>
            <a:ext cx="5904656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737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552774"/>
              </p:ext>
            </p:extLst>
          </p:nvPr>
        </p:nvGraphicFramePr>
        <p:xfrm>
          <a:off x="7063530" y="1766566"/>
          <a:ext cx="4939511" cy="37581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466427">
                  <a:extLst>
                    <a:ext uri="{9D8B030D-6E8A-4147-A177-3AD203B41FA5}">
                      <a16:colId xmlns:a16="http://schemas.microsoft.com/office/drawing/2014/main" val="281274536"/>
                    </a:ext>
                  </a:extLst>
                </a:gridCol>
                <a:gridCol w="2473084">
                  <a:extLst>
                    <a:ext uri="{9D8B030D-6E8A-4147-A177-3AD203B41FA5}">
                      <a16:colId xmlns:a16="http://schemas.microsoft.com/office/drawing/2014/main" val="3069931983"/>
                    </a:ext>
                  </a:extLst>
                </a:gridCol>
              </a:tblGrid>
              <a:tr h="96336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Телятник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Чашникский р-н,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Лукомльскийс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/с, </a:t>
                      </a:r>
                    </a:p>
                    <a:p>
                      <a:pPr algn="ctr"/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аг.Лукомль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613400"/>
                  </a:ext>
                </a:extLst>
              </a:tr>
              <a:tr h="1025644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Балансодержатель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Чашникское КУСХП «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Кащинское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070740"/>
                  </a:ext>
                </a:extLst>
              </a:tr>
              <a:tr h="56970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700,0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550759"/>
                  </a:ext>
                </a:extLst>
              </a:tr>
              <a:tr h="553793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Продажа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78012"/>
                  </a:ext>
                </a:extLst>
              </a:tr>
              <a:tr h="42027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Стоимость, рублей.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64 315,00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9284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398" y="277687"/>
            <a:ext cx="103916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Календарный график по вовлечению имущества на 2026 год по Чашникскому району</a:t>
            </a:r>
          </a:p>
        </p:txBody>
      </p:sp>
      <p:pic>
        <p:nvPicPr>
          <p:cNvPr id="6" name="Picture 2" descr="C:\Users\Admin\Desktop\V40-ChashnikiG-oedppvw7rbfvqccfvzlgk088khnikwlcsansignbb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29" y="132004"/>
            <a:ext cx="620486" cy="74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480169-899B-41E7-9A27-186CBA11E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1140903"/>
            <a:ext cx="6756033" cy="5439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9248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1877</TotalTime>
  <Words>605</Words>
  <Application>Microsoft Office PowerPoint</Application>
  <PresentationFormat>Широкоэкранный</PresentationFormat>
  <Paragraphs>144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Календарный график по вовлечению в хозяйственный оборот неиспользуемого (неэффективно используемого) недвижимого имущества, находящегося в собственности Чашникского района,  на 2026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Специалист</dc:creator>
  <cp:lastModifiedBy>User</cp:lastModifiedBy>
  <cp:revision>155</cp:revision>
  <cp:lastPrinted>2024-12-09T10:01:47Z</cp:lastPrinted>
  <dcterms:created xsi:type="dcterms:W3CDTF">2022-01-10T05:07:24Z</dcterms:created>
  <dcterms:modified xsi:type="dcterms:W3CDTF">2026-01-05T12:46:17Z</dcterms:modified>
</cp:coreProperties>
</file>