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77" r:id="rId2"/>
    <p:sldId id="257" r:id="rId3"/>
    <p:sldId id="281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793099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433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143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78469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001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6293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0216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2530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7029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259913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351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15479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4136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438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316880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766435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153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748921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4029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  <p:sldLayoutId id="2147483829" r:id="rId13"/>
    <p:sldLayoutId id="2147483830" r:id="rId14"/>
    <p:sldLayoutId id="2147483831" r:id="rId15"/>
    <p:sldLayoutId id="2147483832" r:id="rId16"/>
    <p:sldLayoutId id="2147483833" r:id="rId17"/>
    <p:sldLayoutId id="2147483834" r:id="rId18"/>
  </p:sldLayoutIdLst>
  <p:transition>
    <p:random/>
  </p:transition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file:///C:\Users\User\Downloads\&#1043;&#1072;&#1088;&#1072;&#1078;%20&#1076;&#1083;&#1103;%20&#1082;&#1086;&#1084;&#1073;&#1072;&#1081;&#1085;&#1086;&#1074;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357430"/>
          </a:xfrm>
          <a:solidFill>
            <a:schemeClr val="accent2">
              <a:lumMod val="50000"/>
            </a:schemeClr>
          </a:solidFill>
          <a:ln>
            <a:solidFill>
              <a:srgbClr val="FFC000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ru-RU" sz="4800" b="1" i="1" dirty="0"/>
            </a:br>
            <a:br>
              <a:rPr lang="ru-RU" sz="4800" b="1" i="1" dirty="0"/>
            </a:br>
            <a:r>
              <a:rPr lang="ru-RU" sz="4400" b="1" i="1" dirty="0">
                <a:solidFill>
                  <a:schemeClr val="bg1"/>
                </a:solidFill>
              </a:rPr>
              <a:t>ПЕРЕЧЕНЬ</a:t>
            </a:r>
            <a:br>
              <a:rPr lang="ru-RU" sz="4400" b="1" i="1" dirty="0">
                <a:solidFill>
                  <a:schemeClr val="bg1"/>
                </a:solidFill>
              </a:rPr>
            </a:br>
            <a:r>
              <a:rPr lang="ru-RU" sz="4400" b="1" i="1" dirty="0">
                <a:solidFill>
                  <a:schemeClr val="bg1"/>
                </a:solidFill>
              </a:rPr>
              <a:t>  (календарный график) </a:t>
            </a:r>
            <a:br>
              <a:rPr lang="ru-RU" sz="4800" dirty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2272129"/>
            <a:ext cx="9144000" cy="544764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endParaRPr lang="ru-RU" sz="3600" dirty="0">
              <a:solidFill>
                <a:srgbClr val="FFFF00"/>
              </a:solidFill>
            </a:endParaRPr>
          </a:p>
          <a:p>
            <a:pPr algn="ctr"/>
            <a:r>
              <a:rPr lang="ru-RU" sz="2800" b="1" i="1" dirty="0"/>
              <a:t>неиспользуемого (неэффективно используемого) имущества,  </a:t>
            </a:r>
            <a:endParaRPr lang="ru-RU" sz="2800" dirty="0"/>
          </a:p>
          <a:p>
            <a:pPr algn="ctr"/>
            <a:r>
              <a:rPr lang="ru-RU" sz="2800" b="1" i="1" dirty="0"/>
              <a:t>находящегося в собственности открытых  акционерных обществ с долей коммунальной собственности </a:t>
            </a:r>
            <a:endParaRPr lang="ru-RU" sz="2800" dirty="0"/>
          </a:p>
          <a:p>
            <a:pPr algn="ctr"/>
            <a:r>
              <a:rPr lang="ru-RU" sz="2800" b="1" i="1" dirty="0"/>
              <a:t>подлежащего вовлечению  в хозяйственный оборот и сносу, </a:t>
            </a:r>
            <a:r>
              <a:rPr lang="ru-RU" sz="3000" b="1" i="1" dirty="0"/>
              <a:t>в 2027 году</a:t>
            </a:r>
            <a:endParaRPr lang="ru-RU" sz="3000" dirty="0"/>
          </a:p>
          <a:p>
            <a:pPr algn="ctr"/>
            <a:r>
              <a:rPr lang="ru-RU" sz="2800" b="1" i="1" dirty="0"/>
              <a:t>по </a:t>
            </a:r>
            <a:r>
              <a:rPr lang="ru-RU" sz="2800" b="1" i="1" dirty="0" err="1"/>
              <a:t>Чашникскому</a:t>
            </a:r>
            <a:r>
              <a:rPr lang="ru-RU" sz="2800" b="1" i="1" dirty="0"/>
              <a:t> району</a:t>
            </a:r>
            <a:endParaRPr lang="ru-RU" sz="2800" dirty="0"/>
          </a:p>
          <a:p>
            <a:pPr algn="ctr"/>
            <a:br>
              <a:rPr lang="ru-RU" sz="2400" dirty="0">
                <a:solidFill>
                  <a:srgbClr val="FFFF00"/>
                </a:solidFill>
              </a:rPr>
            </a:br>
            <a:br>
              <a:rPr lang="ru-RU" sz="2800" dirty="0">
                <a:solidFill>
                  <a:srgbClr val="FFFF00"/>
                </a:solidFill>
              </a:rPr>
            </a:b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</p:spPr>
        <p:txBody>
          <a:bodyPr>
            <a:normAutofit fontScale="90000"/>
          </a:bodyPr>
          <a:lstStyle/>
          <a:p>
            <a:pPr algn="l"/>
            <a:br>
              <a:rPr lang="ru-RU" sz="2500" b="1" i="1" dirty="0">
                <a:solidFill>
                  <a:srgbClr val="FFFF00"/>
                </a:solidFill>
              </a:rPr>
            </a:br>
            <a:br>
              <a:rPr lang="ru-RU" sz="2500" i="1" dirty="0">
                <a:solidFill>
                  <a:srgbClr val="FFFF00"/>
                </a:solidFill>
              </a:rPr>
            </a:br>
            <a:br>
              <a:rPr lang="ru-RU" sz="2500" i="1" dirty="0">
                <a:solidFill>
                  <a:srgbClr val="FFFF00"/>
                </a:solidFill>
              </a:rPr>
            </a:br>
            <a:r>
              <a:rPr lang="ru-RU" sz="2500" b="1" i="1" u="sng" dirty="0">
                <a:solidFill>
                  <a:schemeClr val="accent6">
                    <a:lumMod val="75000"/>
                  </a:schemeClr>
                </a:solidFill>
              </a:rPr>
              <a:t>Балансодержатель: </a:t>
            </a:r>
            <a:br>
              <a:rPr lang="ru-RU" sz="2500" b="1" i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500" b="1" i="1" u="sng" dirty="0">
                <a:solidFill>
                  <a:schemeClr val="accent6">
                    <a:lumMod val="75000"/>
                  </a:schemeClr>
                </a:solidFill>
              </a:rPr>
              <a:t>Открытое акционерное общество </a:t>
            </a:r>
            <a:r>
              <a:rPr lang="ru-RU" sz="2500" i="1" u="sng" dirty="0">
                <a:solidFill>
                  <a:schemeClr val="accent6">
                    <a:lumMod val="75000"/>
                  </a:schemeClr>
                </a:solidFill>
              </a:rPr>
              <a:t>«</a:t>
            </a:r>
            <a:r>
              <a:rPr lang="ru-RU" sz="2500" i="1" u="sng" dirty="0" err="1">
                <a:solidFill>
                  <a:schemeClr val="accent6">
                    <a:lumMod val="75000"/>
                  </a:schemeClr>
                </a:solidFill>
              </a:rPr>
              <a:t>Ведренское</a:t>
            </a:r>
            <a:r>
              <a:rPr lang="ru-RU" sz="2500" i="1" u="sng" dirty="0">
                <a:solidFill>
                  <a:schemeClr val="accent6">
                    <a:lumMod val="75000"/>
                  </a:schemeClr>
                </a:solidFill>
              </a:rPr>
              <a:t>  -Агро</a:t>
            </a:r>
            <a:r>
              <a:rPr lang="ru-RU" sz="2500" b="1" i="1" u="sng" dirty="0">
                <a:solidFill>
                  <a:schemeClr val="accent6">
                    <a:lumMod val="75000"/>
                  </a:schemeClr>
                </a:solidFill>
              </a:rPr>
              <a:t>»</a:t>
            </a:r>
            <a:endParaRPr lang="ru-RU" sz="2500" u="sng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67544" y="692696"/>
            <a:ext cx="8496944" cy="1085932"/>
          </a:xfrm>
        </p:spPr>
        <p:txBody>
          <a:bodyPr>
            <a:normAutofit/>
          </a:bodyPr>
          <a:lstStyle/>
          <a:p>
            <a:pPr algn="ctr"/>
            <a:endParaRPr lang="ru-RU" sz="2400" b="1" i="1" u="sng" dirty="0">
              <a:latin typeface="+mj-lt"/>
            </a:endParaRPr>
          </a:p>
          <a:p>
            <a:pPr algn="ctr"/>
            <a:r>
              <a:rPr lang="ru-RU" sz="2400" b="1" i="1" u="sng" dirty="0">
                <a:solidFill>
                  <a:srgbClr val="C00000"/>
                </a:solidFill>
                <a:latin typeface="+mj-lt"/>
              </a:rPr>
              <a:t>Гараж для комбайнов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95536" y="6177061"/>
            <a:ext cx="8215064" cy="680939"/>
          </a:xfrm>
        </p:spPr>
        <p:txBody>
          <a:bodyPr>
            <a:normAutofit/>
          </a:bodyPr>
          <a:lstStyle/>
          <a:p>
            <a:pPr algn="ctr"/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Чашникский р-н, </a:t>
            </a:r>
            <a:r>
              <a:rPr lang="ru-RU" sz="20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Круглицкий</a:t>
            </a:r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с/с, д. </a:t>
            </a:r>
            <a:r>
              <a:rPr lang="ru-RU" sz="20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Антополье</a:t>
            </a:r>
            <a:endParaRPr lang="ru-RU" sz="2000" b="1" i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B51798CB-F77E-4A56-A70A-75EE380B98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48297"/>
            <a:ext cx="7776864" cy="38975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</p:spPr>
        <p:txBody>
          <a:bodyPr>
            <a:normAutofit fontScale="90000"/>
          </a:bodyPr>
          <a:lstStyle/>
          <a:p>
            <a:pPr algn="l"/>
            <a:br>
              <a:rPr lang="ru-RU" sz="2500" b="1" i="1" dirty="0">
                <a:solidFill>
                  <a:srgbClr val="FFFF00"/>
                </a:solidFill>
              </a:rPr>
            </a:br>
            <a:br>
              <a:rPr lang="ru-RU" sz="2500" i="1" dirty="0">
                <a:solidFill>
                  <a:srgbClr val="FFFF00"/>
                </a:solidFill>
              </a:rPr>
            </a:br>
            <a:br>
              <a:rPr lang="ru-RU" sz="2500" i="1" dirty="0">
                <a:solidFill>
                  <a:srgbClr val="FFFF00"/>
                </a:solidFill>
              </a:rPr>
            </a:br>
            <a:r>
              <a:rPr lang="ru-RU" sz="2500" b="1" i="1" u="sng" dirty="0">
                <a:solidFill>
                  <a:schemeClr val="accent6">
                    <a:lumMod val="75000"/>
                  </a:schemeClr>
                </a:solidFill>
              </a:rPr>
              <a:t>Балансодержатель: </a:t>
            </a:r>
            <a:br>
              <a:rPr lang="ru-RU" sz="2500" b="1" i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500" b="1" i="1" u="sng" dirty="0">
                <a:solidFill>
                  <a:schemeClr val="accent6">
                    <a:lumMod val="75000"/>
                  </a:schemeClr>
                </a:solidFill>
              </a:rPr>
              <a:t>Открытое акционерное общество </a:t>
            </a:r>
            <a:r>
              <a:rPr lang="ru-RU" sz="2500" i="1" u="sng" dirty="0">
                <a:solidFill>
                  <a:schemeClr val="accent6">
                    <a:lumMod val="75000"/>
                  </a:schemeClr>
                </a:solidFill>
              </a:rPr>
              <a:t>«</a:t>
            </a:r>
            <a:r>
              <a:rPr lang="ru-RU" sz="2500" i="1" u="sng" dirty="0" err="1">
                <a:solidFill>
                  <a:schemeClr val="accent6">
                    <a:lumMod val="75000"/>
                  </a:schemeClr>
                </a:solidFill>
              </a:rPr>
              <a:t>Проземле</a:t>
            </a:r>
            <a:r>
              <a:rPr lang="ru-RU" sz="2500" i="1" u="sng" dirty="0">
                <a:solidFill>
                  <a:schemeClr val="accent6">
                    <a:lumMod val="75000"/>
                  </a:schemeClr>
                </a:solidFill>
              </a:rPr>
              <a:t>-Агро</a:t>
            </a:r>
            <a:r>
              <a:rPr lang="ru-RU" sz="2500" b="1" i="1" u="sng" dirty="0">
                <a:solidFill>
                  <a:schemeClr val="accent6">
                    <a:lumMod val="75000"/>
                  </a:schemeClr>
                </a:solidFill>
              </a:rPr>
              <a:t>»</a:t>
            </a:r>
            <a:endParaRPr lang="ru-RU" sz="2500" u="sng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67544" y="692696"/>
            <a:ext cx="8147248" cy="1085932"/>
          </a:xfrm>
        </p:spPr>
        <p:txBody>
          <a:bodyPr>
            <a:normAutofit/>
          </a:bodyPr>
          <a:lstStyle/>
          <a:p>
            <a:pPr algn="ctr"/>
            <a:endParaRPr lang="ru-RU" sz="2400" b="1" i="1" u="sng" dirty="0">
              <a:latin typeface="+mj-lt"/>
            </a:endParaRPr>
          </a:p>
          <a:p>
            <a:pPr algn="ctr"/>
            <a:r>
              <a:rPr lang="ru-RU" sz="24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ТЕЛЯТНИК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95536" y="6177061"/>
            <a:ext cx="8215064" cy="680939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accent5"/>
                </a:solidFill>
                <a:latin typeface="+mj-lt"/>
              </a:rPr>
              <a:t>Чашникский р-н, </a:t>
            </a:r>
            <a:r>
              <a:rPr lang="ru-RU" sz="2000" b="1" dirty="0" err="1">
                <a:solidFill>
                  <a:schemeClr val="accent5"/>
                </a:solidFill>
                <a:latin typeface="+mj-lt"/>
              </a:rPr>
              <a:t>Новозарянский</a:t>
            </a:r>
            <a:r>
              <a:rPr lang="ru-RU" sz="2000" b="1" dirty="0">
                <a:solidFill>
                  <a:schemeClr val="accent5"/>
                </a:solidFill>
                <a:latin typeface="+mj-lt"/>
              </a:rPr>
              <a:t>  с/с д. </a:t>
            </a:r>
            <a:r>
              <a:rPr lang="ru-RU" sz="2000" b="1" dirty="0" err="1">
                <a:solidFill>
                  <a:schemeClr val="accent5"/>
                </a:solidFill>
                <a:latin typeface="+mj-lt"/>
              </a:rPr>
              <a:t>Кушнеровка</a:t>
            </a:r>
            <a:endParaRPr lang="ru-RU" sz="2000" b="1" dirty="0">
              <a:solidFill>
                <a:schemeClr val="accent5"/>
              </a:solidFill>
              <a:latin typeface="+mj-lt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F9E1F2A-C5AC-4A3B-A9F8-ED340D20EC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759" y="1772816"/>
            <a:ext cx="7632848" cy="43924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005395869"/>
      </p:ext>
    </p:extLst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719</TotalTime>
  <Words>95</Words>
  <Application>Microsoft Office PowerPoint</Application>
  <PresentationFormat>Экран (4:3)</PresentationFormat>
  <Paragraphs>17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Arial</vt:lpstr>
      <vt:lpstr>Tw Cen MT</vt:lpstr>
      <vt:lpstr>Капля</vt:lpstr>
      <vt:lpstr>  ПЕРЕЧЕНЬ   (календарный график)  </vt:lpstr>
      <vt:lpstr>   Балансодержатель:  Открытое акционерное общество «Ведренское  -Агро»</vt:lpstr>
      <vt:lpstr>   Балансодержатель:  Открытое акционерное общество «Проземле-Агро»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КАЛЕНДАРНЫЙ ГРАФИК по вовлечению в хозяйственный оборот объектов недвижимого имущества     ЧАШНИКСКИЙ РАЙОННЫЙ ИСПОЛНИТЕЛЬНЫЙ КОМИТЕТ </dc:title>
  <dc:creator>Admin</dc:creator>
  <cp:lastModifiedBy>User</cp:lastModifiedBy>
  <cp:revision>87</cp:revision>
  <dcterms:created xsi:type="dcterms:W3CDTF">2023-12-12T09:18:35Z</dcterms:created>
  <dcterms:modified xsi:type="dcterms:W3CDTF">2025-12-15T09:36:45Z</dcterms:modified>
</cp:coreProperties>
</file>