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howSpecialPlsOnTitleSld="0" saveSubsetFonts="1">
  <p:sldMasterIdLst>
    <p:sldMasterId id="2147483648" r:id="rId1"/>
  </p:sldMasterIdLst>
  <p:notesMasterIdLst>
    <p:notesMasterId r:id="rId2"/>
  </p:notesMasterIdLst>
  <p:sldIdLst>
    <p:sldId id="307" r:id="rId3"/>
    <p:sldId id="321" r:id="rId4"/>
    <p:sldId id="266" r:id="rId5"/>
    <p:sldId id="350" r:id="rId6"/>
    <p:sldId id="355" r:id="rId7"/>
    <p:sldId id="317" r:id="rId8"/>
    <p:sldId id="353" r:id="rId9"/>
    <p:sldId id="354" r:id="rId10"/>
    <p:sldId id="368" r:id="rId11"/>
    <p:sldId id="375" r:id="rId12"/>
    <p:sldId id="376" r:id="rId13"/>
    <p:sldId id="369" r:id="rId14"/>
    <p:sldId id="371" r:id="rId15"/>
    <p:sldId id="370" r:id="rId16"/>
    <p:sldId id="374" r:id="rId17"/>
    <p:sldId id="337" r:id="rId18"/>
    <p:sldId id="358" r:id="rId19"/>
    <p:sldId id="357" r:id="rId20"/>
    <p:sldId id="359" r:id="rId21"/>
    <p:sldId id="360" r:id="rId22"/>
    <p:sldId id="362" r:id="rId23"/>
    <p:sldId id="363" r:id="rId24"/>
    <p:sldId id="364" r:id="rId25"/>
    <p:sldId id="365" r:id="rId26"/>
    <p:sldId id="366" r:id="rId27"/>
    <p:sldId id="367" r:id="rId28"/>
    <p:sldId id="328" r:id="rId29"/>
    <p:sldId id="336" r:id="rId30"/>
    <p:sldId id="339" r:id="rId31"/>
    <p:sldId id="341" r:id="rId32"/>
    <p:sldId id="343" r:id="rId33"/>
    <p:sldId id="344" r:id="rId34"/>
    <p:sldId id="345" r:id="rId35"/>
    <p:sldId id="346" r:id="rId36"/>
    <p:sldId id="347" r:id="rId37"/>
    <p:sldId id="373" r:id="rId38"/>
    <p:sldId id="348" r:id="rId39"/>
    <p:sldId id="349" r:id="rId40"/>
  </p:sldIdLst>
  <p:sldSz cx="12801600" cy="9601200" type="A3"/>
  <p:notesSz cx="9926638" cy="14355762"/>
  <p:custDataLst>
    <p:tags r:id="rId41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/>
        <a:ea typeface="+mn-ea"/>
        <a:cs typeface="Arial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/>
        <a:ea typeface="+mn-ea"/>
        <a:cs typeface="Arial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/>
        <a:ea typeface="+mn-ea"/>
        <a:cs typeface="Arial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/>
        <a:ea typeface="+mn-ea"/>
        <a:cs typeface="Arial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B0B"/>
    <a:srgbClr val="814E15"/>
    <a:srgbClr val="FFFF00"/>
    <a:srgbClr val="7C7C1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8267" autoAdjust="0"/>
  </p:normalViewPr>
  <p:slideViewPr>
    <p:cSldViewPr>
      <p:cViewPr varScale="1">
        <p:scale>
          <a:sx n="49" d="100"/>
          <a:sy n="49" d="100"/>
        </p:scale>
        <p:origin x="-1488" y="-90"/>
      </p:cViewPr>
      <p:guideLst>
        <p:guide orient="horz" pos="3024"/>
        <p:guide pos="4032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tags" Target="tags/tag2.xml" /><Relationship Id="rId42" Type="http://schemas.openxmlformats.org/officeDocument/2006/relationships/presProps" Target="presProps.xml" /><Relationship Id="rId43" Type="http://schemas.openxmlformats.org/officeDocument/2006/relationships/viewProps" Target="viewProps.xml" /><Relationship Id="rId44" Type="http://schemas.openxmlformats.org/officeDocument/2006/relationships/theme" Target="theme/theme1.xml" /><Relationship Id="rId45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3.png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9.jpeg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5.jpeg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F1B11-41CF-424E-85A9-F9F9DD26974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076325"/>
            <a:ext cx="7177088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6818313"/>
            <a:ext cx="7942262" cy="6461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635038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13635038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0FA9F-477A-45CC-8B31-B11AF7CC7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9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42877-8C9C-435A-8321-27BCB28742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763" y="2239963"/>
            <a:ext cx="5684837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77000" y="2239963"/>
            <a:ext cx="5684838" cy="633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2D645-5E70-45A9-98E8-CD5BE3335B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0B02-E299-46ED-B7DC-0667AF1929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5EC3-7F30-460B-A8BE-3D45DAF24B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dissolv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664"/>
            <a:ext cx="1152144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40080" y="2240281"/>
            <a:ext cx="11521440" cy="633617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E305-F533-4EDD-B561-F995DBD81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75638"/>
      </p:ext>
    </p:extLst>
  </p:cSld>
  <p:clrMapOvr>
    <a:masterClrMapping/>
  </p:clrMapOvr>
  <p:transition advTm="10000">
    <p:random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40080" y="384664"/>
            <a:ext cx="1152144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0080" y="2240281"/>
            <a:ext cx="5618480" cy="30942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543040" y="2240281"/>
            <a:ext cx="5618480" cy="30942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40080" y="5482224"/>
            <a:ext cx="5618480" cy="30942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43040" y="5482224"/>
            <a:ext cx="5618480" cy="30942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AF95-887E-4F94-8164-CD77C9A67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753194"/>
      </p:ext>
    </p:extLst>
  </p:cSld>
  <p:clrMapOvr>
    <a:masterClrMapping/>
  </p:clrMapOvr>
  <p:transition advTm="10000">
    <p:random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664"/>
            <a:ext cx="1152144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40080" y="2240282"/>
            <a:ext cx="11521440" cy="30942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5482224"/>
            <a:ext cx="11521440" cy="30942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E2765-5201-4DE1-BA8C-FCEB4A8B6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957227"/>
      </p:ext>
    </p:extLst>
  </p:cSld>
  <p:clrMapOvr>
    <a:masterClrMapping/>
  </p:clrMapOvr>
  <p:transition advTm="10000">
    <p:random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664"/>
            <a:ext cx="1152144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11521440" cy="30942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0" y="5482224"/>
            <a:ext cx="11521440" cy="30942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1F57-2991-4B82-8A71-0F5C3C6FD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34195"/>
      </p:ext>
    </p:extLst>
  </p:cSld>
  <p:clrMapOvr>
    <a:masterClrMapping/>
  </p:clrMapOvr>
  <p:transition advTm="10000">
    <p:random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4493"/>
            <a:ext cx="1152144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40084" y="2240291"/>
            <a:ext cx="5662247" cy="63363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499273" y="2240291"/>
            <a:ext cx="5662247" cy="633634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3B643-A7F5-4C06-8319-4F549599D6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54276"/>
      </p:ext>
    </p:extLst>
  </p:cSld>
  <p:clrMapOvr>
    <a:masterClrMapping/>
  </p:clrMapOvr>
  <p:transition advTm="10000">
    <p:random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0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pPr>
              <a:defRPr/>
            </a:pPr>
            <a:fld id="{4C777276-B30E-4996-8370-4EE6E55155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ransition>
    <p:dissolve/>
  </p:transition>
  <p:timing/>
  <p:hf hdr="0" ftr="0" dt="0"/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  <a:cs typeface="+mn-cs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cs typeface="+mn-cs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33369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37941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42513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47085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1.png" /><Relationship Id="rId4" Type="http://schemas.openxmlformats.org/officeDocument/2006/relationships/vmlDrawing" Target="../drawings/vmlDrawing1.v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Relationship Id="rId6" Type="http://schemas.openxmlformats.org/officeDocument/2006/relationships/image" Target="../media/image2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Relationship Id="rId5" Type="http://schemas.openxmlformats.org/officeDocument/2006/relationships/image" Target="../media/image40.jpeg" /><Relationship Id="rId6" Type="http://schemas.openxmlformats.org/officeDocument/2006/relationships/image" Target="../media/image41.jpeg" /><Relationship Id="rId7" Type="http://schemas.openxmlformats.org/officeDocument/2006/relationships/image" Target="../media/image42.jpeg" /><Relationship Id="rId8" Type="http://schemas.openxmlformats.org/officeDocument/2006/relationships/hyperlink" Target="https://www.holiday.by/by/skarb/653" TargetMode="Externa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3.jpeg" /><Relationship Id="rId3" Type="http://schemas.openxmlformats.org/officeDocument/2006/relationships/image" Target="../media/image44.jpeg" /><Relationship Id="rId4" Type="http://schemas.openxmlformats.org/officeDocument/2006/relationships/image" Target="../media/image45.jpeg" /><Relationship Id="rId5" Type="http://schemas.openxmlformats.org/officeDocument/2006/relationships/image" Target="../media/image46.jpeg" /><Relationship Id="rId6" Type="http://schemas.openxmlformats.org/officeDocument/2006/relationships/image" Target="../media/image4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8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hyperlink" Target="mailto:lgres@vitebsk.by" TargetMode="External" /><Relationship Id="rId3" Type="http://schemas.openxmlformats.org/officeDocument/2006/relationships/image" Target="../media/image49.jpeg" /><Relationship Id="rId4" Type="http://schemas.openxmlformats.org/officeDocument/2006/relationships/image" Target="../media/image50.jpeg" /><Relationship Id="rId5" Type="http://schemas.openxmlformats.org/officeDocument/2006/relationships/image" Target="../media/image51.jpeg" /><Relationship Id="rId6" Type="http://schemas.openxmlformats.org/officeDocument/2006/relationships/image" Target="../media/image5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vmlDrawing" Target="../drawings/vmlDrawing2.vml" /><Relationship Id="rId2" Type="http://schemas.openxmlformats.org/officeDocument/2006/relationships/hyperlink" Target="http://www.keramzit.by/" TargetMode="External" /><Relationship Id="rId3" Type="http://schemas.openxmlformats.org/officeDocument/2006/relationships/oleObject" Target="../embeddings/oleObject2.bin" TargetMode="Internal" /><Relationship Id="rId4" Type="http://schemas.openxmlformats.org/officeDocument/2006/relationships/image" Target="../media/image53.png" /><Relationship Id="rId5" Type="http://schemas.openxmlformats.org/officeDocument/2006/relationships/image" Target="../media/image54.jpeg" /><Relationship Id="rId6" Type="http://schemas.openxmlformats.org/officeDocument/2006/relationships/image" Target="../media/image55.jpeg" /><Relationship Id="rId7" Type="http://schemas.openxmlformats.org/officeDocument/2006/relationships/image" Target="../media/image56.jpeg" /><Relationship Id="rId8" Type="http://schemas.openxmlformats.org/officeDocument/2006/relationships/image" Target="../media/image57.jpeg" /><Relationship Id="rId9" Type="http://schemas.openxmlformats.org/officeDocument/2006/relationships/image" Target="../media/image5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image" Target="../media/image64.jpeg" /><Relationship Id="rId11" Type="http://schemas.openxmlformats.org/officeDocument/2006/relationships/image" Target="../media/image65.jpeg" /><Relationship Id="rId12" Type="http://schemas.openxmlformats.org/officeDocument/2006/relationships/image" Target="../media/image66.png" /><Relationship Id="rId13" Type="http://schemas.openxmlformats.org/officeDocument/2006/relationships/image" Target="../media/image67.png" /><Relationship Id="rId14" Type="http://schemas.openxmlformats.org/officeDocument/2006/relationships/image" Target="../media/image68.png" /><Relationship Id="rId15" Type="http://schemas.openxmlformats.org/officeDocument/2006/relationships/image" Target="../media/image69.png" /><Relationship Id="rId16" Type="http://schemas.openxmlformats.org/officeDocument/2006/relationships/image" Target="../media/image70.png" /><Relationship Id="rId17" Type="http://schemas.openxmlformats.org/officeDocument/2006/relationships/image" Target="../media/image71.png" /><Relationship Id="rId18" Type="http://schemas.openxmlformats.org/officeDocument/2006/relationships/vmlDrawing" Target="../drawings/vmlDrawing3.vml" /><Relationship Id="rId2" Type="http://schemas.openxmlformats.org/officeDocument/2006/relationships/hyperlink" Target="mailto:zavod@eton.by" TargetMode="External" /><Relationship Id="rId3" Type="http://schemas.openxmlformats.org/officeDocument/2006/relationships/hyperlink" Target="http://www.eton.by/" TargetMode="External" /><Relationship Id="rId4" Type="http://schemas.openxmlformats.org/officeDocument/2006/relationships/oleObject" Target="../embeddings/oleObject3.bin" TargetMode="Internal" /><Relationship Id="rId5" Type="http://schemas.openxmlformats.org/officeDocument/2006/relationships/image" Target="../media/image59.jpeg" /><Relationship Id="rId6" Type="http://schemas.openxmlformats.org/officeDocument/2006/relationships/image" Target="../media/image60.jpeg" /><Relationship Id="rId7" Type="http://schemas.openxmlformats.org/officeDocument/2006/relationships/image" Target="../media/image61.jpeg" /><Relationship Id="rId8" Type="http://schemas.openxmlformats.org/officeDocument/2006/relationships/image" Target="../media/image62.jpeg" /><Relationship Id="rId9" Type="http://schemas.openxmlformats.org/officeDocument/2006/relationships/image" Target="../media/image6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2.jpeg" /><Relationship Id="rId3" Type="http://schemas.openxmlformats.org/officeDocument/2006/relationships/hyperlink" Target="http://www.unidoors.by/" TargetMode="External" /><Relationship Id="rId4" Type="http://schemas.openxmlformats.org/officeDocument/2006/relationships/image" Target="../media/image73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8.png" /><Relationship Id="rId3" Type="http://schemas.openxmlformats.org/officeDocument/2006/relationships/image" Target="../media/image69.png" /><Relationship Id="rId4" Type="http://schemas.openxmlformats.org/officeDocument/2006/relationships/image" Target="../media/image70.png" /><Relationship Id="rId5" Type="http://schemas.openxmlformats.org/officeDocument/2006/relationships/image" Target="../media/image74.jpeg" /><Relationship Id="rId6" Type="http://schemas.openxmlformats.org/officeDocument/2006/relationships/image" Target="../media/image75.jpeg" /><Relationship Id="rId7" Type="http://schemas.openxmlformats.org/officeDocument/2006/relationships/image" Target="../media/image76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77.jpeg" /><Relationship Id="rId3" Type="http://schemas.openxmlformats.org/officeDocument/2006/relationships/image" Target="../media/image78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79.png" /><Relationship Id="rId3" Type="http://schemas.openxmlformats.org/officeDocument/2006/relationships/image" Target="../media/image80.png" /><Relationship Id="rId4" Type="http://schemas.openxmlformats.org/officeDocument/2006/relationships/image" Target="../media/image81.png" /><Relationship Id="rId5" Type="http://schemas.openxmlformats.org/officeDocument/2006/relationships/image" Target="../media/image82.png" /><Relationship Id="rId6" Type="http://schemas.openxmlformats.org/officeDocument/2006/relationships/image" Target="../media/image83.png" /><Relationship Id="rId7" Type="http://schemas.openxmlformats.org/officeDocument/2006/relationships/image" Target="../media/image84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hyperlink" Target="http://1886red-star.by/" TargetMode="External" /><Relationship Id="rId3" Type="http://schemas.openxmlformats.org/officeDocument/2006/relationships/oleObject" Target="../embeddings/oleObject4.bin" TargetMode="Internal" /><Relationship Id="rId4" Type="http://schemas.openxmlformats.org/officeDocument/2006/relationships/image" Target="../media/image85.jpeg" /><Relationship Id="rId5" Type="http://schemas.openxmlformats.org/officeDocument/2006/relationships/image" Target="../media/image86.jpeg" /><Relationship Id="rId6" Type="http://schemas.openxmlformats.org/officeDocument/2006/relationships/image" Target="../media/image87.jpeg" /><Relationship Id="rId7" Type="http://schemas.openxmlformats.org/officeDocument/2006/relationships/vmlDrawing" Target="../drawings/vmlDrawing4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mailto:CHZPP@TUT.by" TargetMode="External" /><Relationship Id="rId3" Type="http://schemas.openxmlformats.org/officeDocument/2006/relationships/image" Target="../media/image88.jpeg" /><Relationship Id="rId4" Type="http://schemas.openxmlformats.org/officeDocument/2006/relationships/image" Target="../media/image89.png" /><Relationship Id="rId5" Type="http://schemas.openxmlformats.org/officeDocument/2006/relationships/image" Target="../media/image90.jpeg" /><Relationship Id="rId6" Type="http://schemas.openxmlformats.org/officeDocument/2006/relationships/image" Target="../media/image91.jpeg" /><Relationship Id="rId7" Type="http://schemas.openxmlformats.org/officeDocument/2006/relationships/image" Target="../media/image92.jpeg" /><Relationship Id="rId8" Type="http://schemas.openxmlformats.org/officeDocument/2006/relationships/image" Target="../media/image93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94.jpeg" /><Relationship Id="rId3" Type="http://schemas.openxmlformats.org/officeDocument/2006/relationships/image" Target="../media/image95.jpeg" /><Relationship Id="rId4" Type="http://schemas.openxmlformats.org/officeDocument/2006/relationships/image" Target="../media/image9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7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8.jpeg" /><Relationship Id="rId3" Type="http://schemas.openxmlformats.org/officeDocument/2006/relationships/image" Target="../media/image99.jpeg" /><Relationship Id="rId4" Type="http://schemas.openxmlformats.org/officeDocument/2006/relationships/image" Target="../media/image100.jpeg" /><Relationship Id="rId5" Type="http://schemas.openxmlformats.org/officeDocument/2006/relationships/image" Target="../media/image101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2.jpeg" /><Relationship Id="rId3" Type="http://schemas.openxmlformats.org/officeDocument/2006/relationships/image" Target="../media/image103.jpeg" /><Relationship Id="rId4" Type="http://schemas.openxmlformats.org/officeDocument/2006/relationships/image" Target="../media/image10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jpeg" /><Relationship Id="rId3" Type="http://schemas.microsoft.com/office/2007/relationships/hdphoto" Target="../media/image4.wdp" /><Relationship Id="rId4" Type="http://schemas.openxmlformats.org/officeDocument/2006/relationships/tags" Target="../tags/tag1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5.jpeg" /><Relationship Id="rId3" Type="http://schemas.openxmlformats.org/officeDocument/2006/relationships/image" Target="../media/image106.jpeg" /><Relationship Id="rId4" Type="http://schemas.openxmlformats.org/officeDocument/2006/relationships/image" Target="../media/image107.jpeg" /><Relationship Id="rId5" Type="http://schemas.openxmlformats.org/officeDocument/2006/relationships/image" Target="../media/image108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9.jpeg" /><Relationship Id="rId3" Type="http://schemas.openxmlformats.org/officeDocument/2006/relationships/image" Target="../media/image110.jpeg" /><Relationship Id="rId4" Type="http://schemas.openxmlformats.org/officeDocument/2006/relationships/image" Target="../media/image111.jpeg" /><Relationship Id="rId5" Type="http://schemas.openxmlformats.org/officeDocument/2006/relationships/image" Target="../media/image112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3.jpeg" /><Relationship Id="rId3" Type="http://schemas.openxmlformats.org/officeDocument/2006/relationships/image" Target="../media/image114.jpeg" /><Relationship Id="rId4" Type="http://schemas.openxmlformats.org/officeDocument/2006/relationships/image" Target="../media/image115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6.jpeg" /><Relationship Id="rId3" Type="http://schemas.openxmlformats.org/officeDocument/2006/relationships/image" Target="../media/image117.jpeg" /><Relationship Id="rId4" Type="http://schemas.openxmlformats.org/officeDocument/2006/relationships/image" Target="../media/image118.jpeg" /><Relationship Id="rId5" Type="http://schemas.openxmlformats.org/officeDocument/2006/relationships/image" Target="../media/image119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0.jpeg" /><Relationship Id="rId3" Type="http://schemas.openxmlformats.org/officeDocument/2006/relationships/image" Target="../media/image121.jpeg" /><Relationship Id="rId4" Type="http://schemas.openxmlformats.org/officeDocument/2006/relationships/image" Target="../media/image122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3.jpeg" /><Relationship Id="rId3" Type="http://schemas.openxmlformats.org/officeDocument/2006/relationships/image" Target="../media/image124.jpeg" /><Relationship Id="rId4" Type="http://schemas.openxmlformats.org/officeDocument/2006/relationships/image" Target="../media/image125.jpeg" /><Relationship Id="rId5" Type="http://schemas.openxmlformats.org/officeDocument/2006/relationships/image" Target="../media/image126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7.jpeg" /><Relationship Id="rId3" Type="http://schemas.openxmlformats.org/officeDocument/2006/relationships/image" Target="../media/image128.jpeg" /><Relationship Id="rId4" Type="http://schemas.openxmlformats.org/officeDocument/2006/relationships/image" Target="../media/image129.jpeg" /><Relationship Id="rId5" Type="http://schemas.openxmlformats.org/officeDocument/2006/relationships/image" Target="../media/image130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1.jpeg" /><Relationship Id="rId3" Type="http://schemas.openxmlformats.org/officeDocument/2006/relationships/image" Target="../media/image132.jpeg" /><Relationship Id="rId4" Type="http://schemas.openxmlformats.org/officeDocument/2006/relationships/image" Target="../media/image133.jpeg" /><Relationship Id="rId5" Type="http://schemas.openxmlformats.org/officeDocument/2006/relationships/image" Target="../media/image13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Relationship Id="rId6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1026" name="Объект 2"/>
          <p:cNvGraphicFramePr>
            <a:graphicFrameLocks noChangeAspect="1"/>
          </p:cNvGraphicFramePr>
          <p:nvPr/>
        </p:nvGraphicFramePr>
        <p:xfrm>
          <a:off x="3663950" y="2640013"/>
          <a:ext cx="5810250" cy="651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2" imgW="3228975" imgH="3600450" progId="CorelDRAW.Graphic.10">
                  <p:embed/>
                </p:oleObj>
              </mc:Choice>
              <mc:Fallback>
                <p:oleObj r:id="rId2" imgW="3228975" imgH="3600450" progId="CorelDRAW.Graphic.1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63950" y="2640013"/>
                        <a:ext cx="5810250" cy="6515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/>
              <a:t>Ключевые преимущества реализации инвестиционного проекта на территории  Чашникского района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D0B02-E299-46ED-B7DC-0667AF192986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</p:cSld>
  <p:clrMapOvr>
    <a:masterClrMapping/>
  </p:clrMapOvr>
  <p:transition>
    <p:dissolv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22" name="Picture 6" descr="Картинки по запросу ресторан луком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8" y="2307"/>
            <a:ext cx="7034391" cy="52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Картинки по запросу гостиница луком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461" y="4368552"/>
            <a:ext cx="6444816" cy="52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гостиница луком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954" y="4368551"/>
            <a:ext cx="6408986" cy="520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pp.userapi.com/c837439/v837439882/5dbe7/5dnC8e5z1X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5324" y="22507"/>
            <a:ext cx="6521616" cy="434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Гостиница и ресторан «Лукомль»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D0B02-E299-46ED-B7DC-0667AF192986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5206870"/>
      </p:ext>
    </p:extLst>
  </p:cSld>
  <p:clrMapOvr>
    <a:masterClrMapping/>
  </p:clrMapOvr>
  <p:transition>
    <p:dissolv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85"/>
            <a:ext cx="6328791" cy="4027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0" y="6622447"/>
            <a:ext cx="4451717" cy="2962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92" y="3850689"/>
            <a:ext cx="4515895" cy="3005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8791" y="0"/>
            <a:ext cx="6532049" cy="40085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" y="4024625"/>
            <a:ext cx="8360414" cy="556046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F5EC3-7F30-460B-A8BE-3D45DAF24B46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7814573"/>
      </p:ext>
    </p:extLst>
  </p:cSld>
  <p:clrMapOvr>
    <a:masterClrMapping/>
  </p:clrMapOvr>
  <p:transition>
    <p:dissolv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834"/>
            <a:ext cx="5977061" cy="4560441"/>
          </a:xfrm>
          <a:solidFill>
            <a:srgbClr val="00B050"/>
          </a:solidFill>
        </p:spPr>
        <p:txBody>
          <a:bodyPr/>
          <a:lstStyle/>
          <a:p>
            <a:br>
              <a:rPr lang="ru-RU" sz="1000" b="1"/>
            </a:br>
            <a:r>
              <a:rPr lang="ru-RU" sz="2500" b="1"/>
              <a:t>Туристический комплекс «Вятеро</a:t>
            </a:r>
            <a:r>
              <a:rPr lang="ru-RU" sz="2500" b="1" smtClean="0"/>
              <a:t>» </a:t>
            </a:r>
            <a:r>
              <a:rPr lang="ru-RU" sz="2500" smtClean="0"/>
              <a:t>состоит </a:t>
            </a:r>
            <a:r>
              <a:rPr lang="ru-RU" sz="2500"/>
              <a:t>из нескольких домиков. Каждый примерно 90 м2. Один рассчитан на максимальное пребывание 8 человек, в двух других комфортно расположатся до 6 человек. Дома в аренду </a:t>
            </a:r>
            <a:r>
              <a:rPr lang="ru-RU" sz="2500" smtClean="0"/>
              <a:t>имеют </a:t>
            </a:r>
            <a:r>
              <a:rPr lang="ru-RU" sz="2500"/>
              <a:t>все необходимое: оборудованная кухня, санузел с душевой кабиной, телевизор, уютные гостиные. </a:t>
            </a:r>
            <a:r>
              <a:rPr lang="ru-RU" sz="2500" smtClean="0"/>
              <a:t>В </a:t>
            </a:r>
            <a:r>
              <a:rPr lang="ru-RU" sz="2500"/>
              <a:t>шаговой доступности </a:t>
            </a:r>
            <a:r>
              <a:rPr lang="ru-RU" sz="2500" smtClean="0"/>
              <a:t>от озера</a:t>
            </a:r>
            <a:r>
              <a:rPr lang="ru-RU" sz="2500"/>
              <a:t>. </a:t>
            </a:r>
          </a:p>
        </p:txBody>
      </p:sp>
      <p:pic>
        <p:nvPicPr>
          <p:cNvPr id="19458" name="Picture 2" descr="https://www.holiday.by/files/houses/4290/64f9ba60fcc72108f797a5d26a7d917867c2ced9-thumb-900x600-cropratio-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8550" y="19788"/>
            <a:ext cx="7063205" cy="470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www.holiday.by/files/houses/1b4e611fa52dd224836a7800aed391d9-thumb-900x600-cropratio-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9651" y="4757936"/>
            <a:ext cx="5832648" cy="48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www.holiday.by/files/houses/4290/61c4d9a1774305b9ee694b1f4f0cab21cc52aea6-thumb-900x600-cropratio-w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57936"/>
            <a:ext cx="7264896" cy="48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D0B02-E299-46ED-B7DC-0667AF192986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6106833"/>
      </p:ext>
    </p:extLst>
  </p:cSld>
  <p:clrMapOvr>
    <a:masterClrMapping/>
  </p:clrMapOvr>
  <p:transition>
    <p:dissolv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2" name="Picture 4" descr="https://www.holiday.by/files/houses/img_4038-64bbd1b236d2c97c3449a9e3fc7481f1-thumb-900x600-cropratio-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3" y="0"/>
            <a:ext cx="64458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s://www.holiday.by/files/houses/2766/bb805d85ad47a3f435f4db44f723774143ce344e-thumb-900x600-proportional-w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4656" y="-9129"/>
            <a:ext cx="7696944" cy="51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www.holiday.by/files/houses/img_4210-a1d27beb0c3e43c78585606ec86d25d9-thumb-900x600-cropratio-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0821" y="5112300"/>
            <a:ext cx="6120780" cy="44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s://www.holiday.by/files/houses/2766/eecf7f2218fc2c60c3a2389492c76cfa95f0cb2b-thumb-900x600-proportional-w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88119"/>
            <a:ext cx="7984976" cy="531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52" y="3720480"/>
            <a:ext cx="11522075" cy="1600200"/>
          </a:xfrm>
        </p:spPr>
        <p:txBody>
          <a:bodyPr/>
          <a:lstStyle/>
          <a:p>
            <a:r>
              <a:rPr lang="ru-RU" b="1" err="1" smtClean="0">
                <a:solidFill>
                  <a:srgbClr val="FFFF00"/>
                </a:solidFill>
              </a:rPr>
              <a:t>Агроусадьба «Абузерье»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D0B02-E299-46ED-B7DC-0667AF192986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4109669"/>
      </p:ext>
    </p:extLst>
  </p:cSld>
  <p:clrMapOvr>
    <a:masterClrMapping/>
  </p:clrMapOvr>
  <p:transition>
    <p:dissolve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Picture 2" descr="Здание оранжереи в усадьбе &quot;Абузерь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16673"/>
            <a:ext cx="6328792" cy="338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Здание оранжереи в усадьбе &quot;Абузерь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32848"/>
            <a:ext cx="6014452" cy="32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Оранжерея в усадьбе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8635" y="250"/>
            <a:ext cx="6793354" cy="370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Оранжерея в усадьбе &quot;Абузерье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8792" y="6144876"/>
            <a:ext cx="6549956" cy="345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Оранжерея в усадьбе &quot;Абузерье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024" y="3665004"/>
            <a:ext cx="6859724" cy="293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Оранжерея в усадьбе &quot;Абузерье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16423"/>
            <a:ext cx="6019023" cy="299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176" y="2100260"/>
            <a:ext cx="11522075" cy="1600200"/>
          </a:xfrm>
        </p:spPr>
        <p:txBody>
          <a:bodyPr/>
          <a:lstStyle/>
          <a:p>
            <a:r>
              <a:rPr lang="ru-RU" sz="4000" b="1">
                <a:solidFill>
                  <a:srgbClr val="FFFF00"/>
                </a:solidFill>
              </a:rPr>
              <a:t>Особая гордость усадьбы «</a:t>
            </a:r>
            <a:r>
              <a:rPr lang="ru-RU" sz="4000" b="1" err="1" smtClean="0">
                <a:solidFill>
                  <a:srgbClr val="FFFF00"/>
                </a:solidFill>
              </a:rPr>
              <a:t>Абузерье» </a:t>
            </a:r>
            <a:r>
              <a:rPr lang="ru-RU" sz="4000" b="1">
                <a:solidFill>
                  <a:srgbClr val="FFFF00"/>
                </a:solidFill>
              </a:rPr>
              <a:t>- </a:t>
            </a:r>
            <a:r>
              <a:rPr lang="ru-RU" sz="4000" b="1">
                <a:solidFill>
                  <a:srgbClr val="FFFF00"/>
                </a:solidFill>
                <a:hlinkClick r:id="rId8"/>
              </a:rPr>
              <a:t>роскошная </a:t>
            </a:r>
            <a:r>
              <a:rPr lang="ru-RU" sz="4000" b="1" smtClean="0">
                <a:solidFill>
                  <a:srgbClr val="FFFF00"/>
                </a:solidFill>
                <a:hlinkClick r:id="rId8"/>
              </a:rPr>
              <a:t>оранжерея</a:t>
            </a:r>
            <a:r>
              <a:rPr lang="ru-RU" sz="4000" b="1" smtClean="0">
                <a:solidFill>
                  <a:srgbClr val="FFFF00"/>
                </a:solidFill>
              </a:rPr>
              <a:t>.</a:t>
            </a:r>
            <a:endParaRPr lang="ru-RU" sz="4000" b="1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D0B02-E299-46ED-B7DC-0667AF192986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1746557"/>
      </p:ext>
    </p:extLst>
  </p:cSld>
  <p:clrMapOvr>
    <a:masterClrMapping/>
  </p:clrMapOvr>
  <p:transition>
    <p:dissolve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9301"/>
            <a:ext cx="6184776" cy="4421900"/>
          </a:xfrm>
          <a:prstGeom prst="rect">
            <a:avLst/>
          </a:prstGeom>
        </p:spPr>
      </p:pic>
      <p:pic>
        <p:nvPicPr>
          <p:cNvPr id="18436" name="Picture 4" descr="Картинки по запросу белая церковь чере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768952" cy="51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Картинки по запросу достопримечательности чашникского райо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4776" y="5184470"/>
            <a:ext cx="6616824" cy="441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Картинки по запросу белая церковь чере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8863" y="0"/>
            <a:ext cx="5032827" cy="51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Картинки по запросу змеев камень чашникски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6107" y="4706574"/>
            <a:ext cx="4032845" cy="268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9433"/>
            <a:ext cx="5248672" cy="1600200"/>
          </a:xfrm>
        </p:spPr>
        <p:txBody>
          <a:bodyPr/>
          <a:lstStyle/>
          <a:p>
            <a:r>
              <a:rPr lang="ru-RU" sz="3000" b="1" smtClean="0">
                <a:solidFill>
                  <a:srgbClr val="002060"/>
                </a:solidFill>
              </a:rPr>
              <a:t>Достопримечательности района</a:t>
            </a:r>
            <a:endParaRPr lang="ru-RU" sz="3000" b="1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D0B02-E299-46ED-B7DC-0667AF192986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058959"/>
      </p:ext>
    </p:extLst>
  </p:cSld>
  <p:clrMapOvr>
    <a:masterClrMapping/>
  </p:clrMapOvr>
  <p:transition>
    <p:dissolve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Картинки по запросу фото новолукомль пгу грэ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3935"/>
            <a:ext cx="12801600" cy="960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err="1" smtClean="0">
                <a:solidFill>
                  <a:srgbClr val="FFFF00"/>
                </a:solidFill>
              </a:rPr>
              <a:t>Лукомльская ГРЭС – флагман белорусской энергетики.</a:t>
            </a:r>
            <a:endParaRPr lang="ru-RU" sz="5400">
              <a:solidFill>
                <a:srgbClr val="FFFF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D0B02-E299-46ED-B7DC-0667AF192986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945689"/>
      </p:ext>
    </p:extLst>
  </p:cSld>
  <p:clrMapOvr>
    <a:masterClrMapping/>
  </p:clrMapOvr>
  <p:transition>
    <p:dissolve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60120" y="2134114"/>
            <a:ext cx="10881360" cy="1280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8016" tIns="64008" rIns="128016" bIns="64008" anchor="ctr"/>
          <a:lstStyle/>
          <a:p>
            <a:endParaRPr lang="ru-RU" sz="3400" b="1">
              <a:solidFill>
                <a:schemeClr val="tx2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400800" y="1564277"/>
            <a:ext cx="6374125" cy="46966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indent="386715"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ru-RU" sz="2800"/>
              <a:t>К</a:t>
            </a:r>
            <a:r>
              <a:rPr lang="x-none" sz="2800"/>
              <a:t>рупнейш</a:t>
            </a:r>
            <a:r>
              <a:rPr lang="ru-RU" sz="2800" err="1"/>
              <a:t>ая</a:t>
            </a:r>
            <a:r>
              <a:rPr lang="x-none" sz="2800"/>
              <a:t> электростанци</a:t>
            </a:r>
            <a:r>
              <a:rPr lang="ru-RU" sz="2800"/>
              <a:t>я</a:t>
            </a:r>
            <a:r>
              <a:rPr lang="x-none" sz="2800"/>
              <a:t> и основн</a:t>
            </a:r>
            <a:r>
              <a:rPr lang="ru-RU" sz="2800"/>
              <a:t>ой</a:t>
            </a:r>
            <a:r>
              <a:rPr lang="x-none" sz="2800"/>
              <a:t> генерирующи</a:t>
            </a:r>
            <a:r>
              <a:rPr lang="ru-RU" sz="2800" err="1"/>
              <a:t>й </a:t>
            </a:r>
            <a:r>
              <a:rPr lang="x-none" sz="2800"/>
              <a:t>источник Республики Беларусь. </a:t>
            </a:r>
            <a:endParaRPr lang="ru-RU" sz="2800"/>
          </a:p>
          <a:p>
            <a:pPr indent="386715" algn="ctr">
              <a:spcBef>
                <a:spcPct val="20000"/>
              </a:spcBef>
              <a:spcAft>
                <a:spcPct val="20000"/>
              </a:spcAft>
              <a:defRPr/>
            </a:pPr>
            <a:r>
              <a:rPr lang="ru-RU" sz="2800"/>
              <a:t>Установленная мощность — </a:t>
            </a:r>
            <a:r>
              <a:rPr lang="ru-RU" sz="2800" u="sng"/>
              <a:t>2889,5 МВт.</a:t>
            </a:r>
          </a:p>
          <a:p>
            <a:pPr algn="ctr"/>
            <a:r>
              <a:rPr lang="ru-RU" sz="2800"/>
              <a:t>     </a:t>
            </a:r>
            <a:r>
              <a:rPr lang="x-none" sz="2800"/>
              <a:t>Годовое производство  электроэнергии  составляет  </a:t>
            </a:r>
            <a:endParaRPr lang="ru-RU" sz="2800"/>
          </a:p>
          <a:p>
            <a:pPr algn="ctr"/>
            <a:r>
              <a:rPr lang="x-none" sz="2800" u="sng"/>
              <a:t>9-10 млрд. кВт</a:t>
            </a:r>
            <a:r>
              <a:rPr lang="ru-RU" sz="2800" u="sng"/>
              <a:t>.</a:t>
            </a:r>
            <a:r>
              <a:rPr lang="x-none" sz="2800" u="sng"/>
              <a:t>ч</a:t>
            </a:r>
            <a:r>
              <a:rPr lang="x-none" sz="2800"/>
              <a:t>, </a:t>
            </a:r>
            <a:r>
              <a:rPr lang="ru-RU" sz="2800"/>
              <a:t>или </a:t>
            </a:r>
            <a:r>
              <a:rPr lang="x-none" sz="2800" u="sng"/>
              <a:t>38% </a:t>
            </a:r>
            <a:r>
              <a:rPr lang="x-none" sz="2800"/>
              <a:t>выработки электроэнергии  объединенной энергосистемой республики. </a:t>
            </a:r>
            <a:endParaRPr lang="ru-RU" sz="2800"/>
          </a:p>
        </p:txBody>
      </p:sp>
      <p:graphicFrame>
        <p:nvGraphicFramePr>
          <p:cNvPr id="52245" name="Group 2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8257990"/>
              </p:ext>
            </p:extLst>
          </p:nvPr>
        </p:nvGraphicFramePr>
        <p:xfrm>
          <a:off x="2637366" y="1"/>
          <a:ext cx="9672320" cy="1259527"/>
        </p:xfrm>
        <a:graphic>
          <a:graphicData uri="http://schemas.openxmlformats.org/drawingml/2006/table">
            <a:tbl>
              <a:tblPr/>
              <a:tblGrid>
                <a:gridCol w="9672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1301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100" b="1" i="1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Лукомльская ГРЭС</a:t>
                      </a:r>
                    </a:p>
                  </a:txBody>
                  <a:tcPr marL="170688" marR="170688" marT="44313" marB="443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6034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20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211162, Витебская область, Чашникский </a:t>
                      </a:r>
                      <a:r>
                        <a:rPr lang="ru-RU" sz="1300" smtClean="0"/>
                        <a:t>р-н</a:t>
                      </a:r>
                      <a:r>
                        <a:rPr lang="ru-RU" sz="20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г. Новолукомль</a:t>
                      </a:r>
                      <a:br>
                        <a:rPr lang="ru-RU" sz="1300" smtClean="0"/>
                      </a:br>
                      <a:r>
                        <a:rPr lang="ru-RU" sz="20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тел/факс (+375 2133) 5-65-81, 5-63-59 </a:t>
                      </a:r>
                      <a:r>
                        <a:rPr lang="ru-RU" sz="1300" smtClean="0"/>
                        <a:t>e-mail</a:t>
                      </a:r>
                      <a:r>
                        <a:rPr lang="ru-RU" sz="20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 </a:t>
                      </a:r>
                      <a:r>
                        <a:rPr lang="ru-RU" sz="20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lgres@vitebsk.by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688" marR="170688" marT="44313" marB="443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6396" name="Picture 20" descr="Новый знак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" y="0"/>
            <a:ext cx="2569973" cy="867801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2246" name="Picture 22" descr="Н-Лукомль - ГРЭС -Дельтоплан 00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1171396"/>
            <a:ext cx="6400800" cy="308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56" name="Picture 32" descr="141740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937165" y="6211957"/>
            <a:ext cx="5411497" cy="3207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5" name="Прямоугольник 10"/>
          <p:cNvSpPr>
            <a:spLocks noChangeArrowheads="1"/>
          </p:cNvSpPr>
          <p:nvPr/>
        </p:nvSpPr>
        <p:spPr bwMode="auto">
          <a:xfrm>
            <a:off x="0" y="4094922"/>
            <a:ext cx="6400800" cy="25914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8016" tIns="64008" rIns="128016" bIns="64008">
            <a:spAutoFit/>
          </a:bodyPr>
          <a:lstStyle/>
          <a:p>
            <a:pPr indent="386715" algn="just">
              <a:defRPr/>
            </a:pPr>
            <a:r>
              <a:rPr lang="ru-RU" sz="2000"/>
              <a:t>В целях повышения энергетической безопасности </a:t>
            </a:r>
            <a:r>
              <a:rPr lang="ru-RU" sz="2000" smtClean="0"/>
              <a:t>согласно </a:t>
            </a:r>
            <a:r>
              <a:rPr lang="ru-RU" sz="2000"/>
              <a:t>Указу </a:t>
            </a:r>
            <a:r>
              <a:rPr lang="ru-RU" sz="2000" smtClean="0"/>
              <a:t>Президента от </a:t>
            </a:r>
            <a:r>
              <a:rPr lang="ru-RU" sz="2000"/>
              <a:t>29 июня 2011 года № 284, </a:t>
            </a:r>
            <a:r>
              <a:rPr lang="ru-RU" sz="2000" smtClean="0"/>
              <a:t>реализован </a:t>
            </a:r>
            <a:r>
              <a:rPr lang="ru-RU" sz="2000"/>
              <a:t>инвестиционный проект «Строительство ПГУ-400 МВт на Лукомльской ГРЭС», включающий комплексное строительство и комплектацию ПГУ в соответствии с контрактом заключенным между РУП «Витебскэнерго» и Китайской корпорацией.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/>
          </a:blip>
          <a:stretch>
            <a:fillRect/>
          </a:stretch>
        </p:blipFill>
        <p:spPr bwMode="auto">
          <a:xfrm>
            <a:off x="251317" y="6615202"/>
            <a:ext cx="5947861" cy="2865166"/>
          </a:xfrm>
          <a:prstGeom prst="rect">
            <a:avLst/>
          </a:prstGeom>
          <a:solidFill>
            <a:srgbClr val="92D050"/>
          </a:solidFill>
          <a:ln w="76200">
            <a:solidFill>
              <a:srgbClr val="92D05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CE305-F533-4EDD-B561-F995DBD813B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161107"/>
      </p:ext>
    </p:extLst>
  </p:cSld>
  <p:clrMapOvr>
    <a:masterClrMapping/>
  </p:clrMapOvr>
  <p:transition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1025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0215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172967"/>
              </p:ext>
            </p:extLst>
          </p:nvPr>
        </p:nvGraphicFramePr>
        <p:xfrm>
          <a:off x="3627120" y="2"/>
          <a:ext cx="9174480" cy="1603774"/>
        </p:xfrm>
        <a:graphic>
          <a:graphicData uri="http://schemas.openxmlformats.org/drawingml/2006/table">
            <a:tbl>
              <a:tblPr/>
              <a:tblGrid>
                <a:gridCol w="9174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12793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ОАО «Завод керамзитового гравия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г. Новолукомль»</a:t>
                      </a:r>
                    </a:p>
                  </a:txBody>
                  <a:tcPr marL="170688" marR="170688" marT="44332" marB="443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79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211162 Чашникский район г. Новолукомль, Крупское шоссе, 1 </a:t>
                      </a:r>
                      <a:r>
                        <a:rPr lang="ru-RU" sz="1500" b="1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(+375 2133) 38792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http://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2"/>
                        </a:rPr>
                        <a:t>www.keramzit.by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170688" marR="170688" marT="44332" marB="443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020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04736"/>
              </p:ext>
            </p:extLst>
          </p:nvPr>
        </p:nvGraphicFramePr>
        <p:xfrm>
          <a:off x="6896278" y="1776264"/>
          <a:ext cx="5662584" cy="5027848"/>
        </p:xfrm>
        <a:graphic>
          <a:graphicData uri="http://schemas.openxmlformats.org/drawingml/2006/table">
            <a:tbl>
              <a:tblPr/>
              <a:tblGrid>
                <a:gridCol w="5662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27848">
                <a:tc>
                  <a:txBody>
                    <a:bodyPr vert="horz" wrap="square"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Один из крупнейших производителей керамзита в Европе, продукция которого сертифицирована в Республике Беларусь и Российской Федерации, а также в Германии; ей присвоен </a:t>
                      </a: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  <a:r>
                        <a:rPr kumimoji="0" lang="ru-RU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-символ, дающий право на ввоз и применение в странах Европейского сообщества.</a:t>
                      </a:r>
                      <a:r>
                        <a:rPr lang="ru-RU" sz="1700" i="1" smtClean="0"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0" i="1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Система менеджмента качества  завода сертифицирована как соответствующая требованиям ISO 9001-2008, ISO 14001-2004, OHSAS 18001</a:t>
                      </a:r>
                    </a:p>
                  </a:txBody>
                  <a:tcPr marL="170687" marR="170687" marT="44311" marB="4431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0" y="1"/>
          <a:ext cx="3627120" cy="68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Фотография Photo Editor" r:id="rId3" imgW="15542857" imgH="5200000" progId="">
                  <p:embed/>
                </p:oleObj>
              </mc:Choice>
              <mc:Fallback>
                <p:oleObj name="Фотография Photo Editor" r:id="rId3" imgW="15542857" imgH="52000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316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3627120" cy="68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93" name="Picture 17" descr="Завод с дороги (дым из 2 труб)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51318" y="1628794"/>
            <a:ext cx="416185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20" descr="BVQI0000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062663" y="1776264"/>
            <a:ext cx="1741383" cy="2225339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0197" name="Rectangle 21"/>
          <p:cNvSpPr>
            <a:spLocks noRot="1" noChangeArrowheads="1"/>
          </p:cNvSpPr>
          <p:nvPr/>
        </p:nvSpPr>
        <p:spPr bwMode="auto">
          <a:xfrm>
            <a:off x="0" y="4440560"/>
            <a:ext cx="6400800" cy="5160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28016" tIns="64008" rIns="128016" bIns="64008"/>
          <a:lstStyle/>
          <a:p>
            <a:pPr marL="273050" algn="just">
              <a:spcBef>
                <a:spcPct val="20000"/>
              </a:spcBef>
              <a:tabLst>
                <a:tab pos="544513"/>
                <a:tab pos="622300"/>
              </a:tabLst>
              <a:defRPr/>
            </a:pPr>
            <a:r>
              <a:rPr lang="ru-RU" sz="2000" i="1"/>
              <a:t>		Завод освоил выпуск  керамзитобетонных блоков «ТермоКомфорт», аналога европейских блоков Super-K и SuperTermo. </a:t>
            </a:r>
          </a:p>
          <a:p>
            <a:pPr marL="273050" algn="just">
              <a:spcBef>
                <a:spcPct val="20000"/>
              </a:spcBef>
              <a:tabLst>
                <a:tab pos="544513"/>
                <a:tab pos="622300"/>
              </a:tabLst>
              <a:defRPr/>
            </a:pPr>
            <a:r>
              <a:rPr lang="ru-RU" sz="2000" i="1"/>
              <a:t>		В 2013 году введен  в эксплуатацию цех по производству керамзитобетонных изделий.	Начат выпуск новой продукции: керамзитобетонных блоков строительных «ТермоКомфорт» шириной 400 мм – щелевого типа (13 рядов щелей) с пазо-гребневой системой, а также бордюрного камня, тротуарной плитки.</a:t>
            </a:r>
          </a:p>
          <a:p>
            <a:pPr marL="273050" algn="just">
              <a:spcBef>
                <a:spcPct val="20000"/>
              </a:spcBef>
              <a:tabLst>
                <a:tab pos="544513"/>
                <a:tab pos="622300"/>
              </a:tabLst>
              <a:defRPr/>
            </a:pPr>
            <a:r>
              <a:rPr lang="ru-RU" sz="2000" i="1"/>
              <a:t>		 Данный вид продукции уже неоднократно признавался признается «Лучшим строительным продуктом года». </a:t>
            </a:r>
            <a:r>
              <a:rPr lang="x-none" sz="2000" i="1" smtClean="0"/>
              <a:t> </a:t>
            </a:r>
            <a:endParaRPr lang="ru-RU" sz="2000" i="1"/>
          </a:p>
          <a:p>
            <a:pPr marL="480060" indent="-480060" algn="just">
              <a:spcBef>
                <a:spcPct val="20000"/>
              </a:spcBef>
              <a:defRPr/>
            </a:pPr>
            <a:r>
              <a:rPr lang="ru-RU" sz="2000" i="1"/>
              <a:t>	</a:t>
            </a:r>
          </a:p>
          <a:p>
            <a:pPr marL="480060" indent="-480060" algn="just">
              <a:lnSpc>
                <a:spcPct val="80000"/>
              </a:lnSpc>
              <a:spcBef>
                <a:spcPct val="20000"/>
              </a:spcBef>
              <a:defRPr/>
            </a:pPr>
            <a:endParaRPr lang="ru-RU" sz="2000" i="1"/>
          </a:p>
        </p:txBody>
      </p:sp>
      <p:pic>
        <p:nvPicPr>
          <p:cNvPr id="25" name="Picture 1" descr="C:\Documents and Settings\USER\Рабочий стол\фото из интернета модернизация\Цех КББ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106479" y="3792488"/>
            <a:ext cx="5242182" cy="3488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601178" y="6716012"/>
            <a:ext cx="3200422" cy="2885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400800" y="7119258"/>
            <a:ext cx="3891597" cy="228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42D645-5E70-45A9-98E8-CD5BE3335BD1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794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9000" p14:dur="2000"/>
    </mc:Choice>
    <mc:Fallback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123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779112"/>
              </p:ext>
            </p:extLst>
          </p:nvPr>
        </p:nvGraphicFramePr>
        <p:xfrm>
          <a:off x="1813560" y="0"/>
          <a:ext cx="10881360" cy="1164736"/>
        </p:xfrm>
        <a:graphic>
          <a:graphicData uri="http://schemas.openxmlformats.org/drawingml/2006/table">
            <a:tbl>
              <a:tblPr/>
              <a:tblGrid>
                <a:gridCol w="10881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0656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ООО «Завод «Этон»</a:t>
                      </a:r>
                    </a:p>
                  </a:txBody>
                  <a:tcPr marL="170688" marR="170688" marT="44296" marB="4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7984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211162 Витебская область, Чашникский район г. Новолукомль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ул. Панчука,7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e-mail: 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2"/>
                        </a:rPr>
                        <a:t>zavod@eton.by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3"/>
                        </a:rPr>
                        <a:t>http://www.eton.by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(+375 2133 5-78-46, 5-75-56)</a:t>
                      </a:r>
                    </a:p>
                  </a:txBody>
                  <a:tcPr marL="170688" marR="170688" marT="44296" marB="4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70" name="Rectangle 19"/>
          <p:cNvSpPr>
            <a:spLocks noChangeArrowheads="1"/>
          </p:cNvSpPr>
          <p:nvPr/>
        </p:nvSpPr>
        <p:spPr bwMode="auto">
          <a:xfrm>
            <a:off x="4400552" y="1241693"/>
            <a:ext cx="8401049" cy="167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8016" tIns="64008" rIns="128016" bIns="64008"/>
          <a:lstStyle/>
          <a:p>
            <a:pPr marL="480060" indent="-480060" algn="just">
              <a:lnSpc>
                <a:spcPct val="90000"/>
              </a:lnSpc>
              <a:spcBef>
                <a:spcPct val="20000"/>
              </a:spcBef>
            </a:pPr>
            <a:r>
              <a:rPr lang="ru-RU">
                <a:latin typeface="Times New Roman" pitchFamily="18" charset="0"/>
              </a:rPr>
              <a:t>		</a:t>
            </a:r>
            <a:r>
              <a:rPr lang="ru-RU"/>
              <a:t>Завод образован в июне 1975 г. В прошлом входил в состав Министерства электронной промышленности СССР. В дальнейшем попал под определение конверсионных предприятий.</a:t>
            </a:r>
            <a:br>
              <a:rPr lang="ru-RU"/>
            </a:br>
            <a:r>
              <a:rPr lang="ru-RU"/>
              <a:t>	На сегодняшний день завод является открытым акционерным обществом </a:t>
            </a:r>
            <a:r>
              <a:rPr lang="ru-RU" smtClean="0"/>
              <a:t>с </a:t>
            </a:r>
            <a:r>
              <a:rPr lang="ru-RU"/>
              <a:t>численностью </a:t>
            </a:r>
            <a:r>
              <a:rPr lang="ru-RU" smtClean="0"/>
              <a:t>180 человек</a:t>
            </a:r>
            <a:r>
              <a:rPr lang="ru-RU"/>
              <a:t>. </a:t>
            </a:r>
          </a:p>
        </p:txBody>
      </p:sp>
      <p:graphicFrame>
        <p:nvGraphicFramePr>
          <p:cNvPr id="2050" name="Object 2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2940" y="1373020"/>
          <a:ext cx="3979756" cy="218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Документ" r:id="rId4" imgW="7115556" imgH="5344973" progId="">
                  <p:embed/>
                </p:oleObj>
              </mc:Choice>
              <mc:Fallback>
                <p:oleObj name="Документ" r:id="rId4" imgW="7115556" imgH="5344973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2940" y="1373020"/>
                        <a:ext cx="3979756" cy="2182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1" name="Rectangle 31"/>
          <p:cNvSpPr>
            <a:spLocks noChangeArrowheads="1"/>
          </p:cNvSpPr>
          <p:nvPr/>
        </p:nvSpPr>
        <p:spPr bwMode="auto">
          <a:xfrm>
            <a:off x="251318" y="3590868"/>
            <a:ext cx="6351104" cy="344709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r>
              <a:rPr lang="ru-RU" sz="2200"/>
              <a:t>Основное направление деятельности завода - производство и реализация продукции электротехнического назначения, включающего:</a:t>
            </a:r>
          </a:p>
          <a:p>
            <a:r>
              <a:rPr lang="ru-RU" sz="2200"/>
              <a:t>- производство и монтаж энергосберегающего оборудования для тепло-водоснабжения;</a:t>
            </a:r>
          </a:p>
          <a:p>
            <a:r>
              <a:rPr lang="ru-RU" sz="2200"/>
              <a:t>-производство вентиляционной техники и электродвигателей.  </a:t>
            </a:r>
          </a:p>
          <a:p>
            <a:r>
              <a:rPr lang="ru-RU" sz="2200"/>
              <a:t>Вся выпускаемая продукция соответствует белорусским стандартам, производство признано экологически безопасным.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04045" y="3691677"/>
            <a:ext cx="5997555" cy="2068259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ru-RU" b="1" smtClean="0"/>
              <a:t>Основные виды продукции: </a:t>
            </a:r>
          </a:p>
          <a:p>
            <a:r>
              <a:rPr lang="ru-RU" smtClean="0"/>
              <a:t>- энергосберегающее оборудование для тепло-водоснабжения; </a:t>
            </a:r>
          </a:p>
          <a:p>
            <a:r>
              <a:rPr lang="ru-RU" smtClean="0"/>
              <a:t>- вентиляционная техника; </a:t>
            </a:r>
          </a:p>
          <a:p>
            <a:r>
              <a:rPr lang="ru-RU" smtClean="0"/>
              <a:t>- электродвигатели.</a:t>
            </a:r>
            <a:endParaRPr lang="ru-RU"/>
          </a:p>
        </p:txBody>
      </p:sp>
      <p:pic>
        <p:nvPicPr>
          <p:cNvPr id="15" name="Рисунок 14" descr="D:\ФОТО ПРОДУКЦИИ ЭТОН\Новое фото оборудования Этон\Логотип Этон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317" y="0"/>
            <a:ext cx="1411357" cy="1070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251317" y="7018447"/>
            <a:ext cx="6400800" cy="2456056"/>
          </a:xfrm>
          <a:prstGeom prst="rect">
            <a:avLst/>
          </a:prstGeom>
        </p:spPr>
        <p:txBody>
          <a:bodyPr lIns="128016" tIns="64008" rIns="128016" bIns="64008">
            <a:spAutoFit/>
          </a:bodyPr>
          <a:lstStyle/>
          <a:p>
            <a:r>
              <a:rPr lang="ru-RU" smtClean="0"/>
              <a:t>По результатам мониторинга после установки оборудование завода  экономия теплоэнергии составляет: в жилом секторе  </a:t>
            </a:r>
            <a:r>
              <a:rPr lang="ru-RU" b="1" u="sng" smtClean="0"/>
              <a:t>14%, </a:t>
            </a:r>
            <a:r>
              <a:rPr lang="ru-RU" smtClean="0"/>
              <a:t>в социальной сфере и промышленности до </a:t>
            </a:r>
            <a:r>
              <a:rPr lang="ru-RU" u="sng" smtClean="0"/>
              <a:t>40%. </a:t>
            </a:r>
          </a:p>
          <a:p>
            <a:r>
              <a:rPr lang="ru-RU" smtClean="0"/>
              <a:t>Срок окупаемости </a:t>
            </a:r>
            <a:r>
              <a:rPr lang="ru-RU" b="1" u="sng" smtClean="0"/>
              <a:t>один - два года</a:t>
            </a:r>
            <a:r>
              <a:rPr lang="ru-RU" smtClean="0"/>
              <a:t>. </a:t>
            </a:r>
            <a:endParaRPr lang="ru-RU"/>
          </a:p>
        </p:txBody>
      </p:sp>
      <p:pic>
        <p:nvPicPr>
          <p:cNvPr id="63505" name="Рисунок 1" descr="клапан запорно-регулирующий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1844606" y="7623314"/>
            <a:ext cx="653415" cy="1693545"/>
          </a:xfrm>
          <a:prstGeom prst="rect">
            <a:avLst/>
          </a:prstGeom>
          <a:noFill/>
        </p:spPr>
      </p:pic>
      <p:pic>
        <p:nvPicPr>
          <p:cNvPr id="63504" name="Рисунок 2" descr="кран шаровый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0030004" y="7724125"/>
            <a:ext cx="1293495" cy="1413510"/>
          </a:xfrm>
          <a:prstGeom prst="rect">
            <a:avLst/>
          </a:prstGeom>
          <a:noFill/>
        </p:spPr>
      </p:pic>
      <p:pic>
        <p:nvPicPr>
          <p:cNvPr id="63503" name="Рисунок 3" descr="регулятор давления и перепада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7912968" y="7522503"/>
            <a:ext cx="720090" cy="1826895"/>
          </a:xfrm>
          <a:prstGeom prst="rect">
            <a:avLst/>
          </a:prstGeom>
          <a:noFill/>
        </p:spPr>
      </p:pic>
      <p:pic>
        <p:nvPicPr>
          <p:cNvPr id="63502" name="Рисунок 11" descr="регулирующий гидроэлеватор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9122702" y="7522503"/>
            <a:ext cx="666750" cy="1826895"/>
          </a:xfrm>
          <a:prstGeom prst="rect">
            <a:avLst/>
          </a:prstGeom>
          <a:noFill/>
        </p:spPr>
      </p:pic>
      <p:pic>
        <p:nvPicPr>
          <p:cNvPr id="63501" name="Рисунок 12" descr="теплообменник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0" y="9961246"/>
            <a:ext cx="746760" cy="1613535"/>
          </a:xfrm>
          <a:prstGeom prst="rect">
            <a:avLst/>
          </a:prstGeom>
          <a:noFill/>
        </p:spPr>
      </p:pic>
      <p:pic>
        <p:nvPicPr>
          <p:cNvPr id="63500" name="Рисунок 13" descr="блочный тепловой пункт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0" y="12214860"/>
            <a:ext cx="1546860" cy="1413510"/>
          </a:xfrm>
          <a:prstGeom prst="rect">
            <a:avLst/>
          </a:prstGeom>
          <a:noFill/>
        </p:spPr>
      </p:pic>
      <p:pic>
        <p:nvPicPr>
          <p:cNvPr id="63499" name="Рисунок 8" descr="http://eton.by/images/stories/rt-2012/rt-2012.png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1" y="14268450"/>
            <a:ext cx="1693545" cy="1546860"/>
          </a:xfrm>
          <a:prstGeom prst="rect">
            <a:avLst/>
          </a:prstGeom>
          <a:noFill/>
        </p:spPr>
      </p:pic>
      <p:pic>
        <p:nvPicPr>
          <p:cNvPr id="63498" name="Рисунок 9" descr="http://eton.by/images/stories/fs/fs.png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1" y="15815311"/>
            <a:ext cx="1613535" cy="1560195"/>
          </a:xfrm>
          <a:prstGeom prst="rect">
            <a:avLst/>
          </a:prstGeom>
          <a:noFill/>
        </p:spPr>
      </p:pic>
      <p:pic>
        <p:nvPicPr>
          <p:cNvPr id="63497" name="Рисунок 10" descr="http://eton.by/images/stories/rt-2010/rt.png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0" y="17375505"/>
            <a:ext cx="1600200" cy="1586865"/>
          </a:xfrm>
          <a:prstGeom prst="rect">
            <a:avLst/>
          </a:prstGeom>
          <a:noFill/>
        </p:spPr>
      </p:pic>
      <p:pic>
        <p:nvPicPr>
          <p:cNvPr id="63496" name="Рисунок 14" descr="http://eton.by/images/stories/fg/fg.png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1" y="18962371"/>
            <a:ext cx="2120265" cy="1906905"/>
          </a:xfrm>
          <a:prstGeom prst="rect">
            <a:avLst/>
          </a:prstGeom>
          <a:noFill/>
        </p:spPr>
      </p:pic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0" y="2435143"/>
            <a:ext cx="643253" cy="4370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defTabSz="1280160" eaLnBrk="1" hangingPunct="1"/>
            <a:r>
              <a:rPr lang="ru-RU" sz="2000" b="1">
                <a:solidFill>
                  <a:srgbClr val="3E2F0F"/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      </a:t>
            </a: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0" y="6955708"/>
            <a:ext cx="707373" cy="4370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defTabSz="1280160" eaLnBrk="1" hangingPunct="1"/>
            <a:r>
              <a:rPr lang="ru-RU" sz="2000" b="1">
                <a:solidFill>
                  <a:srgbClr val="3E2F0F"/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      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0" y="9422683"/>
            <a:ext cx="963854" cy="4370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defTabSz="1280160" eaLnBrk="1" hangingPunct="1"/>
            <a:r>
              <a:rPr lang="ru-RU" sz="2000" b="1">
                <a:solidFill>
                  <a:srgbClr val="3E2F0F"/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          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0" y="11676298"/>
            <a:ext cx="1027974" cy="4370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defTabSz="1280160" eaLnBrk="1" hangingPunct="1"/>
            <a:r>
              <a:rPr lang="ru-RU" sz="2000" b="1">
                <a:solidFill>
                  <a:srgbClr val="3E2F0F"/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           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0" y="13537529"/>
            <a:ext cx="1156214" cy="821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defTabSz="1280160" eaLnBrk="1" hangingPunct="1"/>
            <a:r>
              <a:rPr lang="ru-RU" sz="2000" b="1">
                <a:solidFill>
                  <a:srgbClr val="3E2F0F"/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              </a:t>
            </a:r>
            <a:endParaRPr lang="ru-RU" sz="1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80160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0" y="15635261"/>
            <a:ext cx="301814" cy="36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defTabSz="1280160" eaLnBrk="1" hangingPunct="1"/>
            <a:r>
              <a:rPr lang="ru-RU" sz="1500">
                <a:latin typeface="Calibri" pitchFamily="34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0" y="17195456"/>
            <a:ext cx="301814" cy="36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defTabSz="1280160" eaLnBrk="1" hangingPunct="1"/>
            <a:r>
              <a:rPr lang="ru-RU" sz="1500">
                <a:latin typeface="Calibri" pitchFamily="34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0" y="18782322"/>
            <a:ext cx="301814" cy="36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defTabSz="1280160" eaLnBrk="1" hangingPunct="1"/>
            <a:r>
              <a:rPr lang="ru-RU" sz="1500">
                <a:latin typeface="Calibri" pitchFamily="34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0" y="20612281"/>
            <a:ext cx="258597" cy="513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defTabSz="1280160"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Рисунок 40" descr="D:\! Доска объявлений\блочный тепловой пункт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6213" y="5909523"/>
            <a:ext cx="1543083" cy="141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Рисунок 43" descr="http://eton.by/images/stories/rt-2012/rt-2012.pn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0814" y="5707901"/>
            <a:ext cx="2419469" cy="161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 descr="http://eton.by/images/stories/fs/fs.png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101" y="5926649"/>
            <a:ext cx="1209734" cy="13771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EAF95-887E-4F94-8164-CD77C9A676B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9000" p14:dur="250">
        <p:random/>
      </p:transition>
    </mc:Choice>
    <mc:Fallback>
      <p:transition advTm="9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1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/>
      <p:bldP spid="2071" grpId="1"/>
      <p:bldP spid="14" grpId="2"/>
      <p:bldP spid="16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4" descr="1"/>
          <p:cNvPicPr>
            <a:picLocks noChangeAspect="1" noChangeArrowheads="1"/>
          </p:cNvPicPr>
          <p:nvPr/>
        </p:nvPicPr>
        <p:blipFill>
          <a:blip r:embed="rId2"/>
          <a:srcRect l="6126"/>
          <a:stretch>
            <a:fillRect/>
          </a:stretch>
        </p:blipFill>
        <p:spPr bwMode="auto">
          <a:xfrm>
            <a:off x="0" y="839788"/>
            <a:ext cx="12801600" cy="876141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099" name="AutoShape 6"/>
          <p:cNvSpPr>
            <a:spLocks noChangeArrowheads="1"/>
          </p:cNvSpPr>
          <p:nvPr/>
        </p:nvSpPr>
        <p:spPr bwMode="auto">
          <a:xfrm>
            <a:off x="3592513" y="3792538"/>
            <a:ext cx="288925" cy="215900"/>
          </a:xfrm>
          <a:prstGeom prst="wedgeEllipseCallout">
            <a:avLst>
              <a:gd name="adj1" fmla="val -8792"/>
              <a:gd name="adj2" fmla="val 15661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0" y="0"/>
            <a:ext cx="12801600" cy="839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 defTabSz="1279525" eaLnBrk="1" hangingPunct="1"/>
            <a:r>
              <a:rPr lang="ru-RU" altLang="ru-RU" sz="2800" b="1" smtClean="0"/>
              <a:t>Республика Беларусь  расположена в географическом центре Европы. </a:t>
            </a:r>
            <a:endParaRPr lang="ru-RU" altLang="ru-RU" sz="2800" b="1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42877-8C9C-435A-8321-27BCB287421F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  <p:transition>
    <p:dissolve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02" name="Picture 2" descr="poste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82954" y="1309731"/>
            <a:ext cx="8618646" cy="8291468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10" name="Group 21"/>
          <p:cNvGraphicFramePr/>
          <p:nvPr>
            <p:extLst>
              <p:ext uri="{D42A27DB-BD31-4B8C-83A1-F6EECF244321}">
                <p14:modId xmlns:p14="http://schemas.microsoft.com/office/powerpoint/2010/main" val="3960381771"/>
              </p:ext>
            </p:extLst>
          </p:nvPr>
        </p:nvGraphicFramePr>
        <p:xfrm>
          <a:off x="4182954" y="167654"/>
          <a:ext cx="8618646" cy="1795374"/>
        </p:xfrm>
        <a:graphic>
          <a:graphicData uri="http://schemas.openxmlformats.org/drawingml/2006/table">
            <a:tbl>
              <a:tblPr/>
              <a:tblGrid>
                <a:gridCol w="86186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49548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3400" b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Общество с ограниченной ответственностью «ПортМан»</a:t>
                      </a:r>
                      <a:endParaRPr kumimoji="0" lang="ru-RU" sz="3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688" marR="170688" marT="44313" marB="443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682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211162 Витебскаая область,Чашникский район,г. Новолукомль,Лукомльское шоссе,4 (+375 2133  6-01-20 </a:t>
                      </a:r>
                      <a:r>
                        <a:rPr lang="ru-RU" sz="1500" b="1" u="sng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http://www.unidoors.by</a:t>
                      </a:r>
                      <a:r>
                        <a:rPr lang="ru-RU" sz="1500" b="1" u="sng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e-mail: </a:t>
                      </a:r>
                      <a:r>
                        <a:rPr lang="en-US" sz="1500" b="1" u="sng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uni-port2009@yandex.by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688" marR="170688" marT="44313" marB="443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" name="Picture 3" descr="D:\!Беловежские двери\Лаптенок Александр\Бланки\logos2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2939" y="0"/>
            <a:ext cx="2997019" cy="2582754"/>
          </a:xfrm>
          <a:prstGeom prst="rect">
            <a:avLst/>
          </a:prstGeom>
          <a:noFill/>
        </p:spPr>
      </p:pic>
      <p:sp>
        <p:nvSpPr>
          <p:cNvPr id="102403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0" y="2497349"/>
            <a:ext cx="4182954" cy="7109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defTabSz="1280160" eaLnBrk="1" hangingPunct="1">
              <a:spcBef>
                <a:spcPct val="0"/>
              </a:spcBef>
              <a:buNone/>
            </a:pPr>
            <a:r>
              <a:rPr lang="ru-RU" sz="190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ассортименте – более 200 моделей в стиле «модерн», которые воплощают яркие дизайнерские решения и современный дизайн. </a:t>
            </a:r>
          </a:p>
          <a:p>
            <a:pPr marL="0" indent="0" algn="just" defTabSz="1280160">
              <a:spcBef>
                <a:spcPct val="0"/>
              </a:spcBef>
              <a:buNone/>
            </a:pPr>
            <a:r>
              <a:rPr lang="ru-RU" sz="190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коллекции предприятия  представлены:</a:t>
            </a:r>
          </a:p>
          <a:p>
            <a:pPr marL="0" indent="0" algn="just" defTabSz="1280160">
              <a:spcBef>
                <a:spcPct val="0"/>
              </a:spcBef>
              <a:buNone/>
            </a:pPr>
            <a:r>
              <a:rPr lang="ru-RU" sz="1900" b="1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Ламинированные двери</a:t>
            </a:r>
            <a:r>
              <a:rPr lang="ru-RU" sz="190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indent="0" algn="just" defTabSz="1280160">
              <a:spcBef>
                <a:spcPct val="0"/>
              </a:spcBef>
              <a:buNone/>
            </a:pPr>
            <a:r>
              <a:rPr lang="ru-RU" sz="190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Устойчивы к внешним повреждениям, хорошо переносят перепады температур и высокую влажность. Внешнее покрытие, имитирующее фактуру дерева, придает моделям элегантный и сдержанный вид.</a:t>
            </a:r>
          </a:p>
          <a:p>
            <a:pPr marL="0" indent="0" algn="just" defTabSz="1280160">
              <a:spcBef>
                <a:spcPct val="0"/>
              </a:spcBef>
              <a:buNone/>
            </a:pPr>
            <a:r>
              <a:rPr lang="ru-RU" sz="1900" b="1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Двери с покрытием экошпон </a:t>
            </a:r>
            <a:r>
              <a:rPr lang="ru-RU" sz="190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indent="0" algn="just" defTabSz="1280160">
              <a:spcBef>
                <a:spcPct val="0"/>
              </a:spcBef>
              <a:buNone/>
            </a:pPr>
            <a:r>
              <a:rPr lang="ru-RU" sz="1900" err="1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Экологичный и безопасный материал, устойчивый к механическим повреждениям и бытовой химии. Дизайн имитирует массив натурального дерева, благодаря чему все модели серии выглядят эстетично и оригинально. </a:t>
            </a:r>
            <a:endParaRPr lang="ru-RU" sz="190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E2765-5201-4DE1-BA8C-FCEB4A8B692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83832"/>
      </p:ext>
    </p:extLst>
  </p:cSld>
  <p:clrMapOvr>
    <a:masterClrMapping/>
  </p:clrMapOvr>
  <p:transition advTm="7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123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304384"/>
              </p:ext>
            </p:extLst>
          </p:nvPr>
        </p:nvGraphicFramePr>
        <p:xfrm>
          <a:off x="1813560" y="0"/>
          <a:ext cx="10881360" cy="1823104"/>
        </p:xfrm>
        <a:graphic>
          <a:graphicData uri="http://schemas.openxmlformats.org/drawingml/2006/table">
            <a:tbl>
              <a:tblPr/>
              <a:tblGrid>
                <a:gridCol w="10881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0656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3600" b="1" smtClean="0"/>
                        <a:t>Филиал «Лукомльэнергоремонт» ОАО «Белэнергоремналадка»</a:t>
                      </a:r>
                      <a:endParaRPr kumimoji="0" lang="ru-RU" sz="3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688" marR="170688" marT="44296" marB="4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7984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 Беларусь, Витебская обл.,</a:t>
                      </a:r>
                      <a:br>
                        <a:rPr lang="ru-RU" sz="1400" smtClean="0"/>
                      </a:br>
                      <a:r>
                        <a:rPr lang="ru-RU" sz="1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211162 г. Новолукомль, Лукомльское шоссе, 10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688" marR="170688" marT="44296" marB="442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70" name="Rectangle 19"/>
          <p:cNvSpPr>
            <a:spLocks noChangeArrowheads="1"/>
          </p:cNvSpPr>
          <p:nvPr/>
        </p:nvSpPr>
        <p:spPr bwMode="auto">
          <a:xfrm>
            <a:off x="4400552" y="1241693"/>
            <a:ext cx="8401049" cy="167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8016" tIns="64008" rIns="128016" bIns="64008"/>
          <a:lstStyle/>
          <a:p>
            <a:pPr marL="480060" indent="-480060" algn="just">
              <a:lnSpc>
                <a:spcPct val="90000"/>
              </a:lnSpc>
              <a:spcBef>
                <a:spcPct val="20000"/>
              </a:spcBef>
            </a:pPr>
            <a:r>
              <a:rPr lang="ru-RU">
                <a:latin typeface="Times New Roman" pitchFamily="18" charset="0"/>
              </a:rPr>
              <a:t>	</a:t>
            </a:r>
            <a:endParaRPr lang="ru-RU"/>
          </a:p>
        </p:txBody>
      </p:sp>
      <p:pic>
        <p:nvPicPr>
          <p:cNvPr id="63498" name="Рисунок 9" descr="http://eton.by/images/stories/fs/fs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15815311"/>
            <a:ext cx="1613535" cy="1560195"/>
          </a:xfrm>
          <a:prstGeom prst="rect">
            <a:avLst/>
          </a:prstGeom>
          <a:noFill/>
        </p:spPr>
      </p:pic>
      <p:pic>
        <p:nvPicPr>
          <p:cNvPr id="63497" name="Рисунок 10" descr="http://eton.by/images/stories/rt-2010/rt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7375505"/>
            <a:ext cx="1600200" cy="1586865"/>
          </a:xfrm>
          <a:prstGeom prst="rect">
            <a:avLst/>
          </a:prstGeom>
          <a:noFill/>
        </p:spPr>
      </p:pic>
      <p:pic>
        <p:nvPicPr>
          <p:cNvPr id="63496" name="Рисунок 14" descr="http://eton.by/images/stories/fg/fg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" y="18962371"/>
            <a:ext cx="2120265" cy="1906905"/>
          </a:xfrm>
          <a:prstGeom prst="rect">
            <a:avLst/>
          </a:prstGeom>
          <a:noFill/>
        </p:spPr>
      </p:pic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0" y="2435143"/>
            <a:ext cx="643253" cy="4370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defTabSz="1280160" eaLnBrk="1" hangingPunct="1"/>
            <a:r>
              <a:rPr lang="ru-RU" sz="2000" b="1">
                <a:solidFill>
                  <a:srgbClr val="3E2F0F"/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     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0" y="6955708"/>
            <a:ext cx="707373" cy="4370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defTabSz="1280160" eaLnBrk="1" hangingPunct="1"/>
            <a:r>
              <a:rPr lang="ru-RU" sz="2000" b="1">
                <a:solidFill>
                  <a:srgbClr val="3E2F0F"/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      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0" y="9422683"/>
            <a:ext cx="963854" cy="4370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defTabSz="1280160" eaLnBrk="1" hangingPunct="1"/>
            <a:r>
              <a:rPr lang="ru-RU" sz="2000" b="1">
                <a:solidFill>
                  <a:srgbClr val="3E2F0F"/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          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0" y="11676298"/>
            <a:ext cx="1027974" cy="4370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defTabSz="1280160" eaLnBrk="1" hangingPunct="1"/>
            <a:r>
              <a:rPr lang="ru-RU" sz="2000" b="1">
                <a:solidFill>
                  <a:srgbClr val="3E2F0F"/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           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0" y="13537529"/>
            <a:ext cx="1156214" cy="821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defTabSz="1280160" eaLnBrk="1" hangingPunct="1"/>
            <a:r>
              <a:rPr lang="ru-RU" sz="2000" b="1">
                <a:solidFill>
                  <a:srgbClr val="3E2F0F"/>
                </a:solidFill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              </a:t>
            </a:r>
            <a:endParaRPr lang="ru-RU" sz="1300">
              <a:latin typeface="Arial" pitchFamily="34" charset="0"/>
              <a:cs typeface="Arial" pitchFamily="34" charset="0"/>
            </a:endParaRPr>
          </a:p>
          <a:p>
            <a:pPr defTabSz="1280160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0" y="15635261"/>
            <a:ext cx="301814" cy="36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defTabSz="1280160" eaLnBrk="1" hangingPunct="1"/>
            <a:r>
              <a:rPr lang="ru-RU" sz="1500">
                <a:latin typeface="Calibri" pitchFamily="34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0" y="17195456"/>
            <a:ext cx="301814" cy="36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defTabSz="1280160" eaLnBrk="1" hangingPunct="1"/>
            <a:r>
              <a:rPr lang="ru-RU" sz="1500">
                <a:latin typeface="Calibri" pitchFamily="34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0" y="18782322"/>
            <a:ext cx="301814" cy="36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defTabSz="1280160" eaLnBrk="1" hangingPunct="1"/>
            <a:r>
              <a:rPr lang="ru-RU" sz="1500">
                <a:latin typeface="Calibri" pitchFamily="34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0" y="20612281"/>
            <a:ext cx="258597" cy="513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defTabSz="1280160"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6544815" y="2653663"/>
            <a:ext cx="6048673" cy="6455634"/>
          </a:xfrm>
        </p:spPr>
        <p:txBody>
          <a:bodyPr/>
          <a:lstStyle/>
          <a:p>
            <a:r>
              <a:rPr lang="ru-RU" sz="2800" b="1"/>
              <a:t>Перечень выполняемых работ и услуг:</a:t>
            </a:r>
            <a:endParaRPr lang="ru-RU" sz="2800"/>
          </a:p>
          <a:p>
            <a:r>
              <a:rPr lang="ru-RU" sz="2800"/>
              <a:t>- монтаж, наладка, ремонт и техническое обслуживание паровых и водогрейных котлов;</a:t>
            </a:r>
          </a:p>
          <a:p>
            <a:r>
              <a:rPr lang="ru-RU" sz="2800"/>
              <a:t>- монтаж, наладка, ремонт и техническое обслуживание двигателей и турбин (кроме авиационных, автомобильных и мотоциклетных двигателей);</a:t>
            </a:r>
          </a:p>
          <a:p>
            <a:r>
              <a:rPr lang="ru-RU" sz="2800"/>
              <a:t>- выполнение строительно-монтажных и специальных работ.</a:t>
            </a:r>
          </a:p>
          <a:p>
            <a:endParaRPr lang="ru-RU" sz="2000"/>
          </a:p>
        </p:txBody>
      </p:sp>
      <p:pic>
        <p:nvPicPr>
          <p:cNvPr id="32" name="Picture 2" descr="Лукомльэнергоремон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768" y="5239161"/>
            <a:ext cx="5090591" cy="387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Be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5" y="60795"/>
            <a:ext cx="1636713" cy="17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Лукомльэнергоремон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" y="2461977"/>
            <a:ext cx="5097259" cy="27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EAF95-887E-4F94-8164-CD77C9A676B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54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9000" p14:dur="250">
        <p:random/>
      </p:transition>
    </mc:Choice>
    <mc:Fallback>
      <p:transition advTm="9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9408" name="Group 16"/>
          <p:cNvGraphicFramePr>
            <a:graphicFrameLocks noGrp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361222068"/>
              </p:ext>
            </p:extLst>
          </p:nvPr>
        </p:nvGraphicFramePr>
        <p:xfrm>
          <a:off x="2872408" y="384664"/>
          <a:ext cx="9289112" cy="1792692"/>
        </p:xfrm>
        <a:graphic>
          <a:graphicData uri="http://schemas.openxmlformats.org/drawingml/2006/table">
            <a:tbl>
              <a:tblPr/>
              <a:tblGrid>
                <a:gridCol w="9289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10341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Филиал Новолукомльский хлебозавод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ОАО «Витебскхлебпром»</a:t>
                      </a:r>
                    </a:p>
                  </a:txBody>
                  <a:tcPr marL="170688" marR="170688" marT="44313" marB="443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1378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be-BY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211162 Витебская область, Чашникский район, г. Новолукомль, ул. Заводская, 2 (+375 2133 6-51-89, 5-51-96)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688" marR="170688" marT="44313" marB="443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322" name="Rectangle 20"/>
          <p:cNvSpPr>
            <a:spLocks noGrp="1" noChangeArrowheads="1"/>
          </p:cNvSpPr>
          <p:nvPr>
            <p:ph sz="half" idx="1"/>
          </p:nvPr>
        </p:nvSpPr>
        <p:spPr>
          <a:xfrm>
            <a:off x="-454362" y="2381131"/>
            <a:ext cx="5443805" cy="6855162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be-BY" sz="2500"/>
              <a:t>		Предприятием выпускается до 50 наименований кондитерских изделий и до 35 наименований хлебобулочных изделий.</a:t>
            </a:r>
          </a:p>
          <a:p>
            <a:pPr algn="just" eaLnBrk="1" hangingPunct="1">
              <a:buFontTx/>
              <a:buNone/>
            </a:pPr>
            <a:r>
              <a:rPr lang="be-BY" sz="2500"/>
              <a:t>		Предприятие имеет сертификат соответствия требованиям СТБ ИСО 9001-2001.</a:t>
            </a:r>
          </a:p>
          <a:p>
            <a:pPr algn="just" eaLnBrk="1" hangingPunct="1">
              <a:buFontTx/>
              <a:buNone/>
            </a:pPr>
            <a:r>
              <a:rPr lang="be-BY" sz="2500"/>
              <a:t>		В течение последних лет продукция завода неоднократно получала Гран-При, а также золотые, серебряные медалия на различных смотрах-конкурсах хлебобулочных и кондитерских изделий.</a:t>
            </a:r>
            <a:endParaRPr lang="ru-RU" sz="2500"/>
          </a:p>
        </p:txBody>
      </p:sp>
      <p:sp>
        <p:nvSpPr>
          <p:cNvPr id="13323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e-BY" sz="2200"/>
              <a:t>		</a:t>
            </a:r>
            <a:endParaRPr lang="ru-RU" sz="2200"/>
          </a:p>
        </p:txBody>
      </p:sp>
      <p:pic>
        <p:nvPicPr>
          <p:cNvPr id="13324" name="Picture 18" descr="Копия CHASHNIKI_BOOKLET_12-1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89443" y="2683566"/>
            <a:ext cx="7560840" cy="651296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362" name="Picture 2" descr="Главн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616" y="480120"/>
            <a:ext cx="245522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91F57-2991-4B82-8A71-0F5C3C6FDC1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61070"/>
      </p:ext>
    </p:extLst>
  </p:cSld>
  <p:clrMapOvr>
    <a:masterClrMapping/>
  </p:clrMapOvr>
  <p:transition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9408" name="Group 16"/>
          <p:cNvGraphicFramePr>
            <a:graphicFrameLocks noGrp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3142328629"/>
              </p:ext>
            </p:extLst>
          </p:nvPr>
        </p:nvGraphicFramePr>
        <p:xfrm>
          <a:off x="352129" y="384664"/>
          <a:ext cx="12198154" cy="1658922"/>
        </p:xfrm>
        <a:graphic>
          <a:graphicData uri="http://schemas.openxmlformats.org/drawingml/2006/table">
            <a:tbl>
              <a:tblPr/>
              <a:tblGrid>
                <a:gridCol w="121981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8754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3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Производственный цех в г. Новолукомль</a:t>
                      </a:r>
                    </a:p>
                  </a:txBody>
                  <a:tcPr marL="170688" marR="170688" marT="44313" marB="443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1378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Тел.: + 375 (2133) 3-22-04 Тел.: + 375 (29) 719-69-48</a:t>
                      </a:r>
                      <a:br>
                        <a:rPr lang="ru-RU" sz="20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Юр. адрес: 211162, Витебская область, г. Новолукомль, ул. Комунальная, 9</a:t>
                      </a:r>
                      <a:endParaRPr lang="ru-RU" sz="2000" b="0" i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0688" marR="170688" marT="44313" marB="443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322" name="Rectangle 20"/>
          <p:cNvSpPr>
            <a:spLocks noGrp="1" noChangeArrowheads="1"/>
          </p:cNvSpPr>
          <p:nvPr>
            <p:ph sz="half" idx="1"/>
          </p:nvPr>
        </p:nvSpPr>
        <p:spPr>
          <a:xfrm>
            <a:off x="0" y="2381131"/>
            <a:ext cx="4989443" cy="6855162"/>
          </a:xfrm>
        </p:spPr>
        <p:txBody>
          <a:bodyPr>
            <a:normAutofit/>
          </a:bodyPr>
          <a:lstStyle/>
          <a:p>
            <a:pPr marL="0" indent="447675" algn="just" eaLnBrk="1" hangingPunct="1">
              <a:buFontTx/>
              <a:buNone/>
            </a:pPr>
            <a:r>
              <a:rPr lang="ru-RU" sz="2700" b="1" smtClean="0"/>
              <a:t>Новолукомльский </a:t>
            </a:r>
            <a:r>
              <a:rPr lang="ru-RU" sz="2700" b="1"/>
              <a:t>производственный цех ОАО «Молоко» г. Витебск </a:t>
            </a:r>
            <a:r>
              <a:rPr lang="ru-RU" sz="2700"/>
              <a:t>осуществляет выпуск цельномолочной продукции около 20 разновидностей.</a:t>
            </a:r>
            <a:br>
              <a:rPr lang="ru-RU" sz="2700"/>
            </a:br>
            <a:r>
              <a:rPr lang="ru-RU" sz="2700"/>
              <a:t>На заводе установлены 2 линии по производству зерненого творога. Проектная мощность линии №1 - 1 тонна зерненного творога в сутки, линии №2 - 2 тонны зерненного творога в сутки.</a:t>
            </a:r>
          </a:p>
        </p:txBody>
      </p:sp>
      <p:sp>
        <p:nvSpPr>
          <p:cNvPr id="13323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e-BY" sz="2200"/>
              <a:t>		</a:t>
            </a:r>
            <a:endParaRPr lang="ru-RU" sz="2200"/>
          </a:p>
        </p:txBody>
      </p:sp>
      <p:pic>
        <p:nvPicPr>
          <p:cNvPr id="16388" name="Picture 4" descr="https://i2.wp.com/vkmp.by/wp-content/uploads/2018/01/tvorog_11.png?resize=207%2C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466" y="1848272"/>
            <a:ext cx="2684568" cy="324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i2.wp.com/vkmp.by/wp-content/uploads/2018/01/tvorog_12.png?resize=207%2C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05256" y="5274575"/>
            <a:ext cx="2357777" cy="284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i0.wp.com/vkmp.by/wp-content/uploads/2018/01/tvorog_13.png?resize=207%2C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4657" y="5016624"/>
            <a:ext cx="2682458" cy="318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s://i2.wp.com/vkmp.by/wp-content/uploads/2018/01/tvorog_15.png?resize=207%2C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9675" y="6088977"/>
            <a:ext cx="2735581" cy="330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s://i1.wp.com/vkmp.by/wp-content/uploads/2018/01/tvorog_14.png?resize=207%2C2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8752" y="2064295"/>
            <a:ext cx="2660552" cy="321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https://i1.wp.com/vkmp.by/wp-content/uploads/2018/01/tvorog_krug.png?resize=268%2C26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6905" y="3889428"/>
            <a:ext cx="3499290" cy="322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91F57-2991-4B82-8A71-0F5C3C6FDC1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475260"/>
      </p:ext>
    </p:extLst>
  </p:cSld>
  <p:clrMapOvr>
    <a:masterClrMapping/>
  </p:clrMapOvr>
  <p:transition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327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067602"/>
              </p:ext>
            </p:extLst>
          </p:nvPr>
        </p:nvGraphicFramePr>
        <p:xfrm>
          <a:off x="2231392" y="2"/>
          <a:ext cx="10570209" cy="1491087"/>
        </p:xfrm>
        <a:graphic>
          <a:graphicData uri="http://schemas.openxmlformats.org/drawingml/2006/table">
            <a:tbl>
              <a:tblPr/>
              <a:tblGrid>
                <a:gridCol w="10570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7967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Филиал «Бумажная фабрика «Красная звезда» ОАО «Светлогорский ЦКК»</a:t>
                      </a:r>
                    </a:p>
                  </a:txBody>
                  <a:tcPr marL="170688" marR="170688" marT="44332" marB="443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367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211156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г. Витебская обл., Чашники ул. Гагарина,20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2"/>
                        </a:rPr>
                        <a:t>http://1886red-star.by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(+375 2133 2-84-83)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0688" marR="170688" marT="44332" marB="443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084" name="Rectangle 10"/>
          <p:cNvSpPr>
            <a:spLocks noChangeArrowheads="1"/>
          </p:cNvSpPr>
          <p:nvPr/>
        </p:nvSpPr>
        <p:spPr bwMode="auto">
          <a:xfrm>
            <a:off x="5298441" y="4694434"/>
            <a:ext cx="1681999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8016" tIns="64008" rIns="128016" bIns="64008">
            <a:spAutoFit/>
          </a:bodyPr>
          <a:lstStyle/>
          <a:p>
            <a:pPr lvl="3" algn="l">
              <a:spcBef>
                <a:spcPct val="20000"/>
              </a:spcBef>
              <a:buFontTx/>
              <a:buChar char="–"/>
            </a:pPr>
            <a:endParaRPr lang="ru-RU" sz="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Rectangle 11"/>
          <p:cNvSpPr>
            <a:spLocks noChangeArrowheads="1"/>
          </p:cNvSpPr>
          <p:nvPr/>
        </p:nvSpPr>
        <p:spPr bwMode="auto">
          <a:xfrm>
            <a:off x="5485131" y="4400550"/>
            <a:ext cx="12801600" cy="5170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8016" tIns="64008" rIns="128016" bIns="64008">
            <a:spAutoFit/>
          </a:bodyPr>
          <a:lstStyle/>
          <a:p>
            <a:endParaRPr lang="ru-RU"/>
          </a:p>
        </p:txBody>
      </p:sp>
      <p:graphicFrame>
        <p:nvGraphicFramePr>
          <p:cNvPr id="3074" name="Object 12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3749593980"/>
              </p:ext>
            </p:extLst>
          </p:nvPr>
        </p:nvGraphicFramePr>
        <p:xfrm>
          <a:off x="0" y="87704"/>
          <a:ext cx="2166730" cy="882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imgW="1314286" imgH="571731" progId="PBrush">
                  <p:embed/>
                </p:oleObj>
              </mc:Choice>
              <mc:Fallback>
                <p:oleObj r:id="rId3" imgW="1314286" imgH="571731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0" y="87704"/>
                        <a:ext cx="2166730" cy="882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234161" y="1957618"/>
            <a:ext cx="6267451" cy="29836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28016" tIns="64008" rIns="128016" bIns="64008"/>
          <a:lstStyle/>
          <a:p>
            <a:pPr indent="506730" algn="just">
              <a:defRPr/>
            </a:pPr>
            <a:r>
              <a:rPr lang="ru-RU">
                <a:latin typeface="Arial" pitchFamily="34" charset="0"/>
              </a:rPr>
              <a:t>Старейшее предприятие района, построенное в 1886 г помещиком Волоткевичем.</a:t>
            </a:r>
          </a:p>
          <a:p>
            <a:pPr indent="628968" algn="just">
              <a:defRPr/>
            </a:pPr>
            <a:r>
              <a:rPr lang="ru-RU">
                <a:latin typeface="Arial" pitchFamily="34" charset="0"/>
              </a:rPr>
              <a:t>Проведена модернизация бумагоделательной машины БП-54 и технологического потока массоподготовки.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7200900" y="5304656"/>
            <a:ext cx="5600700" cy="3789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28016" tIns="64008" rIns="128016" bIns="64008"/>
          <a:lstStyle/>
          <a:p>
            <a:pPr>
              <a:defRPr/>
            </a:pPr>
            <a:r>
              <a:rPr lang="ru-RU" b="1" u="sng">
                <a:latin typeface="Arial" pitchFamily="34" charset="0"/>
              </a:rPr>
              <a:t>Основные виды продукции:</a:t>
            </a:r>
            <a:endParaRPr lang="ru-RU"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>
                <a:latin typeface="Arial" pitchFamily="34" charset="0"/>
              </a:rPr>
              <a:t>бумага крафт-мешочная;</a:t>
            </a:r>
          </a:p>
          <a:p>
            <a:pPr>
              <a:defRPr/>
            </a:pPr>
            <a:r>
              <a:rPr lang="ru-RU">
                <a:latin typeface="Arial" pitchFamily="34" charset="0"/>
              </a:rPr>
              <a:t>бумага для гофрирования;</a:t>
            </a:r>
          </a:p>
          <a:p>
            <a:pPr>
              <a:defRPr/>
            </a:pPr>
            <a:r>
              <a:rPr lang="ru-RU">
                <a:latin typeface="Arial" pitchFamily="34" charset="0"/>
              </a:rPr>
              <a:t>бумага упаковочная;</a:t>
            </a:r>
          </a:p>
          <a:p>
            <a:pPr>
              <a:defRPr/>
            </a:pPr>
            <a:r>
              <a:rPr lang="ru-RU">
                <a:latin typeface="Arial" pitchFamily="34" charset="0"/>
              </a:rPr>
              <a:t>картон для плоских слоев;	</a:t>
            </a:r>
          </a:p>
          <a:p>
            <a:pPr>
              <a:defRPr/>
            </a:pPr>
            <a:r>
              <a:rPr lang="ru-RU">
                <a:latin typeface="Arial" pitchFamily="34" charset="0"/>
              </a:rPr>
              <a:t>картон гофрированный;</a:t>
            </a:r>
          </a:p>
          <a:p>
            <a:pPr>
              <a:defRPr/>
            </a:pPr>
            <a:r>
              <a:rPr lang="ru-RU">
                <a:latin typeface="Arial" pitchFamily="34" charset="0"/>
              </a:rPr>
              <a:t>тара картонно-транспортная;	</a:t>
            </a:r>
          </a:p>
          <a:p>
            <a:pPr>
              <a:defRPr/>
            </a:pPr>
            <a:r>
              <a:rPr lang="ru-RU">
                <a:latin typeface="Arial" pitchFamily="34" charset="0"/>
              </a:rPr>
              <a:t>мешки бумажные;	</a:t>
            </a:r>
          </a:p>
          <a:p>
            <a:pPr>
              <a:defRPr/>
            </a:pPr>
            <a:r>
              <a:rPr lang="ru-RU" err="1">
                <a:latin typeface="Arial" pitchFamily="34" charset="0"/>
              </a:rPr>
              <a:t>водоразбавляемая краска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904857" y="1877075"/>
            <a:ext cx="56951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" y="5405469"/>
            <a:ext cx="6501610" cy="419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3B643-A7F5-4C06-8319-4F549599D65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5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Tm="7000" p14:dur="250">
        <p:random/>
      </p:transition>
    </mc:Choice>
    <mc:Fallback>
      <p:transition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25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25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/>
      <p:bldP spid="5326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9172" name="Group 20"/>
          <p:cNvGraphicFramePr>
            <a:graphicFrameLocks noGrp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732916634"/>
              </p:ext>
            </p:extLst>
          </p:nvPr>
        </p:nvGraphicFramePr>
        <p:xfrm>
          <a:off x="3678898" y="1"/>
          <a:ext cx="8464842" cy="1368846"/>
        </p:xfrm>
        <a:graphic>
          <a:graphicData uri="http://schemas.openxmlformats.org/drawingml/2006/table">
            <a:tbl>
              <a:tblPr/>
              <a:tblGrid>
                <a:gridCol w="8464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7341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ОАО «Чистый исток 1872»</a:t>
                      </a:r>
                    </a:p>
                  </a:txBody>
                  <a:tcPr marL="170688" marR="170688" marT="44325" marB="443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505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be-BY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211149 г. Чашники, ул. Орджоникидзе, 7,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be-BY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тел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(+375 02133) 28322, 28422, 28147, 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mail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2"/>
                        </a:rPr>
                        <a:t>CHZPP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2"/>
                        </a:rPr>
                        <a:t>@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2"/>
                        </a:rPr>
                        <a:t>TUT</a:t>
                      </a: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2"/>
                        </a:rPr>
                        <a:t>.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2"/>
                        </a:rPr>
                        <a:t>by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70688" marR="170688" marT="44325" marB="443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130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131748" y="3893300"/>
            <a:ext cx="12533747" cy="559577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be-BY" sz="2200"/>
              <a:t>	</a:t>
            </a:r>
            <a:r>
              <a:rPr lang="be-BY" sz="2200" b="1">
                <a:solidFill>
                  <a:srgbClr val="C00000"/>
                </a:solidFill>
              </a:rPr>
              <a:t>Виды выпускаемой продукции</a:t>
            </a:r>
            <a:r>
              <a:rPr lang="be-BY" sz="2200" b="1" smtClean="0">
                <a:solidFill>
                  <a:srgbClr val="C00000"/>
                </a:solidFill>
              </a:rPr>
              <a:t>:</a:t>
            </a:r>
            <a:endParaRPr lang="be-BY" sz="2200" b="1">
              <a:solidFill>
                <a:srgbClr val="C00000"/>
              </a:solidFill>
            </a:endParaRPr>
          </a:p>
          <a:p>
            <a:pPr marL="3144842" lvl="5" indent="17780">
              <a:lnSpc>
                <a:spcPct val="80000"/>
              </a:lnSpc>
              <a:buNone/>
              <a:defRPr/>
            </a:pPr>
            <a:r>
              <a:rPr lang="be-BY" sz="2200">
                <a:solidFill>
                  <a:srgbClr val="C00000"/>
                </a:solidFill>
              </a:rPr>
              <a:t>спирт этиловый ректификованный высшей очистки, “Люкс”,</a:t>
            </a:r>
          </a:p>
          <a:p>
            <a:pPr marL="3144842" lvl="5" indent="17780">
              <a:lnSpc>
                <a:spcPct val="80000"/>
              </a:lnSpc>
              <a:buNone/>
              <a:defRPr/>
            </a:pPr>
            <a:r>
              <a:rPr lang="ru-RU" sz="2200" b="1">
                <a:solidFill>
                  <a:srgbClr val="006600"/>
                </a:solidFill>
              </a:rPr>
              <a:t>На  ежегодном Московском Международным конкурсе спиртов спирт ректификованный «Люкс» был удостоен 1-й золотой и  2-х серебряных медалей.</a:t>
            </a:r>
          </a:p>
          <a:p>
            <a:pPr marL="0" indent="17780" algn="ctr">
              <a:lnSpc>
                <a:spcPct val="80000"/>
              </a:lnSpc>
              <a:buNone/>
              <a:defRPr/>
            </a:pPr>
            <a:endParaRPr lang="ru-RU" sz="2200">
              <a:solidFill>
                <a:srgbClr val="009900"/>
              </a:solidFill>
            </a:endParaRPr>
          </a:p>
          <a:p>
            <a:pPr marL="0" indent="17780" algn="ctr">
              <a:lnSpc>
                <a:spcPct val="80000"/>
              </a:lnSpc>
              <a:buNone/>
              <a:defRPr/>
            </a:pPr>
            <a:endParaRPr lang="ru-RU" sz="2200">
              <a:solidFill>
                <a:srgbClr val="009900"/>
              </a:solidFill>
            </a:endParaRPr>
          </a:p>
          <a:p>
            <a:pPr marL="5131057" lvl="8" indent="17780">
              <a:lnSpc>
                <a:spcPct val="80000"/>
              </a:lnSpc>
              <a:buNone/>
              <a:defRPr/>
            </a:pPr>
            <a:r>
              <a:rPr lang="ru-RU" sz="2200">
                <a:solidFill>
                  <a:srgbClr val="C00000"/>
                </a:solidFill>
              </a:rPr>
              <a:t>ржаной ферментированный и неферментированный солод для хлебопечения</a:t>
            </a:r>
          </a:p>
          <a:p>
            <a:pPr marL="0" indent="17780" algn="ctr">
              <a:lnSpc>
                <a:spcPct val="80000"/>
              </a:lnSpc>
              <a:buNone/>
              <a:defRPr/>
            </a:pPr>
            <a:endParaRPr lang="ru-RU" sz="2200">
              <a:solidFill>
                <a:srgbClr val="009900"/>
              </a:solidFill>
            </a:endParaRPr>
          </a:p>
          <a:p>
            <a:pPr marL="0" indent="17780" algn="ctr">
              <a:lnSpc>
                <a:spcPct val="80000"/>
              </a:lnSpc>
              <a:buNone/>
              <a:defRPr/>
            </a:pPr>
            <a:endParaRPr lang="ru-RU" sz="2200">
              <a:solidFill>
                <a:srgbClr val="009900"/>
              </a:solidFill>
            </a:endParaRPr>
          </a:p>
          <a:p>
            <a:pPr marL="0" indent="17780" algn="ctr">
              <a:lnSpc>
                <a:spcPct val="80000"/>
              </a:lnSpc>
              <a:buNone/>
              <a:defRPr/>
            </a:pPr>
            <a:endParaRPr lang="ru-RU" sz="2200">
              <a:solidFill>
                <a:srgbClr val="009900"/>
              </a:solidFill>
            </a:endParaRPr>
          </a:p>
          <a:p>
            <a:pPr marL="0" indent="17780" algn="ctr">
              <a:lnSpc>
                <a:spcPct val="80000"/>
              </a:lnSpc>
              <a:buNone/>
              <a:defRPr/>
            </a:pPr>
            <a:endParaRPr lang="ru-RU" sz="2200">
              <a:solidFill>
                <a:srgbClr val="C00000"/>
              </a:solidFill>
            </a:endParaRPr>
          </a:p>
          <a:p>
            <a:pPr marL="0" indent="17780" algn="ctr">
              <a:lnSpc>
                <a:spcPct val="80000"/>
              </a:lnSpc>
              <a:buNone/>
              <a:defRPr/>
            </a:pPr>
            <a:endParaRPr lang="ru-RU" sz="2200">
              <a:solidFill>
                <a:srgbClr val="C00000"/>
              </a:solidFill>
            </a:endParaRPr>
          </a:p>
          <a:p>
            <a:pPr marL="0" indent="17780" algn="ctr" eaLnBrk="1" hangingPunct="1">
              <a:lnSpc>
                <a:spcPct val="80000"/>
              </a:lnSpc>
              <a:buNone/>
              <a:defRPr/>
            </a:pPr>
            <a:endParaRPr lang="ru-RU" sz="2200">
              <a:solidFill>
                <a:srgbClr val="0099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be-BY" sz="2200"/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ru-RU" sz="220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66718" y="1561739"/>
            <a:ext cx="4334882" cy="2430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4" name="Picture 2" descr="http://istok1872.by/assets/templates/qmedia/images/logo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1317" y="0"/>
            <a:ext cx="3346482" cy="1675453"/>
          </a:xfrm>
          <a:prstGeom prst="rect">
            <a:avLst/>
          </a:prstGeom>
          <a:noFill/>
        </p:spPr>
      </p:pic>
      <p:pic>
        <p:nvPicPr>
          <p:cNvPr id="59396" name="Picture 4" descr="http://istok1872.by/assets/cache/images/500x-prod11.fe0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9075" y="3963812"/>
            <a:ext cx="3322291" cy="1898452"/>
          </a:xfrm>
          <a:prstGeom prst="rect">
            <a:avLst/>
          </a:prstGeom>
          <a:noFill/>
        </p:spPr>
      </p:pic>
      <p:pic>
        <p:nvPicPr>
          <p:cNvPr id="59398" name="Picture 6" descr="http://istok1872.by/assets/cache/images/500x-prod3.c40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96716" y="7061166"/>
            <a:ext cx="3007148" cy="1882808"/>
          </a:xfrm>
          <a:prstGeom prst="rect">
            <a:avLst/>
          </a:prstGeom>
          <a:noFill/>
        </p:spPr>
      </p:pic>
      <p:pic>
        <p:nvPicPr>
          <p:cNvPr id="59400" name="Picture 8" descr="http://istok1872.by/assets/cache/images/500x-prod41.30a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670786" y="6040989"/>
            <a:ext cx="2666157" cy="1842492"/>
          </a:xfrm>
          <a:prstGeom prst="rect">
            <a:avLst/>
          </a:prstGeom>
          <a:noFill/>
        </p:spPr>
      </p:pic>
      <p:pic>
        <p:nvPicPr>
          <p:cNvPr id="59402" name="Picture 10" descr="http://istok1872.by/assets/cache/images/500x-dalnovid.661.pn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896745" y="7519632"/>
            <a:ext cx="2922814" cy="194042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819558" y="8362276"/>
            <a:ext cx="3629203" cy="1163396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ru-RU" sz="2200">
                <a:solidFill>
                  <a:srgbClr val="C00000"/>
                </a:solidFill>
              </a:rPr>
              <a:t>Стеклоомыватель серии "Дальновид-Люкс", СТБ 1460-2004.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075" y="1992288"/>
            <a:ext cx="7883893" cy="1283428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lvl="0" algn="just"/>
            <a:r>
              <a:rPr lang="ru-RU"/>
              <a:t>Одно из самых старых предприятий Чашникского района. Основал его пан Волоткевич – бывший владелец местечка </a:t>
            </a:r>
            <a:r>
              <a:rPr lang="ru-RU" smtClean="0"/>
              <a:t>Чашники</a:t>
            </a:r>
            <a:r>
              <a:rPr lang="ru-RU"/>
              <a:t>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42D645-5E70-45A9-98E8-CD5BE3335BD1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105210"/>
      </p:ext>
    </p:extLst>
  </p:cSld>
  <p:clrMapOvr>
    <a:masterClrMapping/>
  </p:clrMapOvr>
  <p:transition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7379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26568"/>
              </p:ext>
            </p:extLst>
          </p:nvPr>
        </p:nvGraphicFramePr>
        <p:xfrm>
          <a:off x="3678898" y="0"/>
          <a:ext cx="9016022" cy="1366084"/>
        </p:xfrm>
        <a:graphic>
          <a:graphicData uri="http://schemas.openxmlformats.org/drawingml/2006/table">
            <a:tbl>
              <a:tblPr/>
              <a:tblGrid>
                <a:gridCol w="90160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0746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ОАО «Чашникиспецодежда»</a:t>
                      </a:r>
                    </a:p>
                  </a:txBody>
                  <a:tcPr marL="170688" marR="170688" marT="44341" marB="44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583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be-BY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211149 Витебская область, г. Чашники, ул. Первомайская, 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be-BY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(+375 2133 4-21-73, 4-22-62) </a:t>
                      </a:r>
                    </a:p>
                  </a:txBody>
                  <a:tcPr marL="170688" marR="170688" marT="44341" marB="443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5298441" y="4694434"/>
            <a:ext cx="1681999" cy="2215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8016" tIns="64008" rIns="128016" bIns="64008">
            <a:spAutoFit/>
          </a:bodyPr>
          <a:lstStyle/>
          <a:p>
            <a:pPr lvl="3" algn="l">
              <a:spcBef>
                <a:spcPct val="20000"/>
              </a:spcBef>
              <a:buFontTx/>
              <a:buChar char="–"/>
            </a:pPr>
            <a:endParaRPr lang="ru-RU" sz="6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299" name="Rectangle 30"/>
          <p:cNvSpPr>
            <a:spLocks noGrp="1" noChangeArrowheads="1"/>
          </p:cNvSpPr>
          <p:nvPr>
            <p:ph sz="quarter" idx="1"/>
          </p:nvPr>
        </p:nvSpPr>
        <p:spPr>
          <a:xfrm>
            <a:off x="6139440" y="1560240"/>
            <a:ext cx="6662160" cy="424847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500" smtClean="0"/>
              <a:t>Датой </a:t>
            </a:r>
            <a:r>
              <a:rPr lang="ru-RU" sz="2500"/>
              <a:t>рождения предприятия считается 1905 год. Вначале это был пункт по приему зерна и его переработке. В 1925 году к нему было присоединена пилорама по производству оконных рам и дверей, затем кирпичные заводы «Руть», «Есиновка» и «Гили». До 1961 года предприятие было в составе комбината бытового обслуживания, а с 1961 года – самостоятельное предприятие «Промкомбинат».	</a:t>
            </a:r>
          </a:p>
        </p:txBody>
      </p:sp>
      <p:sp>
        <p:nvSpPr>
          <p:cNvPr id="12300" name="Rectangle 32"/>
          <p:cNvSpPr>
            <a:spLocks noGrp="1" noChangeArrowheads="1"/>
          </p:cNvSpPr>
          <p:nvPr>
            <p:ph sz="quarter" idx="2"/>
          </p:nvPr>
        </p:nvSpPr>
        <p:spPr>
          <a:xfrm>
            <a:off x="-353550" y="3490055"/>
            <a:ext cx="6286029" cy="2908056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ru-RU" sz="2400"/>
              <a:t>		</a:t>
            </a:r>
          </a:p>
          <a:p>
            <a:pPr algn="just" eaLnBrk="1" hangingPunct="1">
              <a:buFontTx/>
              <a:buNone/>
            </a:pPr>
            <a:r>
              <a:rPr lang="ru-RU" sz="2400"/>
              <a:t>	Предприятие производит </a:t>
            </a:r>
            <a:r>
              <a:rPr lang="ru-RU" sz="2400" b="1"/>
              <a:t>качественную спецодежду</a:t>
            </a:r>
            <a:r>
              <a:rPr lang="ru-RU" sz="2400"/>
              <a:t> для любой производственной деятельности, реализуемую как на территории Республики Беларусь, так и за ее пределами.</a:t>
            </a:r>
            <a:endParaRPr lang="be-BY" sz="2400"/>
          </a:p>
          <a:p>
            <a:pPr algn="just" eaLnBrk="1" hangingPunct="1">
              <a:buFontTx/>
              <a:buNone/>
            </a:pPr>
            <a:r>
              <a:rPr lang="be-BY" sz="2400"/>
              <a:t>		</a:t>
            </a:r>
            <a:endParaRPr lang="ru-RU" sz="2400"/>
          </a:p>
          <a:p>
            <a:pPr eaLnBrk="1" hangingPunct="1"/>
            <a:endParaRPr lang="ru-RU" sz="2400"/>
          </a:p>
        </p:txBody>
      </p:sp>
      <p:pic>
        <p:nvPicPr>
          <p:cNvPr id="12301" name="Picture 34" descr="фотаздымак 00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2128" y="1373019"/>
            <a:ext cx="5262880" cy="24872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302" name="Picture 4" descr="C:\Documents and Settings\USER\Рабочий стол\фото из интернета модернизация\швеи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06478" y="6010335"/>
            <a:ext cx="4888632" cy="296510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303" name="Picture 3" descr="C:\Documents and Settings\USER\Рабочий стол\фото из интернета модернизация\odegda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53750" y="6211957"/>
            <a:ext cx="4939749" cy="298599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EAF95-887E-4F94-8164-CD77C9A676B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7595"/>
      </p:ext>
    </p:extLst>
  </p:cSld>
  <p:clrMapOvr>
    <a:masterClrMapping/>
  </p:clrMapOvr>
  <p:transition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build="p"/>
      <p:bldP spid="12300" grpI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https://pp.userapi.com/c1112/u957780/11719822/x_29f34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14" y="8856"/>
            <a:ext cx="12801034" cy="960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6426" y="6096744"/>
            <a:ext cx="6985174" cy="3493468"/>
          </a:xfrm>
        </p:spPr>
        <p:txBody>
          <a:bodyPr/>
          <a:lstStyle/>
          <a:p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г. Новолукомль – самый молодой город республики (54 года со дня основания).</a:t>
            </a:r>
            <a:b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3200" b="1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13 </a:t>
            </a:r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тыс. человек, из них </a:t>
            </a:r>
            <a:r>
              <a:rPr lang="ru-RU" sz="3200" b="1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трудоспособные </a:t>
            </a:r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более 6 тыс. человек.</a:t>
            </a:r>
            <a:b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3200" b="1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Средний </a:t>
            </a:r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возраст жителя </a:t>
            </a:r>
            <a:r>
              <a:rPr lang="ru-RU" sz="3200" b="1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36 лет.</a:t>
            </a:r>
            <a:br>
              <a:rPr lang="ru-RU" b="1">
                <a:solidFill>
                  <a:srgbClr val="FFFF00"/>
                </a:solidFill>
              </a:rPr>
            </a:b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D0B02-E299-46ED-B7DC-0667AF192986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8562338"/>
      </p:ext>
    </p:extLst>
  </p:cSld>
  <p:clrMapOvr>
    <a:masterClrMapping/>
  </p:clrMapOvr>
  <p:transition>
    <p:dissolve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7" name="Picture 4" descr="C:\Users\user\Desktop\s000138_697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6823" y="0"/>
            <a:ext cx="6116991" cy="538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F:\анна владимировна\Изображение 04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53" y="4557904"/>
            <a:ext cx="6603047" cy="5043296"/>
          </a:xfrm>
          <a:noFill/>
        </p:spPr>
      </p:pic>
      <p:pic>
        <p:nvPicPr>
          <p:cNvPr id="8194" name="Picture 2" descr="http://www.chyrvonka.by/wp-content/uploads/2018/01/%D0%98%D0%B7%D0%BE%D0%B1%D1%80%D0%B0%D0%B6%D0%B5%D0%BD%D0%B8%D0%B5-32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620000" cy="4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Аптека №149 РУП &quot;Фармация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584577"/>
            <a:ext cx="6184776" cy="50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855785" y="3936504"/>
            <a:ext cx="11522075" cy="1600200"/>
          </a:xfrm>
        </p:spPr>
        <p:txBody>
          <a:bodyPr/>
          <a:lstStyle/>
          <a:p>
            <a:r>
              <a:rPr lang="ru-RU" sz="3000" b="1">
                <a:solidFill>
                  <a:srgbClr val="FFFF00"/>
                </a:solidFill>
              </a:rPr>
              <a:t>торговая сеть г. Новолукомль насчитывает 159 объектов, в том числе 77 магазинов, 6 аптек, 3 торговых центра, 2 рынка с 501 торговым местом, 13 общедоступных объектов общественного питания с 600 местами</a:t>
            </a:r>
            <a:r>
              <a:rPr lang="ru-RU" sz="3000" b="1">
                <a:solidFill>
                  <a:srgbClr val="92D050"/>
                </a:solidFill>
              </a:rPr>
              <a:t>.</a:t>
            </a:r>
            <a:endParaRPr lang="ru-RU" altLang="ru-RU" sz="3000" b="1" smtClean="0">
              <a:solidFill>
                <a:srgbClr val="92D05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D0B02-E299-46ED-B7DC-0667AF192986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5366299"/>
      </p:ext>
    </p:extLst>
  </p:cSld>
  <p:clrMapOvr>
    <a:masterClrMapping/>
  </p:clrMapOvr>
  <p:transition>
    <p:dissolve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53118" y="192088"/>
            <a:ext cx="11522075" cy="1600200"/>
          </a:xfrm>
        </p:spPr>
        <p:txBody>
          <a:bodyPr/>
          <a:lstStyle/>
          <a:p>
            <a:pPr eaLnBrk="1" hangingPunct="1"/>
            <a:r>
              <a:rPr lang="ru-RU" altLang="ru-RU" sz="3920" b="1" smtClean="0"/>
              <a:t>13 общедоступных объектов общественного питания на 600 мест</a:t>
            </a:r>
            <a:endParaRPr lang="ru-RU" altLang="ru-RU" sz="3920"/>
          </a:p>
        </p:txBody>
      </p:sp>
      <p:pic>
        <p:nvPicPr>
          <p:cNvPr id="29700" name="Picture 2" descr="F:\Фото торговля\DSC068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69" y="3583024"/>
            <a:ext cx="6300787" cy="6016307"/>
          </a:xfrm>
          <a:noFill/>
        </p:spPr>
      </p:pic>
      <p:pic>
        <p:nvPicPr>
          <p:cNvPr id="4098" name="Picture 2" descr="Картинки по запросу кафе сохо новолуком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6" y="1964075"/>
            <a:ext cx="12801600" cy="322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411928/v411928814/43dc/ngkJvmwsr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6" y="5184603"/>
            <a:ext cx="7395556" cy="441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42877-8C9C-435A-8321-27BCB287421F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4070368"/>
      </p:ext>
    </p:extLst>
  </p:cSld>
  <p:clrMapOvr>
    <a:masterClrMapping/>
  </p:clrMapOvr>
  <p:transition>
    <p:dissolv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Rectangle 6"/>
          <p:cNvSpPr txBox="1">
            <a:spLocks noGrp="1" noChangeArrowheads="1"/>
          </p:cNvSpPr>
          <p:nvPr/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2191" tIns="61096" rIns="122191" bIns="61096"/>
          <a:lstStyle/>
          <a:p>
            <a:pPr algn="r" defTabSz="1222375" eaLnBrk="1" hangingPunct="1"/>
            <a:fld id="{6D032A34-FB9A-4C97-B2CD-0C3C96AFFD34}" type="slidenum">
              <a:rPr lang="ru-RU" altLang="ru-RU" sz="1900"/>
              <a:pPr algn="r" defTabSz="1222375" eaLnBrk="1" hangingPunct="1"/>
              <a:t>3</a:t>
            </a:fld>
            <a:endParaRPr lang="ru-RU" altLang="ru-RU" sz="19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9763" y="384175"/>
            <a:ext cx="12161837" cy="1600200"/>
          </a:xfrm>
        </p:spPr>
        <p:txBody>
          <a:bodyPr lIns="122191" tIns="61096" rIns="122191" bIns="61096"/>
          <a:lstStyle/>
          <a:p>
            <a:pPr eaLnBrk="1" hangingPunct="1"/>
            <a:r>
              <a:rPr lang="ru-RU" altLang="ru-RU" b="1" smtClean="0">
                <a:latin typeface="Bodoni MT Black" pitchFamily="18" charset="0"/>
              </a:rPr>
              <a:t>Ч а ш н и к с к и й  р а й о н   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6850" y="1576388"/>
            <a:ext cx="6303963" cy="7812087"/>
          </a:xfrm>
        </p:spPr>
        <p:txBody>
          <a:bodyPr lIns="122191" tIns="61096" rIns="122191" bIns="61096"/>
          <a:lstStyle/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Times New Roman" pitchFamily="18" charset="0"/>
              </a:rPr>
              <a:t>Административный центр –</a:t>
            </a:r>
          </a:p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Times New Roman" pitchFamily="18" charset="0"/>
              </a:rPr>
              <a:t>г. Чашники</a:t>
            </a:r>
          </a:p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Times New Roman" pitchFamily="18" charset="0"/>
              </a:rPr>
              <a:t>	Площадь – 1,5 тыс. кв. км,</a:t>
            </a:r>
          </a:p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Times New Roman" pitchFamily="18" charset="0"/>
              </a:rPr>
              <a:t>	сельхозугодия – 53,</a:t>
            </a:r>
            <a:r>
              <a:rPr lang="ru-RU" altLang="ru-RU" sz="2800" b="1" smtClean="0"/>
              <a:t>7</a:t>
            </a:r>
            <a:r>
              <a:rPr lang="ru-RU" altLang="ru-RU" sz="2800" b="1" smtClean="0">
                <a:latin typeface="Times New Roman" pitchFamily="18" charset="0"/>
              </a:rPr>
              <a:t> тыс. га, пашни – 31 тыс. га, лесные угодья - 4</a:t>
            </a:r>
            <a:r>
              <a:rPr lang="ru-RU" altLang="ru-RU" sz="2800" b="1" smtClean="0"/>
              <a:t>8</a:t>
            </a:r>
            <a:r>
              <a:rPr lang="ru-RU" altLang="ru-RU" sz="2800" b="1" smtClean="0">
                <a:latin typeface="Times New Roman" pitchFamily="18" charset="0"/>
              </a:rPr>
              <a:t>,</a:t>
            </a:r>
            <a:r>
              <a:rPr lang="ru-RU" altLang="ru-RU" sz="2800" b="1" smtClean="0"/>
              <a:t>8</a:t>
            </a:r>
            <a:r>
              <a:rPr lang="ru-RU" altLang="ru-RU" sz="2800" b="1" smtClean="0">
                <a:latin typeface="Times New Roman" pitchFamily="18" charset="0"/>
              </a:rPr>
              <a:t> тыс. га</a:t>
            </a:r>
          </a:p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Times New Roman" pitchFamily="18" charset="0"/>
              </a:rPr>
              <a:t> 	В районе 70 озер.</a:t>
            </a:r>
          </a:p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endParaRPr lang="ru-RU" altLang="ru-RU" sz="2800" b="1" smtClean="0">
              <a:latin typeface="Times New Roman" pitchFamily="18" charset="0"/>
            </a:endParaRPr>
          </a:p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Times New Roman" pitchFamily="18" charset="0"/>
              </a:rPr>
              <a:t>	Разведанные запасы:</a:t>
            </a:r>
          </a:p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Times New Roman" pitchFamily="18" charset="0"/>
              </a:rPr>
              <a:t>	- глины 167 млн. куб.м, </a:t>
            </a:r>
          </a:p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Times New Roman" pitchFamily="18" charset="0"/>
              </a:rPr>
              <a:t>	- торфа – 1,6 млн. , </a:t>
            </a:r>
          </a:p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Times New Roman" pitchFamily="18" charset="0"/>
              </a:rPr>
              <a:t>	- строительного песка -15 млн. куб. м</a:t>
            </a:r>
          </a:p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endParaRPr lang="ru-RU" altLang="ru-RU" sz="2800" b="1" smtClean="0">
              <a:latin typeface="Times New Roman" pitchFamily="18" charset="0"/>
            </a:endParaRPr>
          </a:p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800" b="1" smtClean="0"/>
              <a:t>	</a:t>
            </a:r>
            <a:r>
              <a:rPr lang="ru-RU" altLang="ru-RU" sz="2800" b="1" smtClean="0">
                <a:latin typeface="Times New Roman" pitchFamily="18" charset="0"/>
              </a:rPr>
              <a:t>Производственный потенциал включает в себя:</a:t>
            </a:r>
          </a:p>
          <a:p>
            <a:pPr algn="just"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Times New Roman" pitchFamily="18" charset="0"/>
              </a:rPr>
              <a:t>   16 промышленных предприятий, </a:t>
            </a:r>
          </a:p>
          <a:p>
            <a:pPr algn="just"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Times New Roman" pitchFamily="18" charset="0"/>
              </a:rPr>
              <a:t>   5 строительных, </a:t>
            </a:r>
          </a:p>
          <a:p>
            <a:pPr algn="just"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Times New Roman" pitchFamily="18" charset="0"/>
              </a:rPr>
              <a:t>   8 сельхозорганизаций. </a:t>
            </a:r>
          </a:p>
          <a:p>
            <a:pPr algn="just"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Times New Roman" pitchFamily="18" charset="0"/>
              </a:rPr>
              <a:t>	Из общей численности населения 29,9 тыс. человек, в экономике занято 12,2 тыс. человек.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smtClean="0">
              <a:latin typeface="Times New Roman" pitchFamily="18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5167313" y="3421063"/>
            <a:ext cx="128016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2191" tIns="61096" rIns="122191" bIns="61096">
            <a:spAutoFit/>
          </a:bodyPr>
          <a:lstStyle/>
          <a:p>
            <a:pPr defTabSz="1222375" eaLnBrk="1" hangingPunct="1"/>
            <a:endParaRPr lang="ru-RU" altLang="ru-RU" sz="2400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389063" y="1066800"/>
            <a:ext cx="128016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2191" tIns="61096" rIns="122191" bIns="61096">
            <a:spAutoFit/>
          </a:bodyPr>
          <a:lstStyle/>
          <a:p>
            <a:pPr defTabSz="1222375" eaLnBrk="1" hangingPunct="1"/>
            <a:endParaRPr lang="ru-RU" altLang="ru-RU" sz="2400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500813" y="6188075"/>
            <a:ext cx="6300787" cy="31549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2191" tIns="61096" rIns="122191" bIns="61096">
            <a:spAutoFit/>
          </a:bodyPr>
          <a:lstStyle/>
          <a:p>
            <a:pPr defTabSz="1222375" eaLnBrk="1" hangingPunct="1">
              <a:defRPr/>
            </a:pPr>
            <a:r>
              <a:rPr lang="ru-RU" sz="2900" b="1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Arial" pitchFamily="34" charset="0"/>
              </a:rPr>
              <a:t>Численность населения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Arial" pitchFamily="34" charset="0"/>
              </a:rPr>
              <a:t>– </a:t>
            </a: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Arial" pitchFamily="34" charset="0"/>
              </a:rPr>
              <a:t>29,9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Arial" pitchFamily="34" charset="0"/>
              </a:rPr>
              <a:t>тыс.чел.</a:t>
            </a:r>
          </a:p>
          <a:p>
            <a:pPr defTabSz="1222375"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Arial" pitchFamily="34" charset="0"/>
              </a:rPr>
              <a:t>    г. Чашники – 8,8 тыс. жителей</a:t>
            </a:r>
          </a:p>
          <a:p>
            <a:pPr defTabSz="1222375"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Arial" pitchFamily="34" charset="0"/>
              </a:rPr>
              <a:t>    г. Новолукомль – 13,0 тыс. жителей</a:t>
            </a:r>
          </a:p>
          <a:p>
            <a:pPr defTabSz="1222375"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Arial" pitchFamily="34" charset="0"/>
              </a:rPr>
              <a:t>	Населенных пунктов – </a:t>
            </a: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Arial" pitchFamily="34" charset="0"/>
              </a:rPr>
              <a:t>207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  <a:cs typeface="Arial" panose="020b0604020202020204" pitchFamily="34" charset="0"/>
            </a:endParaRPr>
          </a:p>
          <a:p>
            <a:pPr defTabSz="1222375"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Arial" pitchFamily="34" charset="0"/>
              </a:rPr>
              <a:t>	Расстояние до:</a:t>
            </a:r>
          </a:p>
          <a:p>
            <a:pPr defTabSz="1222375"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Arial" pitchFamily="34" charset="0"/>
              </a:rPr>
              <a:t> 	 г. Витебска – 85 км</a:t>
            </a:r>
          </a:p>
          <a:p>
            <a:pPr defTabSz="1222375" eaLnBrk="1" hangingPunct="1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Arial" pitchFamily="34" charset="0"/>
              </a:rPr>
              <a:t>  	г. Минска - </a:t>
            </a: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Arial" pitchFamily="34" charset="0"/>
              </a:rPr>
              <a:t>185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  <a:cs typeface="Arial" pitchFamily="34" charset="0"/>
              </a:rPr>
              <a:t>км</a:t>
            </a:r>
          </a:p>
        </p:txBody>
      </p:sp>
      <p:pic>
        <p:nvPicPr>
          <p:cNvPr id="6152" name="Picture 8" descr="Копия Вид района из сайт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brightnessContrast bright="31000" contras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6991350" y="1920875"/>
            <a:ext cx="5443538" cy="36290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153" name="Номер слайда 8"/>
          <p:cNvSpPr txBox="1">
            <a:spLocks noGrp="1"/>
          </p:cNvSpPr>
          <p:nvPr/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2191" tIns="61096" rIns="122191" bIns="61096"/>
          <a:lstStyle/>
          <a:p>
            <a:pPr algn="r" defTabSz="1222375" eaLnBrk="1" hangingPunct="1"/>
            <a:fld id="{0813613E-B3B1-428D-98B3-852665E420D3}" type="slidenum">
              <a:rPr lang="ru-RU" altLang="ru-RU" sz="1900"/>
              <a:pPr algn="r" defTabSz="1222375" eaLnBrk="1" hangingPunct="1"/>
              <a:t>3</a:t>
            </a:fld>
            <a:endParaRPr lang="ru-RU" altLang="ru-RU" sz="19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F5EC3-7F30-460B-A8BE-3D45DAF24B4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custDataLst>
      <p:tags r:id="rId4"/>
    </p:custDataLst>
  </p:cSld>
  <p:clrMapOvr>
    <a:masterClrMapping/>
  </p:clrMapOvr>
  <p:transition>
    <p:dissolve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56" name="Picture 12" descr="Картинки по запросу белагропромбанк чаш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8653" y="0"/>
            <a:ext cx="7632948" cy="58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бпс-сбербанк новолукомль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720480"/>
            <a:ext cx="7879528" cy="590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беларусбанк чашн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8049"/>
            <a:ext cx="61912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Картинки по запросу белагропромбанк чашн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Картинки по запросу белагропромбанк чашни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Картинки по запросу белагропромбанк чашники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Имеются отделения 3 банков, почта</a:t>
            </a:r>
            <a:endParaRPr lang="ru-RU"/>
          </a:p>
        </p:txBody>
      </p:sp>
      <p:pic>
        <p:nvPicPr>
          <p:cNvPr id="6158" name="Picture 14" descr="http://www.chyrvonka.by/wp-content/uploads/2017/10/%D0%98%D0%B7%D0%BE%D0%B1%D1%80%D0%B0%D0%B6%D0%B5%D0%BD%D0%B8%D0%B5-134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6863" y="5851794"/>
            <a:ext cx="5811789" cy="374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42877-8C9C-435A-8321-27BCB287421F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942758"/>
      </p:ext>
    </p:extLst>
  </p:cSld>
  <p:clrMapOvr>
    <a:masterClrMapping/>
  </p:clrMapOvr>
  <p:transition>
    <p:dissolve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0178" name="Picture 8" descr="D:\Мишулков\Сессия 22.12.2017\Материалы организаций\фото\сессия\Промышленность\IMG_3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415" y="25266"/>
            <a:ext cx="7703185" cy="456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20140"/>
            <a:ext cx="11521440" cy="1333500"/>
          </a:xfrm>
        </p:spPr>
        <p:txBody>
          <a:bodyPr/>
          <a:lstStyle/>
          <a:p>
            <a:br>
              <a:rPr lang="ru-RU" altLang="ru-RU" sz="4480">
                <a:solidFill>
                  <a:srgbClr val="FF0000"/>
                </a:solidFill>
              </a:rPr>
            </a:br>
            <a:endParaRPr lang="ru-RU" altLang="ru-RU" sz="4480">
              <a:solidFill>
                <a:srgbClr val="FF0000"/>
              </a:solidFill>
            </a:endParaRPr>
          </a:p>
        </p:txBody>
      </p:sp>
      <p:pic>
        <p:nvPicPr>
          <p:cNvPr id="50180" name="Picture 5" descr="D:\Мишулков\Сессия 22.12.2017\Материалы организаций\фото\сессия\Промышленность\IMG_3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265" y="-31115"/>
            <a:ext cx="6789915" cy="462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D:\Мишулков\Сессия 22.12.2017\Материалы организаций\фото\сессия\Промышленность\IMG_39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6908" y="4595911"/>
            <a:ext cx="7189787" cy="500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7" descr="D:\Мишулков\Сессия 22.12.2017\Материалы организаций\фото\сессия\Промышленность\IMG_39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265" y="4594095"/>
            <a:ext cx="6209223" cy="50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F5EC3-7F30-460B-A8BE-3D45DAF24B46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882217"/>
      </p:ext>
    </p:extLst>
  </p:cSld>
  <p:clrMapOvr>
    <a:masterClrMapping/>
  </p:clrMapOvr>
  <p:transition>
    <p:dissolve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7C7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 descr="https://pp.userapi.com/c411928/v411928814/4454/RarHOp74u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8007028" cy="53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p.userapi.com/c411928/v411928814/44c2/aqOt5t_T8K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99" y="5304656"/>
            <a:ext cx="6475248" cy="428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pp.userapi.com/c411928/v411928814/43b4/ZdXDaqg00T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348" y="5304656"/>
            <a:ext cx="6330251" cy="42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3048" y="384174"/>
            <a:ext cx="3528790" cy="4416425"/>
          </a:xfrm>
        </p:spPr>
        <p:txBody>
          <a:bodyPr/>
          <a:lstStyle/>
          <a:p>
            <a:r>
              <a:rPr lang="ru-RU" sz="3600" smtClean="0"/>
              <a:t>Кафе «Электрон», «Сохо», «Пилигрим», Бар «Омега»</a:t>
            </a:r>
            <a:endParaRPr lang="ru-RU" sz="36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D0B02-E299-46ED-B7DC-0667AF192986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3454608"/>
      </p:ext>
    </p:extLst>
  </p:cSld>
  <p:clrMapOvr>
    <a:masterClrMapping/>
  </p:clrMapOvr>
  <p:transition>
    <p:dissolve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22" name="Picture 6" descr="Картинки по запросу ресторан луком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8" y="2307"/>
            <a:ext cx="7034391" cy="527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Картинки по запросу гостиница луком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461" y="4368552"/>
            <a:ext cx="6444816" cy="52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гостиница луком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954" y="4368551"/>
            <a:ext cx="6408986" cy="520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pp.userapi.com/c837439/v837439882/5dbe7/5dnC8e5z1X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5324" y="22507"/>
            <a:ext cx="6521616" cy="434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Гостиница и ресторан «Лукомль»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D0B02-E299-46ED-B7DC-0667AF192986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3477507"/>
      </p:ext>
    </p:extLst>
  </p:cSld>
  <p:clrMapOvr>
    <a:masterClrMapping/>
  </p:clrMapOvr>
  <p:transition>
    <p:dissolve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4" name="Picture 4" descr="http://lukbor.by/wp-content/uploads/2014/09/DSC03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996" y="1"/>
            <a:ext cx="7543352" cy="50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lukbor.by/wp-content/uploads/2013/12/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2" y="0"/>
            <a:ext cx="5238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lukbor.by/wp-content/uploads/2013/12/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2" y="3909365"/>
            <a:ext cx="5677548" cy="567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lukbor.by/wp-content/uploads/2013/12/0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7794" y="4512567"/>
            <a:ext cx="7104554" cy="507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8152" y="4216525"/>
            <a:ext cx="11522075" cy="1600200"/>
          </a:xfrm>
        </p:spPr>
        <p:txBody>
          <a:bodyPr/>
          <a:lstStyle/>
          <a:p>
            <a:r>
              <a:rPr lang="ru-RU" smtClean="0">
                <a:solidFill>
                  <a:srgbClr val="00B050"/>
                </a:solidFill>
              </a:rPr>
              <a:t>Оздоровительный комплекс «Сосновый бор»</a:t>
            </a:r>
            <a:endParaRPr lang="ru-RU">
              <a:solidFill>
                <a:srgbClr val="00B05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D0B02-E299-46ED-B7DC-0667AF192986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5397657"/>
      </p:ext>
    </p:extLst>
  </p:cSld>
  <p:clrMapOvr>
    <a:masterClrMapping/>
  </p:clrMapOvr>
  <p:transition>
    <p:dissolve/>
  </p:transition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3" name="Picture 7" descr="Картинки по запросу новолукомль пля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111276"/>
            <a:ext cx="12793305" cy="764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Картинки по запросу новолукомль пля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537301"/>
            <a:ext cx="5968752" cy="50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www.chyrvonka.by/wp-content/uploads/2017/09/%D0%98%D0%B7%D0%BE%D0%B1%D1%80%D0%B0%D0%B6%D0%B5%D0%BD%D0%B8%D0%B5-323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3644" y="4537301"/>
            <a:ext cx="6817956" cy="50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D0B02-E299-46ED-B7DC-0667AF192986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0962066"/>
      </p:ext>
    </p:extLst>
  </p:cSld>
  <p:clrMapOvr>
    <a:masterClrMapping/>
  </p:clrMapOvr>
  <p:transition>
    <p:dissolve/>
  </p:transition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" y="0"/>
            <a:ext cx="4833055" cy="4238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" y="4238632"/>
            <a:ext cx="8054274" cy="5360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27" y="0"/>
            <a:ext cx="8403673" cy="55926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864" y="5592688"/>
            <a:ext cx="5823833" cy="400610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30126" y="3992488"/>
            <a:ext cx="11522075" cy="1600200"/>
          </a:xfrm>
        </p:spPr>
        <p:txBody>
          <a:bodyPr/>
          <a:lstStyle/>
          <a:p>
            <a:r>
              <a:rPr lang="ru-RU" b="1" spc="100" smtClean="0">
                <a:solidFill>
                  <a:srgbClr val="FFC000"/>
                </a:solidFill>
              </a:rPr>
              <a:t>Городская баня-сауна</a:t>
            </a:r>
            <a:endParaRPr lang="ru-RU" b="1" spc="100">
              <a:solidFill>
                <a:srgbClr val="FFC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D0B02-E299-46ED-B7DC-0667AF192986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7972114"/>
      </p:ext>
    </p:extLst>
  </p:cSld>
  <p:clrMapOvr>
    <a:masterClrMapping/>
  </p:clrMapOvr>
  <p:transition>
    <p:dissolve/>
  </p:transition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8" name="Picture 8" descr="Картинки по запросу чашники церков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6704" y="16142"/>
            <a:ext cx="7264895" cy="52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новолукомль церков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6141"/>
            <a:ext cx="6400800" cy="52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новолукомль церков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3562" y="5317308"/>
            <a:ext cx="701803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Новолукомль, евангельская церков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8083" y="5307489"/>
            <a:ext cx="5841645" cy="438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717108"/>
            <a:ext cx="11522075" cy="1600200"/>
          </a:xfrm>
        </p:spPr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</a:rPr>
              <a:t>В городе Новолукомль имеются церкви трех конфессий – православной, католической, евангельской</a:t>
            </a:r>
            <a:endParaRPr lang="ru-RU" sz="4000" b="1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D0B02-E299-46ED-B7DC-0667AF192986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136612"/>
      </p:ext>
    </p:extLst>
  </p:cSld>
  <p:clrMapOvr>
    <a:masterClrMapping/>
  </p:clrMapOvr>
  <p:transition>
    <p:dissolve/>
  </p:transition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AutoShape 2" descr="Картинки по запросу новолукомль лодочн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новолукомль лодочна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новолукомль лодочна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артинки по запросу новолукомль лодочна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Картинки по запросу новолукомль лодочная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Картинки по запросу новолукомль лодочная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8" name="Picture 14" descr="Картинки по запросу новолукомль озе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8909" y="5200649"/>
            <a:ext cx="6934777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Картинки по запросу новолукомль рыбал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590" y="5200649"/>
            <a:ext cx="5905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Картинки по запросу новолукомль кате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554" y="0"/>
            <a:ext cx="5910464" cy="520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www.chyrvonka.by/wp-content/uploads/2017/08/DSC97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8632" y="7937"/>
            <a:ext cx="7896228" cy="519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D0B02-E299-46ED-B7DC-0667AF192986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9487521"/>
      </p:ext>
    </p:extLst>
  </p:cSld>
  <p:clrMapOvr>
    <a:masterClrMapping/>
  </p:clrMapOvr>
  <p:transition>
    <p:dissolve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60439" cy="959610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sz="2800" smtClean="0"/>
              <a:t>От г.Новолукомль до </a:t>
            </a:r>
            <a:r>
              <a:rPr lang="ru-RU" sz="2800"/>
              <a:t>международного аэропорта Минск – 150 км.</a:t>
            </a:r>
            <a:br>
              <a:rPr lang="ru-RU" sz="2800"/>
            </a:br>
            <a:r>
              <a:rPr lang="ru-RU" sz="2800" smtClean="0"/>
              <a:t>Расстояние </a:t>
            </a:r>
            <a:r>
              <a:rPr lang="ru-RU" sz="2800"/>
              <a:t>от границ района:</a:t>
            </a:r>
            <a:br>
              <a:rPr lang="ru-RU" sz="2800"/>
            </a:br>
            <a:r>
              <a:rPr lang="ru-RU" sz="2800"/>
              <a:t>- до М1 (Москва – Минск – Берлин) – 20 км.</a:t>
            </a:r>
            <a:br>
              <a:rPr lang="ru-RU" sz="2800"/>
            </a:br>
            <a:r>
              <a:rPr lang="ru-RU" sz="2800"/>
              <a:t>- до М3 (Минск – Витебск) – 3 км.</a:t>
            </a:r>
            <a:br>
              <a:rPr lang="ru-RU" sz="2800"/>
            </a:br>
            <a:endParaRPr lang="ru-RU" sz="2800"/>
          </a:p>
        </p:txBody>
      </p:sp>
      <p:pic>
        <p:nvPicPr>
          <p:cNvPr id="7170" name="Picture 2" descr="Картинки по запросу новолуком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0440" y="-45057"/>
            <a:ext cx="9641160" cy="964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D0B02-E299-46ED-B7DC-0667AF192986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099078"/>
      </p:ext>
    </p:extLst>
  </p:cSld>
  <p:clrMapOvr>
    <a:masterClrMapping/>
  </p:clrMapOvr>
  <p:transition>
    <p:dissolv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4" name="Picture 4" descr="https://upload.wikimedia.org/wikipedia/commons/d/dd/Varangian_rou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844255"/>
            <a:ext cx="83058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volna.org/wp-content/uploads/2014/11/drievnieishiie_narody_na_tierritorii_rossii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0264" y="0"/>
            <a:ext cx="7765656" cy="58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chyrvonka.by/wp-content/uploads/2017/09/%D0%98%D0%B7%D0%BE%D0%B1%D1%80%D0%B0%D0%B6%D0%B5%D0%BD%D0%B8%D0%B5-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5070264" cy="384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fishtour.by/pub/pg2/11942980840321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23" y="5808712"/>
            <a:ext cx="5105377" cy="382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F5EC3-7F30-460B-A8BE-3D45DAF24B4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487338"/>
      </p:ext>
    </p:extLst>
  </p:cSld>
  <p:clrMapOvr>
    <a:masterClrMapping/>
  </p:clrMapOvr>
  <p:transition>
    <p:dissolv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4" descr="общая дороги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496888" y="263525"/>
            <a:ext cx="12304712" cy="912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defTabSz="1279525" eaLnBrk="1" hangingPunct="1"/>
            <a:r>
              <a:rPr lang="ru-RU" altLang="ru-RU" sz="1800" b="1"/>
              <a:t>Наличие дорожной сети на территории Чашникского района</a:t>
            </a:r>
          </a:p>
        </p:txBody>
      </p:sp>
      <p:cxnSp>
        <p:nvCxnSpPr>
          <p:cNvPr id="8196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7913688" y="6529388"/>
            <a:ext cx="790575" cy="431800"/>
          </a:xfrm>
          <a:prstGeom prst="line">
            <a:avLst/>
          </a:prstGeom>
          <a:noFill/>
          <a:ln w="63500" algn="ctr">
            <a:solidFill>
              <a:schemeClr val="tx1"/>
            </a:solidFill>
            <a:prstDash val="sysDot"/>
            <a:round/>
          </a:ln>
        </p:spPr>
      </p:cxnSp>
      <p:sp>
        <p:nvSpPr>
          <p:cNvPr id="8197" name="Номер слайда 8"/>
          <p:cNvSpPr txBox="1">
            <a:spLocks noGrp="1"/>
          </p:cNvSpPr>
          <p:nvPr/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2191" tIns="61096" rIns="122191" bIns="61096"/>
          <a:lstStyle/>
          <a:p>
            <a:pPr algn="r" defTabSz="1222375" eaLnBrk="1" hangingPunct="1"/>
            <a:fld id="{6837BCB4-6712-41F1-802D-AEEC53D2E88B}" type="slidenum">
              <a:rPr lang="ru-RU" altLang="ru-RU" sz="1900"/>
              <a:pPr algn="r" defTabSz="1222375" eaLnBrk="1" hangingPunct="1"/>
              <a:t>6</a:t>
            </a:fld>
            <a:endParaRPr lang="ru-RU" altLang="ru-RU" sz="1900"/>
          </a:p>
        </p:txBody>
      </p:sp>
      <p:sp>
        <p:nvSpPr>
          <p:cNvPr id="19" name="Скругленный прямоугольник 27669"/>
          <p:cNvSpPr>
            <a:spLocks noChangeArrowheads="1"/>
          </p:cNvSpPr>
          <p:nvPr/>
        </p:nvSpPr>
        <p:spPr bwMode="auto">
          <a:xfrm>
            <a:off x="496888" y="5232648"/>
            <a:ext cx="3887688" cy="12967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defTabSz="1279525" eaLnBrk="1" hangingPunct="1">
              <a:defRPr/>
            </a:pPr>
            <a:r>
              <a:rPr lang="ru-RU" altLang="ru-RU" sz="3000" b="1" smtClean="0"/>
              <a:t>Индустриальные площадки</a:t>
            </a:r>
            <a:endParaRPr lang="ru-RU" altLang="ru-RU" sz="3000" b="1"/>
          </a:p>
        </p:txBody>
      </p:sp>
      <p:cxnSp>
        <p:nvCxnSpPr>
          <p:cNvPr id="8203" name="Прямая со стрелкой 27668"/>
          <p:cNvCxnSpPr>
            <a:cxnSpLocks noChangeShapeType="1"/>
            <a:stCxn id="19" idx="3"/>
            <a:endCxn id="8211" idx="1"/>
          </p:cNvCxnSpPr>
          <p:nvPr/>
        </p:nvCxnSpPr>
        <p:spPr bwMode="auto">
          <a:xfrm flipV="1">
            <a:off x="4384576" y="3957924"/>
            <a:ext cx="3837605" cy="1923094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tailEnd type="triangle" w="med" len="med"/>
          </a:ln>
        </p:spPr>
      </p:cxnSp>
      <p:sp>
        <p:nvSpPr>
          <p:cNvPr id="8207" name="Овал 23"/>
          <p:cNvSpPr>
            <a:spLocks noChangeArrowheads="1"/>
          </p:cNvSpPr>
          <p:nvPr/>
        </p:nvSpPr>
        <p:spPr bwMode="auto">
          <a:xfrm>
            <a:off x="8921750" y="6600825"/>
            <a:ext cx="142875" cy="144463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defTabSz="1279525" eaLnBrk="1" hangingPunct="1"/>
            <a:endParaRPr lang="ru-RU"/>
          </a:p>
        </p:txBody>
      </p:sp>
      <p:sp>
        <p:nvSpPr>
          <p:cNvPr id="8210" name="Овал 26"/>
          <p:cNvSpPr>
            <a:spLocks noChangeArrowheads="1"/>
          </p:cNvSpPr>
          <p:nvPr/>
        </p:nvSpPr>
        <p:spPr bwMode="auto">
          <a:xfrm>
            <a:off x="8704263" y="6961188"/>
            <a:ext cx="144462" cy="14287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defTabSz="1279525" eaLnBrk="1" hangingPunct="1"/>
            <a:endParaRPr lang="ru-RU"/>
          </a:p>
        </p:txBody>
      </p:sp>
      <p:sp>
        <p:nvSpPr>
          <p:cNvPr id="8211" name="Овал 27"/>
          <p:cNvSpPr>
            <a:spLocks noChangeArrowheads="1"/>
          </p:cNvSpPr>
          <p:nvPr/>
        </p:nvSpPr>
        <p:spPr bwMode="auto">
          <a:xfrm>
            <a:off x="8201025" y="3937000"/>
            <a:ext cx="144463" cy="14287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defTabSz="1279525" eaLnBrk="1" hangingPunct="1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42877-8C9C-435A-8321-27BCB287421F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cxnSp>
        <p:nvCxnSpPr>
          <p:cNvPr id="28" name="Прямая со стрелкой 27668"/>
          <p:cNvCxnSpPr>
            <a:cxnSpLocks noChangeShapeType="1"/>
            <a:stCxn id="19" idx="3"/>
            <a:endCxn id="8207" idx="5"/>
          </p:cNvCxnSpPr>
          <p:nvPr/>
        </p:nvCxnSpPr>
        <p:spPr bwMode="auto">
          <a:xfrm>
            <a:off x="4384576" y="5881018"/>
            <a:ext cx="4659125" cy="843114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tailEnd type="triangle" w="med" len="med"/>
          </a:ln>
        </p:spPr>
      </p:cxnSp>
      <p:cxnSp>
        <p:nvCxnSpPr>
          <p:cNvPr id="30" name="Прямая со стрелкой 27668"/>
          <p:cNvCxnSpPr>
            <a:cxnSpLocks noChangeShapeType="1"/>
            <a:stCxn id="19" idx="3"/>
          </p:cNvCxnSpPr>
          <p:nvPr/>
        </p:nvCxnSpPr>
        <p:spPr bwMode="auto">
          <a:xfrm>
            <a:off x="4384576" y="5881018"/>
            <a:ext cx="4391918" cy="1223045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tailEnd type="triangle" w="med" len="med"/>
          </a:ln>
        </p:spPr>
      </p:cxnSp>
    </p:spTree>
  </p:cSld>
  <p:clrMapOvr>
    <a:masterClrMapping/>
  </p:clrMapOvr>
  <p:transition>
    <p:dissolv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6" name="Picture 4" descr="H:\высоковольт лин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4616" y="1"/>
            <a:ext cx="8043064" cy="41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98" y="1"/>
            <a:ext cx="4747714" cy="356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560787"/>
            <a:ext cx="12829734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49878"/>
            <a:ext cx="5184575" cy="3058909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Лукомльская ГРЭС – мощнейшая (2889,5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 МВт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.) электростанция страны</a:t>
            </a:r>
            <a:endParaRPr lang="ru-RU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42877-8C9C-435A-8321-27BCB287421F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2371124"/>
      </p:ext>
    </p:extLst>
  </p:cSld>
  <p:clrMapOvr>
    <a:masterClrMapping/>
  </p:clrMapOvr>
  <p:transition>
    <p:dissolv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В районе 207 сельских населенных пункта</a:t>
            </a:r>
            <a:br>
              <a:rPr lang="ru-RU" sz="4000" b="1" smtClean="0"/>
            </a:br>
            <a:r>
              <a:rPr lang="ru-RU" sz="3200" b="1" smtClean="0"/>
              <a:t>63 % сельскохозяйственных земель мелиорированы</a:t>
            </a:r>
            <a:endParaRPr lang="ru-RU" sz="3200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3635" y="1992288"/>
            <a:ext cx="9947966" cy="761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212063"/>
            <a:ext cx="6107677" cy="417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42877-8C9C-435A-8321-27BCB287421F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2958459"/>
      </p:ext>
    </p:extLst>
  </p:cSld>
  <p:clrMapOvr>
    <a:masterClrMapping/>
  </p:clrMapOvr>
  <p:transition>
    <p:dissolv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8" name="Picture 6" descr="http://www.chyrvonka.by/wp-content/uploads/2017/11/kar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8792" y="4296544"/>
            <a:ext cx="6264696" cy="34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s://b2bn.by/wp-content/uploads/2017/06/full_Depositphotos_4929371_original-75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4073" y="6743700"/>
            <a:ext cx="698155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Картинки по запросу новолукомль строительные организа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2997" y="0"/>
            <a:ext cx="8763407" cy="45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hyrvonka.by/wp-content/uploads/2017/07/%D0%98%D0%B7%D0%BE%D0%B1%D1%80%D0%B0%D0%B6%D0%B5%D0%BD%D0%B8%D0%B5-112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364648" cy="40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chyrvonka.by/wp-content/uploads/2017/07/%D0%98%D0%B7%D0%BE%D0%B1%D1%80%D0%B0%D0%B6%D0%B5%D0%BD%D0%B8%D0%B5-112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77192"/>
            <a:ext cx="578485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7754" y="3496444"/>
            <a:ext cx="11522075" cy="1600200"/>
          </a:xfrm>
        </p:spPr>
        <p:txBody>
          <a:bodyPr/>
          <a:lstStyle/>
          <a:p>
            <a:r>
              <a:rPr lang="ru-RU" sz="4000" b="1">
                <a:solidFill>
                  <a:srgbClr val="7030A0"/>
                </a:solidFill>
              </a:rPr>
              <a:t>5 строительных организаций и их филиалов, в </a:t>
            </a:r>
            <a:r>
              <a:rPr lang="ru-RU" sz="4000" b="1" err="1" smtClean="0">
                <a:solidFill>
                  <a:srgbClr val="7030A0"/>
                </a:solidFill>
              </a:rPr>
              <a:t>т.ч. </a:t>
            </a:r>
            <a:r>
              <a:rPr lang="ru-RU" sz="4000" b="1">
                <a:solidFill>
                  <a:srgbClr val="7030A0"/>
                </a:solidFill>
              </a:rPr>
              <a:t>2 дорожно-строительных.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D0B02-E299-46ED-B7DC-0667AF192986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664949"/>
      </p:ext>
    </p:extLst>
  </p:cSld>
  <p:clrMapOvr>
    <a:masterClrMapping/>
  </p:clrMapOvr>
  <p:transition>
    <p:dissolve/>
  </p:transition>
  <p:timing/>
</p:sld>
</file>

<file path=ppt/tags/tag1.xml><?xml version="1.0" encoding="utf-8"?>
<p:tagLst xmlns:p="http://schemas.openxmlformats.org/presentationml/2006/main">
  <p:tag name="TIMING" val="|0.8|1.2|1.5|1.4|1.4"/>
</p:tagLst>
</file>

<file path=ppt/tags/tag2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Newsprint</Template>
  <Company>Чашники</Company>
  <PresentationFormat>A3 Paper (297x420 mm)</PresentationFormat>
  <Paragraphs>162</Paragraphs>
  <Slides>38</Slides>
  <Notes>0</Notes>
  <TotalTime>2713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44">
      <vt:lpstr>Arial</vt:lpstr>
      <vt:lpstr>Calibri</vt:lpstr>
      <vt:lpstr>Bodoni MT Black</vt:lpstr>
      <vt:lpstr>Times New Roman</vt:lpstr>
      <vt:lpstr>Bookman Old Style</vt:lpstr>
      <vt:lpstr>Оформление по умолчанию</vt:lpstr>
      <vt:lpstr>Ключевые преимущества реализации инвестиционного проекта на территории  Чашникского района</vt:lpstr>
      <vt:lpstr>PowerPoint Presentation</vt:lpstr>
      <vt:lpstr>Ч а ш н и к с к и й  р а й о н    </vt:lpstr>
      <vt:lpstr>От г.Новолукомль до международного аэропорта Минск – 150 км.Расстояние от границ района:- до М1 (Москва – Минск – Берлин) – 20 км.- до М3 (Минск – Витебск) – 3 км.</vt:lpstr>
      <vt:lpstr>PowerPoint Presentation</vt:lpstr>
      <vt:lpstr>PowerPoint Presentation</vt:lpstr>
      <vt:lpstr>Лукомльская ГРЭС – мощнейшая (2889,5 МВт.) электростанция страны</vt:lpstr>
      <vt:lpstr>В районе 207 сельских населенных пункта63 % сельскохозяйственных земель мелиорированы</vt:lpstr>
      <vt:lpstr>5 строительных организаций и их филиалов, в т.ч. 2 дорожно-строительных.</vt:lpstr>
      <vt:lpstr>Гостиница и ресторан «Лукомль»</vt:lpstr>
      <vt:lpstr>PowerPoint Presentation</vt:lpstr>
      <vt:lpstr>Туристический комплекс «Вятеро» состоит из нескольких домиков. Каждый примерно 90 м2. Один рассчитан на максимальное пребывание 8 человек, в двух других комфортно расположатся до 6 человек. Дома в аренду имеют все необходимое: оборудованная кухня, санузел с душевой кабиной, телевизор, уютные гостиные. В шаговой доступности от озера. </vt:lpstr>
      <vt:lpstr>Агроусадьба «Абузерье»</vt:lpstr>
      <vt:lpstr>Особая гордость усадьбы «Абузерье» - роскошная оранжерея.</vt:lpstr>
      <vt:lpstr>Достопримечательности района</vt:lpstr>
      <vt:lpstr>Лукомльская ГРЭС – флагман белорусской энергетики.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г. Новолукомль – самый молодой город республики (54 года со дня основания).13 тыс. человек, из них трудоспособные более 6 тыс. человек.Средний возраст жителя – 36 лет.</vt:lpstr>
      <vt:lpstr>торговая сеть г. Новолукомль насчитывает 159 объектов, в том числе 77 магазинов, 6 аптек, 3 торговых центра, 2 рынка с 501 торговым местом, 13 общедоступных объектов общественного питания с 600 местами.</vt:lpstr>
      <vt:lpstr>13 общедоступных объектов общественного питания на 600 мест</vt:lpstr>
      <vt:lpstr>Имеются отделения 3 банков, почта</vt:lpstr>
      <vt:lpstr/>
      <vt:lpstr>Кафе «Электрон», «Сохо», «Пилигрим», Бар «Омега»</vt:lpstr>
      <vt:lpstr>Гостиница и ресторан «Лукомль»</vt:lpstr>
      <vt:lpstr>Оздоровительный комплекс «Сосновый бор»</vt:lpstr>
      <vt:lpstr>PowerPoint Presentation</vt:lpstr>
      <vt:lpstr>Городская баня-сауна</vt:lpstr>
      <vt:lpstr>В городе Новолукомль имеются церкви трех конфессий – православной, католической, евангельской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ЗемСлужба</dc:creator>
  <cp:lastModifiedBy>user</cp:lastModifiedBy>
  <cp:revision>112</cp:revision>
  <cp:lastPrinted>2017-12-27T13:30:51.000</cp:lastPrinted>
  <dcterms:created xsi:type="dcterms:W3CDTF">2017-06-01T08:14:20Z</dcterms:created>
  <dcterms:modified xsi:type="dcterms:W3CDTF">2024-05-17T08:03:16Z</dcterms:modified>
</cp:coreProperties>
</file>