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  <p:sldMasterId id="2147483721" r:id="rId3"/>
  </p:sldMasterIdLst>
  <p:notesMasterIdLst>
    <p:notesMasterId r:id="rId12"/>
  </p:notesMasterIdLst>
  <p:sldIdLst>
    <p:sldId id="311" r:id="rId4"/>
    <p:sldId id="258" r:id="rId5"/>
    <p:sldId id="283" r:id="rId6"/>
    <p:sldId id="309" r:id="rId7"/>
    <p:sldId id="310" r:id="rId8"/>
    <p:sldId id="306" r:id="rId9"/>
    <p:sldId id="261" r:id="rId10"/>
    <p:sldId id="280" r:id="rId11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D7"/>
    <a:srgbClr val="FFFFCC"/>
    <a:srgbClr val="CC99FF"/>
    <a:srgbClr val="66FF33"/>
    <a:srgbClr val="FF9900"/>
    <a:srgbClr val="FF6600"/>
    <a:srgbClr val="EEFFDD"/>
    <a:srgbClr val="FFFF99"/>
    <a:srgbClr val="FEF1D6"/>
    <a:srgbClr val="D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81" autoAdjust="0"/>
    <p:restoredTop sz="94622" autoAdjust="0"/>
  </p:normalViewPr>
  <p:slideViewPr>
    <p:cSldViewPr>
      <p:cViewPr varScale="1">
        <p:scale>
          <a:sx n="74" d="100"/>
          <a:sy n="74" d="100"/>
        </p:scale>
        <p:origin x="37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доходов, 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6B9B-4D28-9DBE-4C7A573D2124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6B9B-4D28-9DBE-4C7A573D2124}"/>
              </c:ext>
            </c:extLst>
          </c:dPt>
          <c:dPt>
            <c:idx val="3"/>
            <c:bubble3D val="0"/>
            <c:spPr>
              <a:solidFill>
                <a:srgbClr val="CC99FF"/>
              </a:solidFill>
            </c:spPr>
            <c:extLst>
              <c:ext xmlns:c16="http://schemas.microsoft.com/office/drawing/2014/chart" uri="{C3380CC4-5D6E-409C-BE32-E72D297353CC}">
                <c16:uniqueId val="{00000005-6B9B-4D28-9DBE-4C7A573D2124}"/>
              </c:ext>
            </c:extLst>
          </c:dPt>
          <c:dLbls>
            <c:dLbl>
              <c:idx val="1"/>
              <c:layout>
                <c:manualLayout>
                  <c:x val="4.9492026940028723E-2"/>
                  <c:y val="3.48075527142020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9B-4D28-9DBE-4C7A573D2124}"/>
                </c:ext>
              </c:extLst>
            </c:dLbl>
            <c:dLbl>
              <c:idx val="2"/>
              <c:layout>
                <c:manualLayout>
                  <c:x val="0.21539976724607537"/>
                  <c:y val="-0.1855490201753748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9B-4D28-9DBE-4C7A573D21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НДС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46.3</c:v>
                </c:pt>
                <c:pt idx="1">
                  <c:v>5.2</c:v>
                </c:pt>
                <c:pt idx="2">
                  <c:v>21.4</c:v>
                </c:pt>
                <c:pt idx="3">
                  <c:v>12.3</c:v>
                </c:pt>
                <c:pt idx="4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9B-4D28-9DBE-4C7A573D2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018106962474254E-2"/>
          <c:y val="7.3310288755794817E-2"/>
          <c:w val="0.92498182479098512"/>
          <c:h val="0.905395076181165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w="6350"/>
                <a:bevelB w="0"/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8E-4B45-82B6-2C1305EBC4A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8E-4B45-82B6-2C1305EBC4A9}"/>
              </c:ext>
            </c:extLst>
          </c:dPt>
          <c:dLbls>
            <c:dLbl>
              <c:idx val="0"/>
              <c:layout>
                <c:manualLayout>
                  <c:x val="-9.9963649581970196E-2"/>
                  <c:y val="-0.1867931197254729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социальная сфера
</a:t>
                    </a:r>
                    <a:r>
                      <a:rPr lang="ru-RU" dirty="0" smtClean="0"/>
                      <a:t>81,5%</a:t>
                    </a:r>
                    <a:endParaRPr lang="ru-RU" dirty="0"/>
                  </a:p>
                </c:rich>
              </c:tx>
              <c:numFmt formatCode="0.0%" sourceLinked="0"/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8E-4B45-82B6-2C1305EBC4A9}"/>
                </c:ext>
              </c:extLst>
            </c:dLbl>
            <c:dLbl>
              <c:idx val="1"/>
              <c:layout>
                <c:manualLayout>
                  <c:x val="0.14652672138993103"/>
                  <c:y val="9.047782569613475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другие расходы
</a:t>
                    </a:r>
                    <a:r>
                      <a:rPr lang="ru-RU" dirty="0" smtClean="0"/>
                      <a:t>18,5%</a:t>
                    </a:r>
                    <a:endParaRPr lang="ru-RU" dirty="0"/>
                  </a:p>
                </c:rich>
              </c:tx>
              <c:numFmt formatCode="0.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4D8E-4B45-82B6-2C1305EBC4A9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социальная сфера</c:v>
                </c:pt>
                <c:pt idx="1">
                  <c:v>другие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81.5</c:v>
                </c:pt>
                <c:pt idx="1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8E-4B45-82B6-2C1305EBC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00CB1-180E-4166-AD74-C5AEABF2AFD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0648-5E96-4106-BD6B-2A0A85436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F9EF3F-4B7A-4F01-8FE9-FA029057E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27CB68-F453-404A-BC68-F81723BD4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6E6F20-CA64-41DC-B89C-1673FA32C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47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49D0C6-B56E-412E-A8A9-64BF1C57B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4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29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15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7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2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20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29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7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A98452-F50B-422D-A8BF-9DEC3D1D2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36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87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5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451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14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492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29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05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946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265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3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264CC3-0D60-4378-AEF8-44EC90234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05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642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53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44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1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1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1F3EAA-F023-4D89-9DE1-7C1A07A2A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96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505614D-33F8-401F-9ABE-C5FA6C7AA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1C4737-D7E5-49C4-AEE5-0447C532B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7DAF1B-E21D-4FBA-8962-F8DE51BB1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8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25DE10-DE59-471A-92FD-070BB05A9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4D6581-F04C-457F-9B4D-9151E13DA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3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784E6-3004-40A0-8C0A-3CF8793E91A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4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22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69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03648" y="116632"/>
            <a:ext cx="6408712" cy="165618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Бюджет</a:t>
            </a: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это финансовый документ, содержащий подробный план аккумулирования и использования финансовых ресурсов государства, региона за определенный период времени (с 1 января по       31 декабря)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8668" y="1772816"/>
            <a:ext cx="2949156" cy="1227765"/>
          </a:xfrm>
          <a:prstGeom prst="wedgeRound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  <a:endParaRPr lang="ru-RU" sz="14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денежные </a:t>
            </a:r>
            <a:r>
              <a:rPr lang="ru-RU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средства, поступающие в безвозмездном и безвозвратном порядке в бюджет</a:t>
            </a: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645" y="4869160"/>
            <a:ext cx="2949156" cy="1440160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получаемые в виде платы за пользование государственными фондами или имуществом либо компенсации за оказанные государством услуги юридическим или физическим лицам</a:t>
            </a:r>
            <a:endParaRPr lang="ru-RU" sz="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68" y="3212976"/>
            <a:ext cx="2952328" cy="1584176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 – обязательный безвозмездный платеж, взимаемый Правительством или местными органами власти с организаций и физических лиц в целях финансирования расходов государства</a:t>
            </a:r>
            <a:endParaRPr lang="ru-RU" sz="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667" y="6381328"/>
            <a:ext cx="2958133" cy="360040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Безвозмездные поступления</a:t>
            </a:r>
            <a:endParaRPr lang="ru-RU" sz="1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47864" y="1988840"/>
            <a:ext cx="2736304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денежные средства, направляемые на финансовое обеспечений задач и функций государства</a:t>
            </a:r>
            <a:endParaRPr lang="ru-RU" sz="1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29255" y="3356992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Сбалансированный бюджет</a:t>
            </a:r>
          </a:p>
          <a:p>
            <a:pPr algn="ctr"/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расходы равны доходам и иным поступлениям</a:t>
            </a:r>
            <a:endParaRPr lang="ru-RU" sz="1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229255" y="1844825"/>
            <a:ext cx="2735233" cy="1155756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sz="1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САЛЬДО</a:t>
            </a:r>
          </a:p>
          <a:p>
            <a:pPr algn="ctr"/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соотношение </a:t>
            </a:r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между доходной и расходной частями </a:t>
            </a:r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бюджета </a:t>
            </a:r>
            <a:endParaRPr lang="ru-RU" sz="1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29255" y="4509120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Профицит бюджета</a:t>
            </a:r>
          </a:p>
          <a:p>
            <a:pPr algn="ctr"/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доходы бюджета превышают его расходы </a:t>
            </a:r>
            <a:endParaRPr lang="ru-RU" sz="1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33343" y="5661248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Дефицит бюджета</a:t>
            </a:r>
          </a:p>
          <a:p>
            <a:pPr algn="ctr"/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превышение расходов бюджета над его доходами</a:t>
            </a:r>
            <a:endParaRPr lang="ru-RU" sz="1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3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бюджета района</a:t>
            </a:r>
            <a:endParaRPr lang="ru-RU" sz="2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764703"/>
            <a:ext cx="2592288" cy="936103"/>
          </a:xfrm>
          <a:prstGeom prst="roundRect">
            <a:avLst/>
          </a:prstGeom>
          <a:solidFill>
            <a:srgbClr val="8FB0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971" y="774320"/>
            <a:ext cx="5184576" cy="9264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Безвозмездные поступления (платежи от другого бюджета в форме межбюджетных трансфертов)</a:t>
            </a:r>
            <a:endParaRPr lang="ru-RU" sz="15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844824"/>
            <a:ext cx="2592288" cy="2736304"/>
          </a:xfrm>
          <a:prstGeom prst="roundRect">
            <a:avLst/>
          </a:prstGeom>
          <a:solidFill>
            <a:srgbClr val="DA54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Расходы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844824"/>
            <a:ext cx="5184576" cy="2766584"/>
          </a:xfrm>
          <a:prstGeom prst="roundRect">
            <a:avLst/>
          </a:prstGeom>
          <a:solidFill>
            <a:srgbClr val="FA98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Общегосударственная деятельность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Охрана окружающей среды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Жилищно-коммунальные услуги и жилищное строительство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7106" y="4725144"/>
            <a:ext cx="2592288" cy="2016224"/>
          </a:xfrm>
          <a:prstGeom prst="roundRect">
            <a:avLst/>
          </a:prstGeom>
          <a:solidFill>
            <a:srgbClr val="FF91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Направления использования профицита (превышение доходов над расходами)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743262"/>
            <a:ext cx="5184576" cy="1998106"/>
          </a:xfrm>
          <a:prstGeom prst="roundRect">
            <a:avLst/>
          </a:prstGeom>
          <a:solidFill>
            <a:srgbClr val="F2D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и погашение заимствований на внутреннем рынке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Операции по гарантиям местных исполнительных и распорядительных органов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Предоставление и возврат бюджетных кредитов, ссуд, займов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остатков бюджета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9"/>
            <a:ext cx="8424936" cy="6480720"/>
          </a:xfrm>
          <a:prstGeom prst="rect">
            <a:avLst/>
          </a:prstGeom>
          <a:gradFill>
            <a:gsLst>
              <a:gs pos="0">
                <a:srgbClr val="EEFFDD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Чашникского района на 20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утвержден по доходам в сумме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44 785,4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по расходам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44 550,6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ублей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превышением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над расходами (профицит)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,8 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DEF6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DEF6F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DEF6F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 и неналоговым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29 318,2 тыс. рублей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65,5 процент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общего объема доходов. Безвозмездные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из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вышестоящего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доходов бюджета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составляют 34,5  процентов  или  15 467,2 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в том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числе  дотация  –  15 257,2 тыс. рублей, субвенции на финансирование расходов по индексированным жилищным квотам (именным приватизационным чекам «Жилье») – 60,0 тыс. рублей, иные межбюджетные трансферты – 100,0 тыс. рублей, субвенции из республиканского дорожного фонда – 50,0 тыс. рублей.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Расходы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предусмотрены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44 550,6 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В объеме расходов бюджета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предусмотренные на  текущие расходы, составляют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43 506,0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или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97,7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 – коммунальных и транспортных услуг населению, расчеты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топливо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отпускаемое  населению по фиксированным розничным ценам,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долга  –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946,6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или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89,7 процентов. Расходы капитального характера запланированы в сумме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,4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процентов всех расходов.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СОСТАВ БЮДЖЕТА РАЙОНА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016273"/>
              </p:ext>
            </p:extLst>
          </p:nvPr>
        </p:nvGraphicFramePr>
        <p:xfrm>
          <a:off x="500063" y="1146175"/>
          <a:ext cx="8229600" cy="49942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1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Бюджет Чашникского района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027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Районный бюджет 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Бюджет города районного подчинения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Сельские</a:t>
                      </a:r>
                    </a:p>
                    <a:p>
                      <a:pPr algn="ctr"/>
                      <a:r>
                        <a:rPr lang="ru-RU" sz="2200" dirty="0" smtClean="0"/>
                        <a:t>бюджеты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1. Районный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1. Новолукомльский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1. Иванский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2. Краснолукский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3. Круглицкий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4. Лукомльский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5. Новозарянский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65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6. Ольшанский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65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 smtClean="0"/>
                        <a:t>7. Проземлянский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5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9269" y="116632"/>
            <a:ext cx="8964488" cy="648072"/>
          </a:xfrm>
        </p:spPr>
        <p:txBody>
          <a:bodyPr/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структура собственных доходов бюджета на 2020 год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8438537"/>
              </p:ext>
            </p:extLst>
          </p:nvPr>
        </p:nvGraphicFramePr>
        <p:xfrm>
          <a:off x="457200" y="1052735"/>
          <a:ext cx="4038600" cy="5157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16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Наименование доходов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Сумма, 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тыс. рублей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001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Подоходный налог с физических лиц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13 581,1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прибыль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1 529,3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Земельный налог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1 078,3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16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недвижимость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5 179,3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024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добавленную стоимость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3 607,4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2160"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Другие</a:t>
                      </a:r>
                      <a:r>
                        <a:rPr lang="ru-RU" baseline="0" dirty="0" smtClean="0"/>
                        <a:t> налоги и сборы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4 342,8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601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29 318,2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59620223"/>
              </p:ext>
            </p:extLst>
          </p:nvPr>
        </p:nvGraphicFramePr>
        <p:xfrm>
          <a:off x="4716016" y="1052736"/>
          <a:ext cx="40386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5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31" y="-182533"/>
            <a:ext cx="8619344" cy="92402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2020 года по отраслям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7854978"/>
              </p:ext>
            </p:extLst>
          </p:nvPr>
        </p:nvGraphicFramePr>
        <p:xfrm>
          <a:off x="323528" y="730350"/>
          <a:ext cx="5400601" cy="6127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рублей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расходах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19 023,3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42,7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Здравоохранение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12 466,8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28,0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dirty="0" smtClean="0"/>
                        <a:t>Жилищно-коммунальные услуги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3 634,6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8,2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Общегосударственная деятельность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3 321,3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7,5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СМИ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2 330,5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5,2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1 936,8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4,3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1 239,0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2,8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 и спорт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567,2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Охрана окружающей среды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26,5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0,06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4,4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0,01</a:t>
                      </a:r>
                      <a:endParaRPr lang="ru-RU" sz="2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44 550,6</a:t>
                      </a:r>
                      <a:endParaRPr lang="ru-RU" sz="2000" b="1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100,0</a:t>
                      </a:r>
                      <a:endParaRPr lang="ru-RU" sz="2000" b="1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3282336"/>
              </p:ext>
            </p:extLst>
          </p:nvPr>
        </p:nvGraphicFramePr>
        <p:xfrm>
          <a:off x="5508104" y="1916832"/>
          <a:ext cx="374441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7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131840" y="2529947"/>
            <a:ext cx="2772090" cy="1855254"/>
          </a:xfrm>
          <a:prstGeom prst="ellipse">
            <a:avLst/>
          </a:prstGeom>
          <a:gradFill>
            <a:gsLst>
              <a:gs pos="0">
                <a:srgbClr val="F9A331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Государственные программы </a:t>
            </a:r>
          </a:p>
          <a:p>
            <a:pPr algn="ctr"/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40 512,3 тыс. рублей </a:t>
            </a:r>
          </a:p>
          <a:p>
            <a:pPr algn="ctr"/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(90,9% расходов бюджета)</a:t>
            </a:r>
            <a:endParaRPr lang="ru-RU" sz="16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Ромб 4"/>
          <p:cNvSpPr/>
          <p:nvPr/>
        </p:nvSpPr>
        <p:spPr>
          <a:xfrm>
            <a:off x="6284492" y="4541127"/>
            <a:ext cx="2607988" cy="1040472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Культура Беларуси   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2 294,0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Ромб 5"/>
          <p:cNvSpPr/>
          <p:nvPr/>
        </p:nvSpPr>
        <p:spPr>
          <a:xfrm>
            <a:off x="119296" y="2529946"/>
            <a:ext cx="2508488" cy="927627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Строительство жилья           50,0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Ромб 6"/>
          <p:cNvSpPr/>
          <p:nvPr/>
        </p:nvSpPr>
        <p:spPr>
          <a:xfrm>
            <a:off x="271347" y="1142527"/>
            <a:ext cx="2591932" cy="1248525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Комфортное жилье и благоприятная среда  </a:t>
            </a:r>
          </a:p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3 539,4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6353189" y="1911754"/>
            <a:ext cx="2790811" cy="1046385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физической культуры и спорта 470,3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омб 9"/>
          <p:cNvSpPr/>
          <p:nvPr/>
        </p:nvSpPr>
        <p:spPr>
          <a:xfrm>
            <a:off x="284132" y="3457574"/>
            <a:ext cx="2579147" cy="988350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транспортного комплекса          78,8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Ромб 10"/>
          <p:cNvSpPr/>
          <p:nvPr/>
        </p:nvSpPr>
        <p:spPr>
          <a:xfrm>
            <a:off x="2791121" y="533473"/>
            <a:ext cx="3024336" cy="1316042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Образование и молодежная политика  </a:t>
            </a:r>
          </a:p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19 449,2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3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3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омб 11"/>
          <p:cNvSpPr/>
          <p:nvPr/>
        </p:nvSpPr>
        <p:spPr>
          <a:xfrm>
            <a:off x="747515" y="4440648"/>
            <a:ext cx="2186421" cy="1004575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Охрана окружающей среды            6,0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3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3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Ромб 13"/>
          <p:cNvSpPr/>
          <p:nvPr/>
        </p:nvSpPr>
        <p:spPr>
          <a:xfrm>
            <a:off x="5687364" y="856825"/>
            <a:ext cx="2953849" cy="992690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Здоровье народа и демографическая безопасность  </a:t>
            </a:r>
          </a:p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12 479,5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Ромб 15"/>
          <p:cNvSpPr/>
          <p:nvPr/>
        </p:nvSpPr>
        <p:spPr>
          <a:xfrm>
            <a:off x="6372025" y="3165773"/>
            <a:ext cx="2771975" cy="1118417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Социальная защита и содействие занятости      </a:t>
            </a:r>
          </a:p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1 399,9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3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3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Ромб 18"/>
          <p:cNvSpPr/>
          <p:nvPr/>
        </p:nvSpPr>
        <p:spPr>
          <a:xfrm>
            <a:off x="1763688" y="5213302"/>
            <a:ext cx="2397429" cy="1096018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аграрного бизнеса                732,2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Ромб 19"/>
          <p:cNvSpPr/>
          <p:nvPr/>
        </p:nvSpPr>
        <p:spPr>
          <a:xfrm>
            <a:off x="4396951" y="4941283"/>
            <a:ext cx="3013958" cy="1456058"/>
          </a:xfrm>
          <a:prstGeom prst="diamond">
            <a:avLst/>
          </a:prstGeom>
          <a:gradFill>
            <a:gsLst>
              <a:gs pos="0">
                <a:srgbClr val="C8F73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Увековечивание погибших при защите Отечества и сохранение памяти о жертвах войн     13,0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>
            <a:endCxn id="11" idx="2"/>
          </p:cNvCxnSpPr>
          <p:nvPr/>
        </p:nvCxnSpPr>
        <p:spPr>
          <a:xfrm flipV="1">
            <a:off x="4303289" y="1849515"/>
            <a:ext cx="0" cy="680432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2" idx="1"/>
          </p:cNvCxnSpPr>
          <p:nvPr/>
        </p:nvCxnSpPr>
        <p:spPr>
          <a:xfrm flipH="1" flipV="1">
            <a:off x="2123729" y="2114848"/>
            <a:ext cx="1414074" cy="686795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008853" y="1642057"/>
            <a:ext cx="1510374" cy="945583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481067" y="4052063"/>
            <a:ext cx="905739" cy="601073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4860031" y="4385201"/>
            <a:ext cx="504057" cy="792010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2" idx="2"/>
          </p:cNvCxnSpPr>
          <p:nvPr/>
        </p:nvCxnSpPr>
        <p:spPr>
          <a:xfrm flipV="1">
            <a:off x="2123729" y="3457574"/>
            <a:ext cx="1008111" cy="220412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123729" y="3068963"/>
            <a:ext cx="1149427" cy="96810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740779" y="2673283"/>
            <a:ext cx="1224819" cy="284856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578463" y="4052063"/>
            <a:ext cx="1387135" cy="738461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6" idx="1"/>
          </p:cNvCxnSpPr>
          <p:nvPr/>
        </p:nvCxnSpPr>
        <p:spPr>
          <a:xfrm flipH="1" flipV="1">
            <a:off x="5874165" y="3677986"/>
            <a:ext cx="497860" cy="46996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491880" y="4362948"/>
            <a:ext cx="669237" cy="1004573"/>
          </a:xfrm>
          <a:prstGeom prst="line">
            <a:avLst/>
          </a:prstGeom>
          <a:ln w="38100">
            <a:solidFill>
              <a:srgbClr val="A43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9820" y="0"/>
            <a:ext cx="8229600" cy="582187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бюджета на 2020 год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51520" y="721629"/>
            <a:ext cx="3528392" cy="1915283"/>
            <a:chOff x="0" y="0"/>
            <a:chExt cx="575310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0"/>
              <a:ext cx="575310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C0504D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C0504D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C0504D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5" name="Скругленный прямоугольник 4"/>
            <p:cNvSpPr/>
            <p:nvPr/>
          </p:nvSpPr>
          <p:spPr>
            <a:xfrm>
              <a:off x="1955815" y="51468"/>
              <a:ext cx="3668569" cy="1687114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Культура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Библиотеки 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                     </a:t>
              </a: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19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Музей                                 </a:t>
              </a: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Учреждения клубного типа     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                               17</a:t>
              </a: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348465" y="900634"/>
            <a:ext cx="1055183" cy="1304230"/>
          </a:xfrm>
          <a:prstGeom prst="roundRect">
            <a:avLst>
              <a:gd name="adj" fmla="val 10000"/>
            </a:avLst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7" name="Группа 6"/>
          <p:cNvGrpSpPr/>
          <p:nvPr/>
        </p:nvGrpSpPr>
        <p:grpSpPr>
          <a:xfrm>
            <a:off x="3851920" y="743923"/>
            <a:ext cx="5184576" cy="1790051"/>
            <a:chOff x="0" y="1969056"/>
            <a:chExt cx="694714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1969056"/>
              <a:ext cx="694714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9BBB59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9BBB59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9BBB59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9" name="Скругленный прямоугольник 4"/>
            <p:cNvSpPr/>
            <p:nvPr/>
          </p:nvSpPr>
          <p:spPr>
            <a:xfrm>
              <a:off x="1709506" y="1969056"/>
              <a:ext cx="5237634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Здравоохранение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Больничные учреждения 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                                    3</a:t>
              </a: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Амбулаторно - поликлинические </a:t>
              </a:r>
              <a:endParaRPr lang="ru-RU" sz="1400" dirty="0" smtClean="0">
                <a:solidFill>
                  <a:sysClr val="window" lastClr="FFFFFF"/>
                </a:solidFill>
                <a:latin typeface="Calibri"/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учреждения                                                                 5</a:t>
              </a: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114300" marR="0" lvl="1" indent="-114300" algn="l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14300" marR="0" lvl="1" indent="-114300" algn="l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Скругленный прямоугольник 9"/>
          <p:cNvSpPr/>
          <p:nvPr/>
        </p:nvSpPr>
        <p:spPr>
          <a:xfrm>
            <a:off x="3995936" y="922928"/>
            <a:ext cx="1150620" cy="1432040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3000" r="-43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1" name="Группа 10"/>
          <p:cNvGrpSpPr/>
          <p:nvPr/>
        </p:nvGrpSpPr>
        <p:grpSpPr>
          <a:xfrm>
            <a:off x="251520" y="2750335"/>
            <a:ext cx="4532717" cy="2328352"/>
            <a:chOff x="0" y="3979928"/>
            <a:chExt cx="6137565" cy="188833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3979928"/>
              <a:ext cx="6137564" cy="1888337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064A2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8064A2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8064A2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13" name="Скругленный прямоугольник 4"/>
            <p:cNvSpPr/>
            <p:nvPr/>
          </p:nvSpPr>
          <p:spPr>
            <a:xfrm>
              <a:off x="1714089" y="3982596"/>
              <a:ext cx="4423476" cy="1885669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Образование</a:t>
              </a:r>
            </a:p>
            <a:p>
              <a:pPr marL="0" marR="0" lvl="1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tabLst/>
                <a:defRPr/>
              </a:pPr>
              <a:r>
                <a:rPr kumimoji="0" lang="ru-RU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                                                                                                        </a:t>
              </a:r>
              <a:endPara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Детские дошкольные учреждения  </a:t>
              </a: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    1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0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Учреждения общего среднего  </a:t>
              </a: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образования                                               14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Центр </a:t>
              </a: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коррекционно- развивающего обучения и </a:t>
              </a: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реабилитации                       1</a:t>
              </a: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Учреждения </a:t>
              </a: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дополнительного образования детей и </a:t>
              </a: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молодежи            3                                                                   </a:t>
              </a:r>
              <a:endPara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500817" y="2898220"/>
            <a:ext cx="1032057" cy="1368152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5000" r="-35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5" name="Группа 14"/>
          <p:cNvGrpSpPr/>
          <p:nvPr/>
        </p:nvGrpSpPr>
        <p:grpSpPr>
          <a:xfrm>
            <a:off x="1572226" y="5113412"/>
            <a:ext cx="5412421" cy="1649334"/>
            <a:chOff x="1175219" y="5986660"/>
            <a:chExt cx="563503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1175219" y="6031538"/>
              <a:ext cx="5635030" cy="1676965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4BACC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17" name="Скругленный прямоугольник 4"/>
            <p:cNvSpPr/>
            <p:nvPr/>
          </p:nvSpPr>
          <p:spPr>
            <a:xfrm>
              <a:off x="2688102" y="5986660"/>
              <a:ext cx="3959508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Физкультура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спорт</a:t>
              </a:r>
            </a:p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Детско – юношеская спортивная  школа (ДЮСШ)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                                                                   </a:t>
              </a: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Физкультурно - спортивный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клуб                    </a:t>
              </a: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>
            <a:off x="1763688" y="5211311"/>
            <a:ext cx="1150620" cy="1432040"/>
          </a:xfrm>
          <a:prstGeom prst="roundRect">
            <a:avLst>
              <a:gd name="adj" fmla="val 10000"/>
            </a:avLst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6000" r="-16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9" name="Группа 18"/>
          <p:cNvGrpSpPr/>
          <p:nvPr/>
        </p:nvGrpSpPr>
        <p:grpSpPr>
          <a:xfrm>
            <a:off x="4860032" y="2636912"/>
            <a:ext cx="4176464" cy="2446723"/>
            <a:chOff x="0" y="7744473"/>
            <a:chExt cx="575310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0" y="7744473"/>
              <a:ext cx="575310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F7964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F7964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F7964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21" name="Скругленный прямоугольник 4"/>
            <p:cNvSpPr/>
            <p:nvPr/>
          </p:nvSpPr>
          <p:spPr>
            <a:xfrm>
              <a:off x="1884636" y="7744473"/>
              <a:ext cx="3868464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Социальная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политика</a:t>
              </a:r>
            </a:p>
            <a:p>
              <a:pPr marL="114300" marR="0" lvl="1" indent="-114300" defTabSz="488950" fontAlgn="auto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Центр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социального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обслуживания населения            </a:t>
              </a: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 1</a:t>
              </a: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Детский дом семейного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типа                                                     </a:t>
              </a: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Социально-педагогический </a:t>
              </a:r>
              <a:endParaRPr lang="ru-RU" sz="1400" dirty="0" smtClean="0">
                <a:solidFill>
                  <a:sysClr val="window" lastClr="FFFFFF"/>
                </a:solidFill>
                <a:latin typeface="Calibri"/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 smtClean="0">
                  <a:solidFill>
                    <a:sysClr val="window" lastClr="FFFFFF"/>
                  </a:solidFill>
                  <a:latin typeface="Calibri"/>
                </a:rPr>
                <a:t>центр                                                   1</a:t>
              </a: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285750" marR="0" lvl="1" indent="-285750" defTabSz="1600200" fontAlgn="auto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5029362" y="2882830"/>
            <a:ext cx="1054806" cy="1626290"/>
          </a:xfrm>
          <a:prstGeom prst="roundRect">
            <a:avLst>
              <a:gd name="adj" fmla="val 10000"/>
            </a:avLst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23" name="Прямоугольник 22"/>
          <p:cNvSpPr/>
          <p:nvPr/>
        </p:nvSpPr>
        <p:spPr>
          <a:xfrm>
            <a:off x="348465" y="260648"/>
            <a:ext cx="8327991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Сеть учреждений Чашникского района на 1 января 2020 года</a:t>
            </a:r>
            <a:endParaRPr lang="ru-RU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3915</TotalTime>
  <Words>848</Words>
  <Application>Microsoft Office PowerPoint</Application>
  <PresentationFormat>Экран (4:3)</PresentationFormat>
  <Paragraphs>165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Medium</vt:lpstr>
      <vt:lpstr>Times New Roman</vt:lpstr>
      <vt:lpstr>1_Оформление по умолчанию</vt:lpstr>
      <vt:lpstr>2_Тема Office</vt:lpstr>
      <vt:lpstr>4_Тема Office</vt:lpstr>
      <vt:lpstr>Презентация PowerPoint</vt:lpstr>
      <vt:lpstr>Структура бюджета района</vt:lpstr>
      <vt:lpstr>Презентация PowerPoint</vt:lpstr>
      <vt:lpstr>СОСТАВ БЮДЖЕТА РАЙОНА</vt:lpstr>
      <vt:lpstr>Состав и структура собственных доходов бюджета на 2020 год</vt:lpstr>
      <vt:lpstr>Структура расходов бюджета 2020 года по отраслям</vt:lpstr>
      <vt:lpstr>Программные расходы бюджета на 2020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МЕСТНЫХ БЮДЖЕТОВ         Витебской области</dc:title>
  <dc:creator>Коковкина Елена</dc:creator>
  <cp:lastModifiedBy>Пильчук Татьяна Ивановна</cp:lastModifiedBy>
  <cp:revision>317</cp:revision>
  <cp:lastPrinted>2020-02-25T08:55:59Z</cp:lastPrinted>
  <dcterms:created xsi:type="dcterms:W3CDTF">2017-07-24T09:08:38Z</dcterms:created>
  <dcterms:modified xsi:type="dcterms:W3CDTF">2020-02-25T08:56:24Z</dcterms:modified>
</cp:coreProperties>
</file>