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7" r:id="rId2"/>
    <p:sldMasterId id="2147483721" r:id="rId3"/>
  </p:sldMasterIdLst>
  <p:notesMasterIdLst>
    <p:notesMasterId r:id="rId11"/>
  </p:notesMasterIdLst>
  <p:sldIdLst>
    <p:sldId id="311" r:id="rId4"/>
    <p:sldId id="258" r:id="rId5"/>
    <p:sldId id="283" r:id="rId6"/>
    <p:sldId id="309" r:id="rId7"/>
    <p:sldId id="310" r:id="rId8"/>
    <p:sldId id="306" r:id="rId9"/>
    <p:sldId id="280" r:id="rId10"/>
  </p:sldIdLst>
  <p:sldSz cx="9144000" cy="6858000" type="screen4x3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DD7"/>
    <a:srgbClr val="FFFFCC"/>
    <a:srgbClr val="CC99FF"/>
    <a:srgbClr val="66FF33"/>
    <a:srgbClr val="FF9900"/>
    <a:srgbClr val="FF6600"/>
    <a:srgbClr val="EEFFDD"/>
    <a:srgbClr val="FFFF99"/>
    <a:srgbClr val="FEF1D6"/>
    <a:srgbClr val="D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281" autoAdjust="0"/>
    <p:restoredTop sz="94622" autoAdjust="0"/>
  </p:normalViewPr>
  <p:slideViewPr>
    <p:cSldViewPr>
      <p:cViewPr varScale="1">
        <p:scale>
          <a:sx n="69" d="100"/>
          <a:sy n="69" d="100"/>
        </p:scale>
        <p:origin x="80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доходов, %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7"/>
          <c:dPt>
            <c:idx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6B9B-4D28-9DBE-4C7A573D2124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6B9B-4D28-9DBE-4C7A573D2124}"/>
              </c:ext>
            </c:extLst>
          </c:dPt>
          <c:dPt>
            <c:idx val="3"/>
            <c:bubble3D val="0"/>
            <c:spPr>
              <a:solidFill>
                <a:srgbClr val="CC99FF"/>
              </a:solidFill>
            </c:spPr>
            <c:extLst>
              <c:ext xmlns:c16="http://schemas.microsoft.com/office/drawing/2014/chart" uri="{C3380CC4-5D6E-409C-BE32-E72D297353CC}">
                <c16:uniqueId val="{00000005-6B9B-4D28-9DBE-4C7A573D2124}"/>
              </c:ext>
            </c:extLst>
          </c:dPt>
          <c:dLbls>
            <c:dLbl>
              <c:idx val="1"/>
              <c:layout>
                <c:manualLayout>
                  <c:x val="4.3202842569207152E-2"/>
                  <c:y val="-3.628344947973817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B9B-4D28-9DBE-4C7A573D2124}"/>
                </c:ext>
              </c:extLst>
            </c:dLbl>
            <c:dLbl>
              <c:idx val="2"/>
              <c:layout>
                <c:manualLayout>
                  <c:x val="0.19653196652305255"/>
                  <c:y val="-0.1299806109823413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B9B-4D28-9DBE-4C7A573D212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B55299EF-581E-4412-96C8-D8CFFC27C9E4}" type="CATEGORYNAME">
                      <a:rPr lang="ru-RU" smtClean="0"/>
                      <a:pPr/>
                      <a:t>[ИМЯ КАТЕГОРИИ]</a:t>
                    </a:fld>
                    <a:endParaRPr lang="ru-RU" dirty="0"/>
                  </a:p>
                  <a:p>
                    <a:r>
                      <a:rPr lang="ru-RU" baseline="0" dirty="0"/>
                      <a:t> </a:t>
                    </a:r>
                    <a:fld id="{9E3653EA-FB3F-47E3-A301-02C36A517152}" type="VALUE">
                      <a:rPr lang="ru-RU" baseline="0" smtClean="0"/>
                      <a:pPr/>
                      <a:t>[ЗНАЧЕНИЕ]</a:t>
                    </a:fld>
                    <a:r>
                      <a:rPr lang="ru-RU" baseline="0" dirty="0"/>
                      <a:t>,0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B9B-4D28-9DBE-4C7A573D21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подоходный налог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НДС</c:v>
                </c:pt>
                <c:pt idx="4">
                  <c:v>прочие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48.6</c:v>
                </c:pt>
                <c:pt idx="1">
                  <c:v>6.2</c:v>
                </c:pt>
                <c:pt idx="2">
                  <c:v>19.100000000000001</c:v>
                </c:pt>
                <c:pt idx="3">
                  <c:v>12</c:v>
                </c:pt>
                <c:pt idx="4">
                  <c:v>14.1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B9B-4D28-9DBE-4C7A573D21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4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5018106962474254E-2"/>
          <c:y val="7.3310288755794817E-2"/>
          <c:w val="0.92498182479098512"/>
          <c:h val="0.9053950761811654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12"/>
            <c:spPr>
              <a:solidFill>
                <a:srgbClr val="0000FF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w="6350"/>
                <a:bevelB w="0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D8E-4B45-82B6-2C1305EBC4A9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D8E-4B45-82B6-2C1305EBC4A9}"/>
              </c:ext>
            </c:extLst>
          </c:dPt>
          <c:dLbls>
            <c:dLbl>
              <c:idx val="0"/>
              <c:layout>
                <c:manualLayout>
                  <c:x val="-9.9963649581970196E-2"/>
                  <c:y val="-0.18679311972547294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/>
                      <a:t>социальная сфера
80,1%</a:t>
                    </a:r>
                  </a:p>
                </c:rich>
              </c:tx>
              <c:numFmt formatCode="0.0%" sourceLinked="0"/>
              <c:spPr>
                <a:solidFill>
                  <a:prstClr val="white"/>
                </a:solidFill>
                <a:ln w="9525" cap="flat" cmpd="sng" algn="ctr">
                  <a:solidFill>
                    <a:prstClr val="black">
                      <a:lumMod val="25000"/>
                      <a:lumOff val="7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D8E-4B45-82B6-2C1305EBC4A9}"/>
                </c:ext>
              </c:extLst>
            </c:dLbl>
            <c:dLbl>
              <c:idx val="1"/>
              <c:layout>
                <c:manualLayout>
                  <c:x val="0.14652672138993103"/>
                  <c:y val="9.0477825696134759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/>
                      <a:t>другие расходы
19,9%</a:t>
                    </a:r>
                  </a:p>
                </c:rich>
              </c:tx>
              <c:numFmt formatCode="0.0%" sourceLinked="0"/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4D8E-4B45-82B6-2C1305EBC4A9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Лист1!$A$2:$A$3</c:f>
              <c:strCache>
                <c:ptCount val="2"/>
                <c:pt idx="0">
                  <c:v>социальная сфера</c:v>
                </c:pt>
                <c:pt idx="1">
                  <c:v>другие расходы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80.099999999999994</c:v>
                </c:pt>
                <c:pt idx="1">
                  <c:v>19.899999999999999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D8E-4B45-82B6-2C1305EBC4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00CB1-180E-4166-AD74-C5AEABF2AFDA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20648-5E96-4106-BD6B-2A0A85436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83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9F9EF3F-4B7A-4F01-8FE9-FA029057EC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4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527CB68-F453-404A-BC68-F81723BD4F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832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D6E6F20-CA64-41DC-B89C-1673FA32C8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6479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9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E49D0C6-B56E-412E-A8A9-64BF1C57B3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043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9293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9158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075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2265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8206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6297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079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7A98452-F50B-422D-A8BF-9DEC3D1D2B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2363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3878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2153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6451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8143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9492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7296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1050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7946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9265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36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1264CC3-0D60-4378-AEF8-44EC902342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3058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5642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4" y="273054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5530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94404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6146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010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81F3EAA-F023-4D89-9DE1-7C1A07A2A5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966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505614D-33F8-401F-9ABE-C5FA6C7AAE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20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31C4737-D7E5-49C4-AEE5-0447C532B9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553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37DAF1B-E21D-4FBA-8962-F8DE51BB1D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788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F25DE10-DE59-471A-92FD-070BB05A9E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496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B4D6581-F04C-457F-9B4D-9151E13DAE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736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D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4784E6-3004-40A0-8C0A-3CF8793E91A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419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D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229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D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692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403648" y="116632"/>
            <a:ext cx="6408712" cy="165618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Бюджет</a:t>
            </a:r>
            <a:r>
              <a:rPr lang="ru-RU" sz="32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это финансовый документ, содержащий подробный план аккумулирования и использования финансовых ресурсов государства, региона за определенный период времени (с 1 января по       31 декабря)</a:t>
            </a: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38668" y="1772816"/>
            <a:ext cx="2949156" cy="1227765"/>
          </a:xfrm>
          <a:prstGeom prst="wedgeRoundRectCallo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ДОХОДЫ</a:t>
            </a:r>
          </a:p>
          <a:p>
            <a:pPr algn="ctr"/>
            <a:r>
              <a:rPr lang="ru-RU" sz="1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денежные средства, поступающие в безвозмездном и безвозвратном порядке в бюджет</a:t>
            </a:r>
          </a:p>
          <a:p>
            <a:pPr algn="ctr"/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645" y="4869160"/>
            <a:ext cx="2949156" cy="1440160"/>
          </a:xfrm>
          <a:prstGeom prst="roundRect">
            <a:avLst/>
          </a:prstGeom>
          <a:gradFill>
            <a:gsLst>
              <a:gs pos="0">
                <a:srgbClr val="00B0F0"/>
              </a:gs>
              <a:gs pos="16000">
                <a:schemeClr val="accent3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Неналоговые доходы</a:t>
            </a:r>
          </a:p>
          <a:p>
            <a:pPr algn="just"/>
            <a:r>
              <a:rPr lang="ru-RU" sz="1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получаемые в виде платы за пользование государственными фондами или имуществом либо компенсации за оказанные государством услуги юридическим или физическим лицам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8668" y="3212976"/>
            <a:ext cx="2952328" cy="1584176"/>
          </a:xfrm>
          <a:prstGeom prst="roundRect">
            <a:avLst/>
          </a:prstGeom>
          <a:gradFill>
            <a:gsLst>
              <a:gs pos="0">
                <a:srgbClr val="00B0F0"/>
              </a:gs>
              <a:gs pos="16000">
                <a:schemeClr val="accent3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Налоговые доходы</a:t>
            </a:r>
          </a:p>
          <a:p>
            <a:pPr algn="just"/>
            <a:r>
              <a:rPr lang="ru-RU" sz="1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налог – обязательный безвозмездный платеж, взимаемый Правительством или местными органами власти с организаций и физических лиц в целях финансирования расходов государства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8667" y="6381328"/>
            <a:ext cx="2958133" cy="360040"/>
          </a:xfrm>
          <a:prstGeom prst="roundRect">
            <a:avLst/>
          </a:prstGeom>
          <a:gradFill>
            <a:gsLst>
              <a:gs pos="0">
                <a:srgbClr val="00B0F0"/>
              </a:gs>
              <a:gs pos="16000">
                <a:schemeClr val="accent3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Безвозмездные поступления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347864" y="1988840"/>
            <a:ext cx="2736304" cy="136815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РАСХОДЫ</a:t>
            </a:r>
          </a:p>
          <a:p>
            <a:pPr algn="ctr"/>
            <a:r>
              <a:rPr lang="ru-RU" sz="1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денежные средства, направляемые на финансовое обеспечений задач и функций государства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229255" y="3356992"/>
            <a:ext cx="2736304" cy="936104"/>
          </a:xfrm>
          <a:prstGeom prst="roundRect">
            <a:avLst/>
          </a:prstGeom>
          <a:gradFill>
            <a:gsLst>
              <a:gs pos="0">
                <a:srgbClr val="FFFF00"/>
              </a:gs>
              <a:gs pos="16000">
                <a:schemeClr val="accent3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Сбалансированный бюджет</a:t>
            </a:r>
          </a:p>
          <a:p>
            <a:pPr algn="ctr"/>
            <a:r>
              <a:rPr lang="ru-RU" sz="1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расходы равны доходам и иным поступлениям</a:t>
            </a:r>
          </a:p>
        </p:txBody>
      </p:sp>
      <p:sp>
        <p:nvSpPr>
          <p:cNvPr id="14" name="Скругленная прямоугольная выноска 13"/>
          <p:cNvSpPr/>
          <p:nvPr/>
        </p:nvSpPr>
        <p:spPr>
          <a:xfrm>
            <a:off x="6229255" y="1844825"/>
            <a:ext cx="2735233" cy="1155756"/>
          </a:xfrm>
          <a:prstGeom prst="wedgeRoundRectCallou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i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ИТОГОВОЕ САЛЬДО</a:t>
            </a:r>
          </a:p>
          <a:p>
            <a:pPr algn="ctr"/>
            <a:r>
              <a:rPr lang="ru-RU" sz="1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соотношение между доходной и расходной частями бюджета </a:t>
            </a:r>
          </a:p>
          <a:p>
            <a:pPr algn="ctr"/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229255" y="4509120"/>
            <a:ext cx="2736304" cy="936104"/>
          </a:xfrm>
          <a:prstGeom prst="roundRect">
            <a:avLst/>
          </a:prstGeom>
          <a:gradFill>
            <a:gsLst>
              <a:gs pos="0">
                <a:srgbClr val="FFFF00"/>
              </a:gs>
              <a:gs pos="16000">
                <a:schemeClr val="accent3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Профицит бюджета</a:t>
            </a:r>
          </a:p>
          <a:p>
            <a:pPr algn="ctr"/>
            <a:r>
              <a:rPr lang="ru-RU" sz="1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доходы бюджета превышают его расходы 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233343" y="5661248"/>
            <a:ext cx="2736304" cy="936104"/>
          </a:xfrm>
          <a:prstGeom prst="roundRect">
            <a:avLst/>
          </a:prstGeom>
          <a:gradFill>
            <a:gsLst>
              <a:gs pos="0">
                <a:srgbClr val="FFFF00"/>
              </a:gs>
              <a:gs pos="16000">
                <a:schemeClr val="accent3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Дефицит бюджета</a:t>
            </a:r>
          </a:p>
          <a:p>
            <a:pPr algn="ctr"/>
            <a:r>
              <a:rPr lang="ru-RU" sz="1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превышение расходов бюджета над его доходами</a:t>
            </a:r>
          </a:p>
        </p:txBody>
      </p:sp>
    </p:spTree>
    <p:extLst>
      <p:ext uri="{BB962C8B-B14F-4D97-AF65-F5344CB8AC3E}">
        <p14:creationId xmlns:p14="http://schemas.microsoft.com/office/powerpoint/2010/main" val="441353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/>
          <a:lstStyle/>
          <a:p>
            <a:r>
              <a:rPr lang="ru-RU" sz="28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Структура бюджета района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67544" y="764703"/>
            <a:ext cx="2592288" cy="936103"/>
          </a:xfrm>
          <a:prstGeom prst="roundRect">
            <a:avLst/>
          </a:prstGeom>
          <a:solidFill>
            <a:srgbClr val="8FB0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Доходы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492971" y="774320"/>
            <a:ext cx="5184576" cy="92648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Налоговые доходы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Неналоговые доходы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Безвозмездные поступления (платежи от другого бюджета в форме межбюджетных трансфертов)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7544" y="1844824"/>
            <a:ext cx="2592288" cy="2736304"/>
          </a:xfrm>
          <a:prstGeom prst="roundRect">
            <a:avLst/>
          </a:prstGeom>
          <a:solidFill>
            <a:srgbClr val="DA54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Расходы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491880" y="1844824"/>
            <a:ext cx="5184576" cy="2766584"/>
          </a:xfrm>
          <a:prstGeom prst="roundRect">
            <a:avLst/>
          </a:prstGeom>
          <a:solidFill>
            <a:srgbClr val="FA98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Общегосударственная деятельность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Национальная оборона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Национальная экономика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Охрана окружающей среды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Жилищно-коммунальные услуги и жилищное строительство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Здравоохранение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Физическая культура, спорт, культура и средства массовой информации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Образование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Социальная политика</a:t>
            </a:r>
            <a:endParaRPr lang="ru-RU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47106" y="4725144"/>
            <a:ext cx="2592288" cy="2016224"/>
          </a:xfrm>
          <a:prstGeom prst="roundRect">
            <a:avLst/>
          </a:prstGeom>
          <a:solidFill>
            <a:srgbClr val="FF91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Направления использования профицита (превышение доходов над расходами)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491880" y="4743262"/>
            <a:ext cx="5184576" cy="1998106"/>
          </a:xfrm>
          <a:prstGeom prst="roundRect">
            <a:avLst/>
          </a:prstGeom>
          <a:solidFill>
            <a:srgbClr val="F2D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Привлечение и погашение заимствований на внутреннем рынке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Операции по гарантиям местных исполнительных и распорядительных органов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Предоставление и возврат бюджетных кредитов, ссуд, займов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Изменение остатков бюджета</a:t>
            </a:r>
          </a:p>
        </p:txBody>
      </p:sp>
    </p:spTree>
    <p:extLst>
      <p:ext uri="{BB962C8B-B14F-4D97-AF65-F5344CB8AC3E}">
        <p14:creationId xmlns:p14="http://schemas.microsoft.com/office/powerpoint/2010/main" val="666263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9"/>
            <a:ext cx="8424936" cy="6480720"/>
          </a:xfrm>
          <a:prstGeom prst="rect">
            <a:avLst/>
          </a:prstGeom>
          <a:gradFill>
            <a:gsLst>
              <a:gs pos="0">
                <a:srgbClr val="EEFFDD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</a:t>
            </a:r>
          </a:p>
          <a:p>
            <a:pPr algn="just"/>
            <a:r>
              <a:rPr lang="ru-RU" sz="1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Консолидированный бюджет Чашникского района на 20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год утвержден по доходам в сумме 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8 808,3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рублей, по расходам – 48 527,5 тыс. рублей, с превышением доходов над расходами (профицит) в сумме 280,8 тыс. рублей.</a:t>
            </a:r>
            <a:r>
              <a:rPr lang="ru-RU" b="1" dirty="0">
                <a:solidFill>
                  <a:srgbClr val="DEF6F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b="1" dirty="0">
                <a:solidFill>
                  <a:srgbClr val="DEF6F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по налоговым и неналоговым доходам определен в сумме 32 167,6 тыс. рублей или 65,9 процента от общего объема доходов. Безвозмездные поступления из вышестоящего бюджета в структуре доходов бюджета района составляют 34,1  процента  или  16 640,7 тыс. рублей, в том  числе  дотация  –  16 620,7 тыс. рублей, субвенции на финансирование расходов по индексированным жилищным квотам (именным приватизационным чекам «Жилье») – 20,0 тыс. рублей.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Расходы консолидированного бюджета района на 2021 год предусмотрены в сумме 48 527,5 тыс. рублей. В объеме расходов бюджета средства, предусмотренные на  текущие расходы, составляют 45 377,0 тыс. рублей или 93,5 процента всех расходов, из них расходы на выплату заработной платы с начислениями на нее, трансфертов населению, расчеты за лекарственные средства, продукты питания, коммунальные услуги, субсидирование жилищно – коммунальных и транспортных услуг населению, расчеты за топливо,  отпускаемое  населению по фиксированным розничным ценам,  обслуживание  долга  –  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42 051,7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тыс. рублей или 8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,7 процента. Расходы капитального характера запланированы в сумме 2 762,0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 или 5,7 процента всех расходов.</a:t>
            </a:r>
          </a:p>
          <a:p>
            <a:pPr algn="just"/>
            <a:endParaRPr lang="ru-RU" sz="19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220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xfrm>
            <a:off x="539750" y="0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/>
              <a:t>СОСТАВ БЮДЖЕТА РАЙОНА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3016273"/>
              </p:ext>
            </p:extLst>
          </p:nvPr>
        </p:nvGraphicFramePr>
        <p:xfrm>
          <a:off x="500063" y="1146175"/>
          <a:ext cx="8229600" cy="499427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71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4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217"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Бюджет Чашникского района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4027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/>
                        <a:t>Районный бюджет </a:t>
                      </a:r>
                    </a:p>
                    <a:p>
                      <a:pPr algn="ctr"/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/>
                        <a:t>Бюджет города районного подчинения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/>
                        <a:t>Сельские</a:t>
                      </a:r>
                    </a:p>
                    <a:p>
                      <a:pPr algn="ctr"/>
                      <a:r>
                        <a:rPr lang="ru-RU" sz="2200" dirty="0"/>
                        <a:t>бюджеты</a:t>
                      </a:r>
                    </a:p>
                    <a:p>
                      <a:pPr algn="ctr"/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700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/>
                        <a:t>1. Районный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/>
                        <a:t>1. Новолукомльский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200" dirty="0"/>
                        <a:t>1. Иванский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700"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200" dirty="0"/>
                        <a:t>2. Краснолукский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700"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200" dirty="0"/>
                        <a:t>3. Круглицкий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700"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200" dirty="0"/>
                        <a:t>4. Лукомльский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700"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200" dirty="0"/>
                        <a:t>5. Новозарянский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765"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200" dirty="0"/>
                        <a:t>6. Ольшанский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765"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200" dirty="0"/>
                        <a:t>7. Проземлянский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586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9269" y="116632"/>
            <a:ext cx="8964488" cy="648072"/>
          </a:xfrm>
        </p:spPr>
        <p:txBody>
          <a:bodyPr/>
          <a:lstStyle/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и структура собственных доходов бюджета на 202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год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65967436"/>
              </p:ext>
            </p:extLst>
          </p:nvPr>
        </p:nvGraphicFramePr>
        <p:xfrm>
          <a:off x="457200" y="1052735"/>
          <a:ext cx="4038600" cy="5157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6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1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2160"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Наименование доходов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Сумма, </a:t>
                      </a:r>
                    </a:p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тыс. рублей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8001">
                <a:tc>
                  <a:txBody>
                    <a:bodyPr/>
                    <a:lstStyle/>
                    <a:p>
                      <a:r>
                        <a:rPr lang="ru-RU" dirty="0"/>
                        <a:t>Подоходный налог с физических лиц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15 645,4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ru-RU" dirty="0"/>
                        <a:t>Налог на прибыль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1 991,4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ru-RU" dirty="0"/>
                        <a:t>Земельный налог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720,4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2160">
                <a:tc>
                  <a:txBody>
                    <a:bodyPr/>
                    <a:lstStyle/>
                    <a:p>
                      <a:r>
                        <a:rPr lang="ru-RU" dirty="0"/>
                        <a:t>Налог на недвижимость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5 434,5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4024">
                <a:tc>
                  <a:txBody>
                    <a:bodyPr/>
                    <a:lstStyle/>
                    <a:p>
                      <a:r>
                        <a:rPr lang="ru-RU" dirty="0"/>
                        <a:t>Налог на добавленную стоимость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3 870,2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2160">
                <a:tc>
                  <a:txBody>
                    <a:bodyPr/>
                    <a:lstStyle/>
                    <a:p>
                      <a:r>
                        <a:rPr lang="ru-RU" dirty="0"/>
                        <a:t>Другие</a:t>
                      </a:r>
                      <a:r>
                        <a:rPr lang="ru-RU" baseline="0" dirty="0"/>
                        <a:t> налоги и сборы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4 505,7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2601">
                <a:tc>
                  <a:txBody>
                    <a:bodyPr/>
                    <a:lstStyle/>
                    <a:p>
                      <a:r>
                        <a:rPr lang="ru-RU" dirty="0"/>
                        <a:t>Всего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32 167,6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88509181"/>
              </p:ext>
            </p:extLst>
          </p:nvPr>
        </p:nvGraphicFramePr>
        <p:xfrm>
          <a:off x="4716016" y="1052736"/>
          <a:ext cx="403860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7536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731" y="-182533"/>
            <a:ext cx="8619344" cy="924029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202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года по отраслям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18359631"/>
              </p:ext>
            </p:extLst>
          </p:nvPr>
        </p:nvGraphicFramePr>
        <p:xfrm>
          <a:off x="323528" y="730350"/>
          <a:ext cx="5400601" cy="6129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9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05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тыс. рублей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 расходах</a:t>
                      </a:r>
                      <a:r>
                        <a:rPr lang="ru-RU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%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Образование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18 799,3</a:t>
                      </a:r>
                      <a:endParaRPr lang="ru-RU" sz="20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38,7</a:t>
                      </a:r>
                      <a:endParaRPr lang="ru-RU" sz="20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Здравоохранение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12 696,7</a:t>
                      </a:r>
                      <a:endParaRPr lang="ru-RU" sz="20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26,2</a:t>
                      </a:r>
                      <a:endParaRPr lang="ru-RU" sz="20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ru-RU" dirty="0"/>
                        <a:t>Жилищно-коммунальные услуги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3 329,6</a:t>
                      </a:r>
                      <a:endParaRPr lang="ru-RU" sz="20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6,86</a:t>
                      </a:r>
                      <a:endParaRPr lang="ru-RU" sz="20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15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Общегосударственная деятельность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4 891,4</a:t>
                      </a:r>
                      <a:endParaRPr lang="ru-RU" sz="20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10,1</a:t>
                      </a:r>
                      <a:endParaRPr lang="ru-RU" sz="20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Физическая культура и спорт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2 891,7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5,96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613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Культура, СМИ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2 376,2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4,9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политика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2 088,2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4,3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Национальная экономика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1 416,4</a:t>
                      </a:r>
                      <a:endParaRPr lang="ru-RU" sz="20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2,</a:t>
                      </a:r>
                      <a:r>
                        <a:rPr lang="en-US" sz="2000" dirty="0"/>
                        <a:t>9</a:t>
                      </a:r>
                      <a:endParaRPr lang="ru-RU" sz="20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Охрана окружающей среды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33,0</a:t>
                      </a:r>
                      <a:endParaRPr lang="ru-RU" sz="20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0,0</a:t>
                      </a:r>
                      <a:r>
                        <a:rPr lang="en-US" sz="2000" dirty="0"/>
                        <a:t>7</a:t>
                      </a:r>
                      <a:endParaRPr lang="ru-RU" sz="20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Национальная оборона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5,0</a:t>
                      </a:r>
                      <a:endParaRPr lang="ru-RU" sz="20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0,01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/>
                        <a:t>Всего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48 527,5</a:t>
                      </a:r>
                      <a:endParaRPr lang="ru-RU" sz="2000" b="1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100,0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10" name="Объект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14352709"/>
              </p:ext>
            </p:extLst>
          </p:nvPr>
        </p:nvGraphicFramePr>
        <p:xfrm>
          <a:off x="5508104" y="1916832"/>
          <a:ext cx="374441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7760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251520" y="721629"/>
            <a:ext cx="3528392" cy="1915283"/>
            <a:chOff x="0" y="0"/>
            <a:chExt cx="5753100" cy="1790051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0" y="0"/>
              <a:ext cx="5753100" cy="1790051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C0504D">
                    <a:hueOff val="0"/>
                    <a:satOff val="0"/>
                    <a:lumOff val="0"/>
                    <a:alphaOff val="0"/>
                    <a:shade val="51000"/>
                    <a:satMod val="130000"/>
                  </a:srgbClr>
                </a:gs>
                <a:gs pos="80000">
                  <a:srgbClr val="C0504D">
                    <a:hueOff val="0"/>
                    <a:satOff val="0"/>
                    <a:lumOff val="0"/>
                    <a:alphaOff val="0"/>
                    <a:shade val="93000"/>
                    <a:satMod val="130000"/>
                  </a:srgbClr>
                </a:gs>
                <a:gs pos="100000">
                  <a:srgbClr val="C0504D">
                    <a:hueOff val="0"/>
                    <a:satOff val="0"/>
                    <a:lumOff val="0"/>
                    <a:alphaOff val="0"/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 prstMaterial="plastic">
              <a:bevelT w="127000" h="25400" prst="relaxedInset"/>
            </a:sp3d>
          </p:spPr>
        </p:sp>
        <p:sp>
          <p:nvSpPr>
            <p:cNvPr id="5" name="Скругленный прямоугольник 4"/>
            <p:cNvSpPr/>
            <p:nvPr/>
          </p:nvSpPr>
          <p:spPr>
            <a:xfrm>
              <a:off x="1955815" y="51468"/>
              <a:ext cx="3668569" cy="1687114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marL="0" marR="0" lvl="0" indent="0" algn="l" defTabSz="8001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Культура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Библиотеки                       19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Музей                                 1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Учреждения клубного типа                                     18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endParaRPr lang="ru-RU" sz="1400" dirty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6" name="Скругленный прямоугольник 5"/>
          <p:cNvSpPr/>
          <p:nvPr/>
        </p:nvSpPr>
        <p:spPr>
          <a:xfrm>
            <a:off x="348465" y="900634"/>
            <a:ext cx="1055183" cy="1304230"/>
          </a:xfrm>
          <a:prstGeom prst="roundRect">
            <a:avLst>
              <a:gd name="adj" fmla="val 10000"/>
            </a:avLst>
          </a:prstGeom>
          <a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2000" r="-32000"/>
            </a:stretch>
          </a:blipFill>
          <a:ln>
            <a:noFill/>
          </a:ln>
          <a:effectLst/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ysClr val="window" lastClr="FFFFFF"/>
            </a:contourClr>
          </a:sp3d>
        </p:spPr>
      </p:sp>
      <p:grpSp>
        <p:nvGrpSpPr>
          <p:cNvPr id="7" name="Группа 6"/>
          <p:cNvGrpSpPr/>
          <p:nvPr/>
        </p:nvGrpSpPr>
        <p:grpSpPr>
          <a:xfrm>
            <a:off x="3851920" y="743923"/>
            <a:ext cx="5184576" cy="1790051"/>
            <a:chOff x="0" y="1969056"/>
            <a:chExt cx="6947140" cy="1790051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0" y="1969056"/>
              <a:ext cx="6947140" cy="1790051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9BBB59">
                    <a:hueOff val="0"/>
                    <a:satOff val="0"/>
                    <a:lumOff val="0"/>
                    <a:alphaOff val="0"/>
                    <a:shade val="51000"/>
                    <a:satMod val="130000"/>
                  </a:srgbClr>
                </a:gs>
                <a:gs pos="80000">
                  <a:srgbClr val="9BBB59">
                    <a:hueOff val="0"/>
                    <a:satOff val="0"/>
                    <a:lumOff val="0"/>
                    <a:alphaOff val="0"/>
                    <a:shade val="93000"/>
                    <a:satMod val="130000"/>
                  </a:srgbClr>
                </a:gs>
                <a:gs pos="100000">
                  <a:srgbClr val="9BBB59">
                    <a:hueOff val="0"/>
                    <a:satOff val="0"/>
                    <a:lumOff val="0"/>
                    <a:alphaOff val="0"/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 prstMaterial="plastic">
              <a:bevelT w="127000" h="25400" prst="relaxedInset"/>
            </a:sp3d>
          </p:spPr>
        </p:sp>
        <p:sp>
          <p:nvSpPr>
            <p:cNvPr id="9" name="Скругленный прямоугольник 4"/>
            <p:cNvSpPr/>
            <p:nvPr/>
          </p:nvSpPr>
          <p:spPr>
            <a:xfrm>
              <a:off x="1709506" y="1969056"/>
              <a:ext cx="5237634" cy="179005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marL="0" marR="0" lvl="0" indent="0" algn="l" defTabSz="8001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Здравоохранение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Больничные учреждения                                      3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Амбулаторно - поликлинические </a:t>
              </a:r>
            </a:p>
            <a:p>
              <a:pPr marL="0" lvl="1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учреждения                                                                 5</a:t>
              </a:r>
            </a:p>
            <a:p>
              <a:pPr marL="0" lvl="1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defRPr/>
              </a:pPr>
              <a:endParaRPr lang="ru-RU" sz="1400" dirty="0">
                <a:solidFill>
                  <a:sysClr val="window" lastClr="FFFFFF"/>
                </a:solidFill>
                <a:latin typeface="Calibri"/>
              </a:endParaRPr>
            </a:p>
            <a:p>
              <a:pPr marL="114300" marR="0" lvl="1" indent="-114300" algn="l" defTabSz="5334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endPara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114300" marR="0" lvl="1" indent="-114300" algn="l" defTabSz="5334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endPara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0" name="Скругленный прямоугольник 9"/>
          <p:cNvSpPr/>
          <p:nvPr/>
        </p:nvSpPr>
        <p:spPr>
          <a:xfrm>
            <a:off x="3995936" y="922928"/>
            <a:ext cx="1150620" cy="1432040"/>
          </a:xfrm>
          <a:prstGeom prst="roundRect">
            <a:avLst>
              <a:gd name="adj" fmla="val 10000"/>
            </a:avLst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43000" r="-43000"/>
            </a:stretch>
          </a:blipFill>
          <a:ln>
            <a:noFill/>
          </a:ln>
          <a:effectLst/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ysClr val="window" lastClr="FFFFFF"/>
            </a:contourClr>
          </a:sp3d>
        </p:spPr>
      </p:sp>
      <p:grpSp>
        <p:nvGrpSpPr>
          <p:cNvPr id="11" name="Группа 10"/>
          <p:cNvGrpSpPr/>
          <p:nvPr/>
        </p:nvGrpSpPr>
        <p:grpSpPr>
          <a:xfrm>
            <a:off x="251520" y="2750335"/>
            <a:ext cx="4532717" cy="2328352"/>
            <a:chOff x="0" y="3979928"/>
            <a:chExt cx="6137565" cy="188833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0" y="3979928"/>
              <a:ext cx="6137564" cy="1888337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8064A2">
                    <a:hueOff val="0"/>
                    <a:satOff val="0"/>
                    <a:lumOff val="0"/>
                    <a:alphaOff val="0"/>
                    <a:shade val="51000"/>
                    <a:satMod val="130000"/>
                  </a:srgbClr>
                </a:gs>
                <a:gs pos="80000">
                  <a:srgbClr val="8064A2">
                    <a:hueOff val="0"/>
                    <a:satOff val="0"/>
                    <a:lumOff val="0"/>
                    <a:alphaOff val="0"/>
                    <a:shade val="93000"/>
                    <a:satMod val="130000"/>
                  </a:srgbClr>
                </a:gs>
                <a:gs pos="100000">
                  <a:srgbClr val="8064A2">
                    <a:hueOff val="0"/>
                    <a:satOff val="0"/>
                    <a:lumOff val="0"/>
                    <a:alphaOff val="0"/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 prstMaterial="plastic">
              <a:bevelT w="127000" h="25400" prst="relaxedInset"/>
            </a:sp3d>
          </p:spPr>
        </p:sp>
        <p:sp>
          <p:nvSpPr>
            <p:cNvPr id="13" name="Скругленный прямоугольник 4"/>
            <p:cNvSpPr/>
            <p:nvPr/>
          </p:nvSpPr>
          <p:spPr>
            <a:xfrm>
              <a:off x="1714089" y="3982596"/>
              <a:ext cx="4423476" cy="1885669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marL="0" marR="0" lvl="0" indent="0" algn="l" defTabSz="8001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Образование</a:t>
              </a:r>
            </a:p>
            <a:p>
              <a:pPr marL="0" marR="0" lvl="1" algn="l" defTabSz="4889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tabLst/>
                <a:defRPr/>
              </a:pPr>
              <a:r>
                <a:rPr kumimoji="0" lang="ru-RU" sz="11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                                                                                                                        </a:t>
              </a:r>
            </a:p>
            <a:p>
              <a:pPr marL="57150" marR="0" lvl="1" indent="-57150" algn="l" defTabSz="4889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Детские дошкольные учреждения      1</a:t>
              </a: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1</a:t>
              </a:r>
              <a:endPara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</a:endParaRPr>
            </a:p>
            <a:p>
              <a:pPr marL="57150" marR="0" lvl="1" indent="-57150" algn="l" defTabSz="4889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Учреждения общего среднего  образования                                               </a:t>
              </a: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13</a:t>
              </a:r>
              <a:endPara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</a:endParaRPr>
            </a:p>
            <a:p>
              <a:pPr marL="57150" marR="0" lvl="1" indent="-57150" algn="l" defTabSz="4889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Центр коррекционно- развивающего обучения и реабилитации                       1</a:t>
              </a:r>
            </a:p>
            <a:p>
              <a:pPr marL="57150" marR="0" lvl="1" indent="-57150" algn="l" defTabSz="4889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Учреждения дополнительного образования детей и молодежи            3                                                                   </a:t>
              </a:r>
              <a:endPara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4" name="Скругленный прямоугольник 13"/>
          <p:cNvSpPr/>
          <p:nvPr/>
        </p:nvSpPr>
        <p:spPr>
          <a:xfrm>
            <a:off x="500817" y="2898220"/>
            <a:ext cx="1032057" cy="1368152"/>
          </a:xfrm>
          <a:prstGeom prst="roundRect">
            <a:avLst>
              <a:gd name="adj" fmla="val 10000"/>
            </a:avLst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5000" r="-35000"/>
            </a:stretch>
          </a:blipFill>
          <a:ln>
            <a:noFill/>
          </a:ln>
          <a:effectLst/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ysClr val="window" lastClr="FFFFFF"/>
            </a:contourClr>
          </a:sp3d>
        </p:spPr>
      </p:sp>
      <p:grpSp>
        <p:nvGrpSpPr>
          <p:cNvPr id="15" name="Группа 14"/>
          <p:cNvGrpSpPr/>
          <p:nvPr/>
        </p:nvGrpSpPr>
        <p:grpSpPr>
          <a:xfrm>
            <a:off x="1572226" y="5113412"/>
            <a:ext cx="5412421" cy="1649334"/>
            <a:chOff x="1175219" y="5986660"/>
            <a:chExt cx="5635030" cy="1790051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1175219" y="6031538"/>
              <a:ext cx="5635030" cy="1676965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4BACC6">
                    <a:hueOff val="0"/>
                    <a:satOff val="0"/>
                    <a:lumOff val="0"/>
                    <a:alphaOff val="0"/>
                    <a:shade val="51000"/>
                    <a:satMod val="130000"/>
                  </a:srgbClr>
                </a:gs>
                <a:gs pos="80000">
                  <a:srgbClr val="4BACC6">
                    <a:hueOff val="0"/>
                    <a:satOff val="0"/>
                    <a:lumOff val="0"/>
                    <a:alphaOff val="0"/>
                    <a:shade val="93000"/>
                    <a:satMod val="130000"/>
                  </a:srgbClr>
                </a:gs>
                <a:gs pos="100000">
                  <a:srgbClr val="4BACC6">
                    <a:hueOff val="0"/>
                    <a:satOff val="0"/>
                    <a:lumOff val="0"/>
                    <a:alphaOff val="0"/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 prstMaterial="plastic">
              <a:bevelT w="127000" h="25400" prst="relaxedInset"/>
            </a:sp3d>
          </p:spPr>
        </p:sp>
        <p:sp>
          <p:nvSpPr>
            <p:cNvPr id="17" name="Скругленный прямоугольник 4"/>
            <p:cNvSpPr/>
            <p:nvPr/>
          </p:nvSpPr>
          <p:spPr>
            <a:xfrm>
              <a:off x="2688102" y="5986660"/>
              <a:ext cx="3959508" cy="179005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marL="0" marR="0" lvl="0" indent="0" algn="l" defTabSz="800100" eaLnBrk="1" fontAlgn="auto" latinLnBrk="0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Физкультура</a:t>
              </a:r>
              <a:r>
                <a: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и</a:t>
              </a:r>
              <a:r>
                <a: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спорт</a:t>
              </a:r>
            </a:p>
            <a:p>
              <a:pPr marL="0" marR="0" lvl="0" indent="0" algn="l" defTabSz="800100" eaLnBrk="1" fontAlgn="auto" latinLnBrk="0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Детско – юношеская спортивная  школа (ДЮСШ)                                                                    1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Физкультурно - спортивный клуб                    1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endParaRPr lang="ru-RU" sz="1400" dirty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8" name="Скругленный прямоугольник 17"/>
          <p:cNvSpPr/>
          <p:nvPr/>
        </p:nvSpPr>
        <p:spPr>
          <a:xfrm>
            <a:off x="1763688" y="5211311"/>
            <a:ext cx="1150620" cy="1432040"/>
          </a:xfrm>
          <a:prstGeom prst="roundRect">
            <a:avLst>
              <a:gd name="adj" fmla="val 10000"/>
            </a:avLst>
          </a:prstGeom>
          <a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6000" r="-16000"/>
            </a:stretch>
          </a:blipFill>
          <a:ln>
            <a:noFill/>
          </a:ln>
          <a:effectLst/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ysClr val="window" lastClr="FFFFFF"/>
            </a:contourClr>
          </a:sp3d>
        </p:spPr>
      </p:sp>
      <p:grpSp>
        <p:nvGrpSpPr>
          <p:cNvPr id="19" name="Группа 18"/>
          <p:cNvGrpSpPr/>
          <p:nvPr/>
        </p:nvGrpSpPr>
        <p:grpSpPr>
          <a:xfrm>
            <a:off x="4860032" y="2636912"/>
            <a:ext cx="4176464" cy="2446723"/>
            <a:chOff x="0" y="7744473"/>
            <a:chExt cx="5753100" cy="1790051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0" y="7744473"/>
              <a:ext cx="5753100" cy="1790051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F79646">
                    <a:hueOff val="0"/>
                    <a:satOff val="0"/>
                    <a:lumOff val="0"/>
                    <a:alphaOff val="0"/>
                    <a:shade val="51000"/>
                    <a:satMod val="130000"/>
                  </a:srgbClr>
                </a:gs>
                <a:gs pos="80000">
                  <a:srgbClr val="F79646">
                    <a:hueOff val="0"/>
                    <a:satOff val="0"/>
                    <a:lumOff val="0"/>
                    <a:alphaOff val="0"/>
                    <a:shade val="93000"/>
                    <a:satMod val="130000"/>
                  </a:srgbClr>
                </a:gs>
                <a:gs pos="100000">
                  <a:srgbClr val="F79646">
                    <a:hueOff val="0"/>
                    <a:satOff val="0"/>
                    <a:lumOff val="0"/>
                    <a:alphaOff val="0"/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 prstMaterial="plastic">
              <a:bevelT w="127000" h="25400" prst="relaxedInset"/>
            </a:sp3d>
          </p:spPr>
        </p:sp>
        <p:sp>
          <p:nvSpPr>
            <p:cNvPr id="21" name="Скругленный прямоугольник 4"/>
            <p:cNvSpPr/>
            <p:nvPr/>
          </p:nvSpPr>
          <p:spPr>
            <a:xfrm>
              <a:off x="1884636" y="7744473"/>
              <a:ext cx="3868464" cy="179005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marL="0" marR="0" lvl="0" indent="0" algn="l" defTabSz="8001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Социальная</a:t>
              </a:r>
              <a:r>
                <a: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политика</a:t>
              </a:r>
            </a:p>
            <a:p>
              <a:pPr marL="114300" marR="0" lvl="1" indent="-114300" defTabSz="488950" fontAlgn="auto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Центр социального</a:t>
              </a:r>
            </a:p>
            <a:p>
              <a:pPr marL="0" lvl="1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обслуживания населения             1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Детский дом семейного</a:t>
              </a:r>
            </a:p>
            <a:p>
              <a:pPr marL="0" lvl="1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типа                                                     1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Социально-педагогический </a:t>
              </a:r>
            </a:p>
            <a:p>
              <a:pPr marL="0" lvl="1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центр                                                   1</a:t>
              </a:r>
            </a:p>
            <a:p>
              <a:pPr marL="0" lvl="1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defRPr/>
              </a:pPr>
              <a:endParaRPr lang="ru-RU" sz="1400" dirty="0">
                <a:solidFill>
                  <a:sysClr val="window" lastClr="FFFFFF"/>
                </a:solidFill>
                <a:latin typeface="Calibri"/>
              </a:endParaRPr>
            </a:p>
            <a:p>
              <a:pPr marL="285750" marR="0" lvl="1" indent="-285750" defTabSz="1600200" fontAlgn="auto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endParaRPr lang="ru-RU" sz="1400" dirty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2" name="Скругленный прямоугольник 21"/>
          <p:cNvSpPr/>
          <p:nvPr/>
        </p:nvSpPr>
        <p:spPr>
          <a:xfrm>
            <a:off x="5029362" y="2882830"/>
            <a:ext cx="1054806" cy="1626290"/>
          </a:xfrm>
          <a:prstGeom prst="roundRect">
            <a:avLst>
              <a:gd name="adj" fmla="val 10000"/>
            </a:avLst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2000" r="-32000"/>
            </a:stretch>
          </a:blipFill>
          <a:ln>
            <a:noFill/>
          </a:ln>
          <a:effectLst/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ysClr val="window" lastClr="FFFFFF"/>
            </a:contourClr>
          </a:sp3d>
        </p:spPr>
      </p:sp>
      <p:sp>
        <p:nvSpPr>
          <p:cNvPr id="23" name="Прямоугольник 22"/>
          <p:cNvSpPr/>
          <p:nvPr/>
        </p:nvSpPr>
        <p:spPr>
          <a:xfrm>
            <a:off x="348465" y="260648"/>
            <a:ext cx="8327991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Сеть учреждений Чашникского района на 1 января 2021 года</a:t>
            </a:r>
          </a:p>
        </p:txBody>
      </p:sp>
    </p:spTree>
    <p:extLst>
      <p:ext uri="{BB962C8B-B14F-4D97-AF65-F5344CB8AC3E}">
        <p14:creationId xmlns:p14="http://schemas.microsoft.com/office/powerpoint/2010/main" val="1183960264"/>
      </p:ext>
    </p:extLst>
  </p:cSld>
  <p:clrMapOvr>
    <a:masterClrMapping/>
  </p:clrMapOvr>
</p:sld>
</file>

<file path=ppt/theme/theme1.xml><?xml version="1.0" encoding="utf-8"?>
<a:theme xmlns:a="http://schemas.openxmlformats.org/drawingml/2006/main" name="1_Оформление по умолчанию">
  <a:themeElements>
    <a:clrScheme name="Оформление по умолчанию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4159</TotalTime>
  <Words>702</Words>
  <Application>Microsoft Office PowerPoint</Application>
  <PresentationFormat>Экран (4:3)</PresentationFormat>
  <Paragraphs>149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Franklin Gothic Medium</vt:lpstr>
      <vt:lpstr>Times New Roman</vt:lpstr>
      <vt:lpstr>1_Оформление по умолчанию</vt:lpstr>
      <vt:lpstr>2_Тема Office</vt:lpstr>
      <vt:lpstr>4_Тема Office</vt:lpstr>
      <vt:lpstr>Презентация PowerPoint</vt:lpstr>
      <vt:lpstr>Структура бюджета района</vt:lpstr>
      <vt:lpstr>Презентация PowerPoint</vt:lpstr>
      <vt:lpstr>СОСТАВ БЮДЖЕТА РАЙОНА</vt:lpstr>
      <vt:lpstr>Состав и структура собственных доходов бюджета на 2021 год</vt:lpstr>
      <vt:lpstr>Структура расходов бюджета 2021 года по отраслям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СОСТАВ МЕСТНЫХ БЮДЖЕТОВ         Витебской области</dc:title>
  <dc:creator>Коковкина Елена</dc:creator>
  <cp:lastModifiedBy>Пильчук Татьяна Ивановна</cp:lastModifiedBy>
  <cp:revision>338</cp:revision>
  <cp:lastPrinted>2021-02-03T12:59:10Z</cp:lastPrinted>
  <dcterms:created xsi:type="dcterms:W3CDTF">2017-07-24T09:08:38Z</dcterms:created>
  <dcterms:modified xsi:type="dcterms:W3CDTF">2021-02-03T13:00:22Z</dcterms:modified>
</cp:coreProperties>
</file>