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4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theme/themeOverride5.xml" ContentType="application/vnd.openxmlformats-officedocument.themeOverr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21" r:id="rId2"/>
    <p:sldMasterId id="2147483733" r:id="rId3"/>
  </p:sldMasterIdLst>
  <p:notesMasterIdLst>
    <p:notesMasterId r:id="rId13"/>
  </p:notesMasterIdLst>
  <p:sldIdLst>
    <p:sldId id="311" r:id="rId4"/>
    <p:sldId id="258" r:id="rId5"/>
    <p:sldId id="366" r:id="rId6"/>
    <p:sldId id="283" r:id="rId7"/>
    <p:sldId id="309" r:id="rId8"/>
    <p:sldId id="317" r:id="rId9"/>
    <p:sldId id="316" r:id="rId10"/>
    <p:sldId id="356" r:id="rId11"/>
    <p:sldId id="280" r:id="rId12"/>
  </p:sldIdLst>
  <p:sldSz cx="9144000" cy="6858000" type="screen4x3"/>
  <p:notesSz cx="6858000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CC"/>
    <a:srgbClr val="FCFDD7"/>
    <a:srgbClr val="FFFFCC"/>
    <a:srgbClr val="CC99FF"/>
    <a:srgbClr val="66FF33"/>
    <a:srgbClr val="FF9900"/>
    <a:srgbClr val="FF6600"/>
    <a:srgbClr val="EEFFDD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3281" autoAdjust="0"/>
    <p:restoredTop sz="94622" autoAdjust="0"/>
  </p:normalViewPr>
  <p:slideViewPr>
    <p:cSldViewPr>
      <p:cViewPr varScale="1">
        <p:scale>
          <a:sx n="84" d="100"/>
          <a:sy n="84" d="100"/>
        </p:scale>
        <p:origin x="1032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доходов, %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190500" h="38100"/>
            </a:sp3d>
          </c:spPr>
          <c:explosion val="17"/>
          <c:dPt>
            <c:idx val="0"/>
            <c:bubble3D val="0"/>
            <c:spPr>
              <a:solidFill>
                <a:srgbClr val="92D050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0-60C4-46AF-90E2-94BC5641FB0C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60C4-46AF-90E2-94BC5641FB0C}"/>
              </c:ext>
            </c:extLst>
          </c:dPt>
          <c:dPt>
            <c:idx val="2"/>
            <c:bubble3D val="0"/>
            <c:spPr>
              <a:solidFill>
                <a:srgbClr val="FFC000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2-60C4-46AF-90E2-94BC5641FB0C}"/>
              </c:ext>
            </c:extLst>
          </c:dPt>
          <c:dPt>
            <c:idx val="3"/>
            <c:bubble3D val="0"/>
            <c:spPr>
              <a:solidFill>
                <a:srgbClr val="CC99FF"/>
              </a:solidFill>
              <a:scene3d>
                <a:camera prst="orthographicFront"/>
                <a:lightRig rig="threePt" dir="t"/>
              </a:scene3d>
              <a:sp3d>
                <a:bevelT w="190500" h="38100"/>
              </a:sp3d>
            </c:spPr>
            <c:extLst>
              <c:ext xmlns:c16="http://schemas.microsoft.com/office/drawing/2014/chart" uri="{C3380CC4-5D6E-409C-BE32-E72D297353CC}">
                <c16:uniqueId val="{00000003-60C4-46AF-90E2-94BC5641FB0C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60C4-46AF-90E2-94BC5641FB0C}"/>
              </c:ext>
            </c:extLst>
          </c:dPt>
          <c:dLbls>
            <c:dLbl>
              <c:idx val="0"/>
              <c:layout>
                <c:manualLayout>
                  <c:x val="-0.19805811419798941"/>
                  <c:y val="1.381068009186193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0C4-46AF-90E2-94BC5641FB0C}"/>
                </c:ext>
              </c:extLst>
            </c:dLbl>
            <c:dLbl>
              <c:idx val="1"/>
              <c:layout>
                <c:manualLayout>
                  <c:x val="0.28031372257713066"/>
                  <c:y val="-1.9292757425735042E-2"/>
                </c:manualLayout>
              </c:layout>
              <c:spPr>
                <a:noFill/>
                <a:ln w="25366">
                  <a:noFill/>
                </a:ln>
              </c:spPr>
              <c:txPr>
                <a:bodyPr/>
                <a:lstStyle/>
                <a:p>
                  <a:pPr>
                    <a:defRPr sz="1398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0C4-46AF-90E2-94BC5641FB0C}"/>
                </c:ext>
              </c:extLst>
            </c:dLbl>
            <c:dLbl>
              <c:idx val="2"/>
              <c:layout>
                <c:manualLayout>
                  <c:x val="0.19353785965433565"/>
                  <c:y val="-0.13394877738089983"/>
                </c:manualLayout>
              </c:layout>
              <c:spPr>
                <a:noFill/>
                <a:ln w="25366">
                  <a:noFill/>
                </a:ln>
              </c:spPr>
              <c:txPr>
                <a:bodyPr/>
                <a:lstStyle/>
                <a:p>
                  <a:pPr>
                    <a:defRPr sz="1398"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0C4-46AF-90E2-94BC5641FB0C}"/>
                </c:ext>
              </c:extLst>
            </c:dLbl>
            <c:spPr>
              <a:noFill/>
              <a:ln w="25366">
                <a:noFill/>
              </a:ln>
            </c:spPr>
            <c:txPr>
              <a:bodyPr/>
              <a:lstStyle/>
              <a:p>
                <a:pPr>
                  <a:defRPr sz="1598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 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подоходный налог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НДС</c:v>
                </c:pt>
                <c:pt idx="4">
                  <c:v>прочие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18036.3</c:v>
                </c:pt>
                <c:pt idx="1">
                  <c:v>2590.1</c:v>
                </c:pt>
                <c:pt idx="2">
                  <c:v>6525.4</c:v>
                </c:pt>
                <c:pt idx="3">
                  <c:v>4507.2</c:v>
                </c:pt>
                <c:pt idx="4">
                  <c:v>5332.4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0C4-46AF-90E2-94BC5641FB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66">
          <a:noFill/>
        </a:ln>
      </c:spPr>
    </c:plotArea>
    <c:plotVisOnly val="1"/>
    <c:dispBlanksAs val="gap"/>
    <c:showDLblsOverMax val="0"/>
  </c:chart>
  <c:txPr>
    <a:bodyPr/>
    <a:lstStyle/>
    <a:p>
      <a:pPr>
        <a:defRPr sz="1798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4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344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4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3263943604069862E-2"/>
          <c:y val="1.9182268992831663E-2"/>
          <c:w val="0.92498182479098512"/>
          <c:h val="0.9053950761811654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0-FFB5-48D3-A131-1718A3793BB2}"/>
              </c:ext>
            </c:extLst>
          </c:dPt>
          <c:dPt>
            <c:idx val="1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FFB5-48D3-A131-1718A3793BB2}"/>
              </c:ext>
            </c:extLst>
          </c:dPt>
          <c:cat>
            <c:strRef>
              <c:f>Лист1!$A$2:$A$3</c:f>
              <c:strCache>
                <c:ptCount val="2"/>
                <c:pt idx="0">
                  <c:v>социальная сфера</c:v>
                </c:pt>
                <c:pt idx="1">
                  <c:v>другие расходы</c:v>
                </c:pt>
              </c:strCache>
            </c:strRef>
          </c:cat>
          <c:val>
            <c:numRef>
              <c:f>Лист1!$B$2:$B$3</c:f>
              <c:numCache>
                <c:formatCode>\О\с\н\о\в\н\о\й</c:formatCode>
                <c:ptCount val="2"/>
                <c:pt idx="0">
                  <c:v>81.7</c:v>
                </c:pt>
                <c:pt idx="1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FB5-48D3-A131-1718A3793B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342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Relationship Id="rId4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3CA731-4527-4439-A5F1-AC935AE97C2A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9DB84ADF-1A0D-48B7-8239-16B64A2856AA}">
      <dgm:prSet phldrT="[Текст]" custT="1"/>
      <dgm:spPr/>
      <dgm:t>
        <a:bodyPr/>
        <a:lstStyle/>
        <a:p>
          <a:r>
            <a:rPr lang="ru-RU" sz="1500" b="0" i="0" dirty="0"/>
            <a:t>рост валового внутреннего продукта - </a:t>
          </a:r>
          <a:r>
            <a:rPr lang="ru-RU" sz="1500" b="1" i="0" dirty="0"/>
            <a:t>102,9% к уровню 2021 года</a:t>
          </a:r>
          <a:endParaRPr lang="ru-RU" sz="1500" b="1" dirty="0"/>
        </a:p>
      </dgm:t>
    </dgm:pt>
    <dgm:pt modelId="{9EAD3A22-81BC-4840-B93D-37AFB2160CCB}" type="parTrans" cxnId="{7AA29098-13BB-47C0-921D-5D456A460236}">
      <dgm:prSet/>
      <dgm:spPr/>
      <dgm:t>
        <a:bodyPr/>
        <a:lstStyle/>
        <a:p>
          <a:endParaRPr lang="ru-RU" sz="1500"/>
        </a:p>
      </dgm:t>
    </dgm:pt>
    <dgm:pt modelId="{8B4572EC-BF0B-46BB-AF13-A3D7F165ECFA}" type="sibTrans" cxnId="{7AA29098-13BB-47C0-921D-5D456A460236}">
      <dgm:prSet/>
      <dgm:spPr/>
      <dgm:t>
        <a:bodyPr/>
        <a:lstStyle/>
        <a:p>
          <a:endParaRPr lang="ru-RU" sz="1500"/>
        </a:p>
      </dgm:t>
    </dgm:pt>
    <dgm:pt modelId="{BC3FD373-AD46-4264-8C15-E74FD93D410B}">
      <dgm:prSet phldrT="[Текст]" custT="1"/>
      <dgm:spPr/>
      <dgm:t>
        <a:bodyPr/>
        <a:lstStyle/>
        <a:p>
          <a:r>
            <a:rPr lang="ru-RU" sz="1500" dirty="0"/>
            <a:t>рост </a:t>
          </a:r>
          <a:r>
            <a:rPr lang="ru-RU" sz="1500" b="0" i="0" dirty="0"/>
            <a:t>реальных располагаемых денежных доходов населения - </a:t>
          </a:r>
          <a:r>
            <a:rPr lang="ru-RU" sz="1500" b="1" i="0" dirty="0"/>
            <a:t>102% к уровню 2021 года</a:t>
          </a:r>
          <a:endParaRPr lang="ru-RU" sz="1500" b="1" dirty="0"/>
        </a:p>
      </dgm:t>
    </dgm:pt>
    <dgm:pt modelId="{01BADCC8-2C72-4952-B6BD-39A6AA888091}" type="parTrans" cxnId="{EB438961-F78B-4FB0-877A-8E0BE70DC204}">
      <dgm:prSet/>
      <dgm:spPr/>
      <dgm:t>
        <a:bodyPr/>
        <a:lstStyle/>
        <a:p>
          <a:endParaRPr lang="ru-RU" sz="1500"/>
        </a:p>
      </dgm:t>
    </dgm:pt>
    <dgm:pt modelId="{740891A9-045B-4966-9258-B2BC6CAD43E2}" type="sibTrans" cxnId="{EB438961-F78B-4FB0-877A-8E0BE70DC204}">
      <dgm:prSet/>
      <dgm:spPr/>
      <dgm:t>
        <a:bodyPr/>
        <a:lstStyle/>
        <a:p>
          <a:endParaRPr lang="ru-RU" sz="1500"/>
        </a:p>
      </dgm:t>
    </dgm:pt>
    <dgm:pt modelId="{936826D1-3C54-406E-AFFB-38A790A5E79B}">
      <dgm:prSet phldrT="[Текст]" custT="1"/>
      <dgm:spPr/>
      <dgm:t>
        <a:bodyPr/>
        <a:lstStyle/>
        <a:p>
          <a:r>
            <a:rPr lang="ru-RU" sz="1500" dirty="0"/>
            <a:t>Размер ставки рефинансирования             </a:t>
          </a:r>
          <a:r>
            <a:rPr lang="ru-RU" sz="1500" b="1" dirty="0"/>
            <a:t>9-10% </a:t>
          </a:r>
        </a:p>
      </dgm:t>
    </dgm:pt>
    <dgm:pt modelId="{D0AAA0C7-8E5F-40A9-8606-2A43D39F3F90}" type="parTrans" cxnId="{891FA8C8-7D1D-49B3-801B-27CF298E2D10}">
      <dgm:prSet/>
      <dgm:spPr/>
      <dgm:t>
        <a:bodyPr/>
        <a:lstStyle/>
        <a:p>
          <a:endParaRPr lang="ru-RU" sz="1500"/>
        </a:p>
      </dgm:t>
    </dgm:pt>
    <dgm:pt modelId="{7A6C51EE-14E1-4D53-8711-EF1239FEFBAD}" type="sibTrans" cxnId="{891FA8C8-7D1D-49B3-801B-27CF298E2D10}">
      <dgm:prSet/>
      <dgm:spPr/>
      <dgm:t>
        <a:bodyPr/>
        <a:lstStyle/>
        <a:p>
          <a:endParaRPr lang="ru-RU" sz="1500"/>
        </a:p>
      </dgm:t>
    </dgm:pt>
    <dgm:pt modelId="{2EA88E2A-9799-43EE-B3E8-B628DA30865C}">
      <dgm:prSet phldrT="[Текст]" custT="1"/>
      <dgm:spPr/>
      <dgm:t>
        <a:bodyPr/>
        <a:lstStyle/>
        <a:p>
          <a:r>
            <a:rPr lang="ru-RU" sz="1500" dirty="0"/>
            <a:t>индекс роста потребительских цен - </a:t>
          </a:r>
          <a:r>
            <a:rPr lang="ru-RU" sz="1500" b="1" dirty="0"/>
            <a:t>106%</a:t>
          </a:r>
        </a:p>
      </dgm:t>
    </dgm:pt>
    <dgm:pt modelId="{4877D406-3AD5-4A36-937C-953FEFA207B8}" type="parTrans" cxnId="{1F723B01-F818-463E-9EC4-65F255FB6C65}">
      <dgm:prSet/>
      <dgm:spPr/>
      <dgm:t>
        <a:bodyPr/>
        <a:lstStyle/>
        <a:p>
          <a:endParaRPr lang="ru-RU" sz="1500"/>
        </a:p>
      </dgm:t>
    </dgm:pt>
    <dgm:pt modelId="{80C31499-9C50-498D-A7F0-12B60BED87DF}" type="sibTrans" cxnId="{1F723B01-F818-463E-9EC4-65F255FB6C65}">
      <dgm:prSet/>
      <dgm:spPr/>
      <dgm:t>
        <a:bodyPr/>
        <a:lstStyle/>
        <a:p>
          <a:endParaRPr lang="ru-RU" sz="1500"/>
        </a:p>
      </dgm:t>
    </dgm:pt>
    <dgm:pt modelId="{7FA3F80C-DDBD-4A4A-BFB6-527D030911AD}" type="pres">
      <dgm:prSet presAssocID="{873CA731-4527-4439-A5F1-AC935AE97C2A}" presName="linearFlow" presStyleCnt="0">
        <dgm:presLayoutVars>
          <dgm:dir/>
          <dgm:resizeHandles val="exact"/>
        </dgm:presLayoutVars>
      </dgm:prSet>
      <dgm:spPr/>
    </dgm:pt>
    <dgm:pt modelId="{25648CBE-CC0C-4E78-A3FD-FADB13B326BF}" type="pres">
      <dgm:prSet presAssocID="{9DB84ADF-1A0D-48B7-8239-16B64A2856AA}" presName="composite" presStyleCnt="0"/>
      <dgm:spPr/>
    </dgm:pt>
    <dgm:pt modelId="{6285F8CD-3058-4E02-8FBC-D4593A88D7C0}" type="pres">
      <dgm:prSet presAssocID="{9DB84ADF-1A0D-48B7-8239-16B64A2856AA}" presName="imgShp" presStyleLbl="fgImgPlac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7DE51F7F-C19C-4312-A127-F1A87859BA5C}" type="pres">
      <dgm:prSet presAssocID="{9DB84ADF-1A0D-48B7-8239-16B64A2856AA}" presName="txShp" presStyleLbl="node1" presStyleIdx="0" presStyleCnt="4">
        <dgm:presLayoutVars>
          <dgm:bulletEnabled val="1"/>
        </dgm:presLayoutVars>
      </dgm:prSet>
      <dgm:spPr/>
    </dgm:pt>
    <dgm:pt modelId="{292B59F9-AA5F-4C37-8F1B-8EDA9D940514}" type="pres">
      <dgm:prSet presAssocID="{8B4572EC-BF0B-46BB-AF13-A3D7F165ECFA}" presName="spacing" presStyleCnt="0"/>
      <dgm:spPr/>
    </dgm:pt>
    <dgm:pt modelId="{1B9A3212-F5C3-46E0-84A9-5FFA18092976}" type="pres">
      <dgm:prSet presAssocID="{BC3FD373-AD46-4264-8C15-E74FD93D410B}" presName="composite" presStyleCnt="0"/>
      <dgm:spPr/>
    </dgm:pt>
    <dgm:pt modelId="{FBA2AC86-ACD0-4EBD-B8FB-CF0D8FE856B7}" type="pres">
      <dgm:prSet presAssocID="{BC3FD373-AD46-4264-8C15-E74FD93D410B}" presName="imgShp" presStyleLbl="fgImgPlace1" presStyleIdx="1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E7C4C767-B524-4C7D-AFBC-56E1A64B91D8}" type="pres">
      <dgm:prSet presAssocID="{BC3FD373-AD46-4264-8C15-E74FD93D410B}" presName="txShp" presStyleLbl="node1" presStyleIdx="1" presStyleCnt="4">
        <dgm:presLayoutVars>
          <dgm:bulletEnabled val="1"/>
        </dgm:presLayoutVars>
      </dgm:prSet>
      <dgm:spPr/>
    </dgm:pt>
    <dgm:pt modelId="{03620849-BE00-4CEC-B87A-8F05CAD34A9B}" type="pres">
      <dgm:prSet presAssocID="{740891A9-045B-4966-9258-B2BC6CAD43E2}" presName="spacing" presStyleCnt="0"/>
      <dgm:spPr/>
    </dgm:pt>
    <dgm:pt modelId="{995D1A5F-C828-4849-8F40-5B8576BBAA90}" type="pres">
      <dgm:prSet presAssocID="{2EA88E2A-9799-43EE-B3E8-B628DA30865C}" presName="composite" presStyleCnt="0"/>
      <dgm:spPr/>
    </dgm:pt>
    <dgm:pt modelId="{94C59A37-3980-4308-A28B-B3E35BCF69F8}" type="pres">
      <dgm:prSet presAssocID="{2EA88E2A-9799-43EE-B3E8-B628DA30865C}" presName="imgShp" presStyleLbl="fgImgPlace1" presStyleIdx="2" presStyleCnt="4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4F406C43-9436-490F-B338-3E0C21DAB9AD}" type="pres">
      <dgm:prSet presAssocID="{2EA88E2A-9799-43EE-B3E8-B628DA30865C}" presName="txShp" presStyleLbl="node1" presStyleIdx="2" presStyleCnt="4">
        <dgm:presLayoutVars>
          <dgm:bulletEnabled val="1"/>
        </dgm:presLayoutVars>
      </dgm:prSet>
      <dgm:spPr/>
    </dgm:pt>
    <dgm:pt modelId="{C7E999B0-9E91-4CEA-8ED5-B6C8A129E4F0}" type="pres">
      <dgm:prSet presAssocID="{80C31499-9C50-498D-A7F0-12B60BED87DF}" presName="spacing" presStyleCnt="0"/>
      <dgm:spPr/>
    </dgm:pt>
    <dgm:pt modelId="{D887D284-E228-4EB9-8F33-21BDF62D1831}" type="pres">
      <dgm:prSet presAssocID="{936826D1-3C54-406E-AFFB-38A790A5E79B}" presName="composite" presStyleCnt="0"/>
      <dgm:spPr/>
    </dgm:pt>
    <dgm:pt modelId="{E71B0CD6-06F7-4139-AB6A-9D041D00CE86}" type="pres">
      <dgm:prSet presAssocID="{936826D1-3C54-406E-AFFB-38A790A5E79B}" presName="imgShp" presStyleLbl="fgImgPlace1" presStyleIdx="3" presStyleCnt="4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  <dgm:pt modelId="{42EAE1D2-3EB2-4C7C-BE98-94D2AF855FE3}" type="pres">
      <dgm:prSet presAssocID="{936826D1-3C54-406E-AFFB-38A790A5E79B}" presName="txShp" presStyleLbl="node1" presStyleIdx="3" presStyleCnt="4">
        <dgm:presLayoutVars>
          <dgm:bulletEnabled val="1"/>
        </dgm:presLayoutVars>
      </dgm:prSet>
      <dgm:spPr/>
    </dgm:pt>
  </dgm:ptLst>
  <dgm:cxnLst>
    <dgm:cxn modelId="{1F723B01-F818-463E-9EC4-65F255FB6C65}" srcId="{873CA731-4527-4439-A5F1-AC935AE97C2A}" destId="{2EA88E2A-9799-43EE-B3E8-B628DA30865C}" srcOrd="2" destOrd="0" parTransId="{4877D406-3AD5-4A36-937C-953FEFA207B8}" sibTransId="{80C31499-9C50-498D-A7F0-12B60BED87DF}"/>
    <dgm:cxn modelId="{B264A301-400A-4BE3-A0D7-CF26D7CF5CCF}" type="presOf" srcId="{BC3FD373-AD46-4264-8C15-E74FD93D410B}" destId="{E7C4C767-B524-4C7D-AFBC-56E1A64B91D8}" srcOrd="0" destOrd="0" presId="urn:microsoft.com/office/officeart/2005/8/layout/vList3"/>
    <dgm:cxn modelId="{EB438961-F78B-4FB0-877A-8E0BE70DC204}" srcId="{873CA731-4527-4439-A5F1-AC935AE97C2A}" destId="{BC3FD373-AD46-4264-8C15-E74FD93D410B}" srcOrd="1" destOrd="0" parTransId="{01BADCC8-2C72-4952-B6BD-39A6AA888091}" sibTransId="{740891A9-045B-4966-9258-B2BC6CAD43E2}"/>
    <dgm:cxn modelId="{48288783-83DC-439D-83E9-6E6C56BE6A24}" type="presOf" srcId="{2EA88E2A-9799-43EE-B3E8-B628DA30865C}" destId="{4F406C43-9436-490F-B338-3E0C21DAB9AD}" srcOrd="0" destOrd="0" presId="urn:microsoft.com/office/officeart/2005/8/layout/vList3"/>
    <dgm:cxn modelId="{7AA29098-13BB-47C0-921D-5D456A460236}" srcId="{873CA731-4527-4439-A5F1-AC935AE97C2A}" destId="{9DB84ADF-1A0D-48B7-8239-16B64A2856AA}" srcOrd="0" destOrd="0" parTransId="{9EAD3A22-81BC-4840-B93D-37AFB2160CCB}" sibTransId="{8B4572EC-BF0B-46BB-AF13-A3D7F165ECFA}"/>
    <dgm:cxn modelId="{C60AFA9B-2DA7-4FD6-B01B-A7FFA98F5DA4}" type="presOf" srcId="{873CA731-4527-4439-A5F1-AC935AE97C2A}" destId="{7FA3F80C-DDBD-4A4A-BFB6-527D030911AD}" srcOrd="0" destOrd="0" presId="urn:microsoft.com/office/officeart/2005/8/layout/vList3"/>
    <dgm:cxn modelId="{891FA8C8-7D1D-49B3-801B-27CF298E2D10}" srcId="{873CA731-4527-4439-A5F1-AC935AE97C2A}" destId="{936826D1-3C54-406E-AFFB-38A790A5E79B}" srcOrd="3" destOrd="0" parTransId="{D0AAA0C7-8E5F-40A9-8606-2A43D39F3F90}" sibTransId="{7A6C51EE-14E1-4D53-8711-EF1239FEFBAD}"/>
    <dgm:cxn modelId="{62F3FFF4-BB5A-4FCF-95F9-943ED46AC02A}" type="presOf" srcId="{936826D1-3C54-406E-AFFB-38A790A5E79B}" destId="{42EAE1D2-3EB2-4C7C-BE98-94D2AF855FE3}" srcOrd="0" destOrd="0" presId="urn:microsoft.com/office/officeart/2005/8/layout/vList3"/>
    <dgm:cxn modelId="{2E0AE7F7-44EA-4177-81F1-031C8D7337B7}" type="presOf" srcId="{9DB84ADF-1A0D-48B7-8239-16B64A2856AA}" destId="{7DE51F7F-C19C-4312-A127-F1A87859BA5C}" srcOrd="0" destOrd="0" presId="urn:microsoft.com/office/officeart/2005/8/layout/vList3"/>
    <dgm:cxn modelId="{573BDE13-481A-4019-8DFC-922FB64FBD1D}" type="presParOf" srcId="{7FA3F80C-DDBD-4A4A-BFB6-527D030911AD}" destId="{25648CBE-CC0C-4E78-A3FD-FADB13B326BF}" srcOrd="0" destOrd="0" presId="urn:microsoft.com/office/officeart/2005/8/layout/vList3"/>
    <dgm:cxn modelId="{5FE60388-6F30-4605-9162-6B3DFF0585F2}" type="presParOf" srcId="{25648CBE-CC0C-4E78-A3FD-FADB13B326BF}" destId="{6285F8CD-3058-4E02-8FBC-D4593A88D7C0}" srcOrd="0" destOrd="0" presId="urn:microsoft.com/office/officeart/2005/8/layout/vList3"/>
    <dgm:cxn modelId="{BF8BDED7-2BF3-4B9A-90B5-758BB2E85C72}" type="presParOf" srcId="{25648CBE-CC0C-4E78-A3FD-FADB13B326BF}" destId="{7DE51F7F-C19C-4312-A127-F1A87859BA5C}" srcOrd="1" destOrd="0" presId="urn:microsoft.com/office/officeart/2005/8/layout/vList3"/>
    <dgm:cxn modelId="{453FD6B0-6A5C-4CCA-9EDA-B0DF727855BA}" type="presParOf" srcId="{7FA3F80C-DDBD-4A4A-BFB6-527D030911AD}" destId="{292B59F9-AA5F-4C37-8F1B-8EDA9D940514}" srcOrd="1" destOrd="0" presId="urn:microsoft.com/office/officeart/2005/8/layout/vList3"/>
    <dgm:cxn modelId="{EDB86CFC-86AE-4B06-801B-BB587172FADB}" type="presParOf" srcId="{7FA3F80C-DDBD-4A4A-BFB6-527D030911AD}" destId="{1B9A3212-F5C3-46E0-84A9-5FFA18092976}" srcOrd="2" destOrd="0" presId="urn:microsoft.com/office/officeart/2005/8/layout/vList3"/>
    <dgm:cxn modelId="{E99038D8-9D2B-4FA9-8DE6-02C3CC548E5F}" type="presParOf" srcId="{1B9A3212-F5C3-46E0-84A9-5FFA18092976}" destId="{FBA2AC86-ACD0-4EBD-B8FB-CF0D8FE856B7}" srcOrd="0" destOrd="0" presId="urn:microsoft.com/office/officeart/2005/8/layout/vList3"/>
    <dgm:cxn modelId="{36706B5B-B5FE-44DD-AEE1-2776F3F635A7}" type="presParOf" srcId="{1B9A3212-F5C3-46E0-84A9-5FFA18092976}" destId="{E7C4C767-B524-4C7D-AFBC-56E1A64B91D8}" srcOrd="1" destOrd="0" presId="urn:microsoft.com/office/officeart/2005/8/layout/vList3"/>
    <dgm:cxn modelId="{78D80464-3D9E-404B-BC45-2037CCB15148}" type="presParOf" srcId="{7FA3F80C-DDBD-4A4A-BFB6-527D030911AD}" destId="{03620849-BE00-4CEC-B87A-8F05CAD34A9B}" srcOrd="3" destOrd="0" presId="urn:microsoft.com/office/officeart/2005/8/layout/vList3"/>
    <dgm:cxn modelId="{AC4B2863-D6FC-44C5-B8D8-5D86DF79F668}" type="presParOf" srcId="{7FA3F80C-DDBD-4A4A-BFB6-527D030911AD}" destId="{995D1A5F-C828-4849-8F40-5B8576BBAA90}" srcOrd="4" destOrd="0" presId="urn:microsoft.com/office/officeart/2005/8/layout/vList3"/>
    <dgm:cxn modelId="{69DA2F11-E194-4A8D-8413-BB65F408646B}" type="presParOf" srcId="{995D1A5F-C828-4849-8F40-5B8576BBAA90}" destId="{94C59A37-3980-4308-A28B-B3E35BCF69F8}" srcOrd="0" destOrd="0" presId="urn:microsoft.com/office/officeart/2005/8/layout/vList3"/>
    <dgm:cxn modelId="{77FB0328-B2F1-432B-8B93-F7A8328E852E}" type="presParOf" srcId="{995D1A5F-C828-4849-8F40-5B8576BBAA90}" destId="{4F406C43-9436-490F-B338-3E0C21DAB9AD}" srcOrd="1" destOrd="0" presId="urn:microsoft.com/office/officeart/2005/8/layout/vList3"/>
    <dgm:cxn modelId="{FDD56119-BB31-47B4-8CB7-EB0797ACB6C3}" type="presParOf" srcId="{7FA3F80C-DDBD-4A4A-BFB6-527D030911AD}" destId="{C7E999B0-9E91-4CEA-8ED5-B6C8A129E4F0}" srcOrd="5" destOrd="0" presId="urn:microsoft.com/office/officeart/2005/8/layout/vList3"/>
    <dgm:cxn modelId="{B4B4C9E5-0B66-4198-BD76-0A75405391D5}" type="presParOf" srcId="{7FA3F80C-DDBD-4A4A-BFB6-527D030911AD}" destId="{D887D284-E228-4EB9-8F33-21BDF62D1831}" srcOrd="6" destOrd="0" presId="urn:microsoft.com/office/officeart/2005/8/layout/vList3"/>
    <dgm:cxn modelId="{993978F2-E361-4D5C-A1A3-FD86D1A35886}" type="presParOf" srcId="{D887D284-E228-4EB9-8F33-21BDF62D1831}" destId="{E71B0CD6-06F7-4139-AB6A-9D041D00CE86}" srcOrd="0" destOrd="0" presId="urn:microsoft.com/office/officeart/2005/8/layout/vList3"/>
    <dgm:cxn modelId="{347BD88C-6B39-4E20-98BB-356C90D7A007}" type="presParOf" srcId="{D887D284-E228-4EB9-8F33-21BDF62D1831}" destId="{42EAE1D2-3EB2-4C7C-BE98-94D2AF855FE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0347533-59B6-46E6-AAAB-66F0360D7615}" type="doc">
      <dgm:prSet loTypeId="urn:microsoft.com/office/officeart/2008/layout/VerticalCurvedList" loCatId="list" qsTypeId="urn:microsoft.com/office/officeart/2005/8/quickstyle/3d2" qsCatId="3D" csTypeId="urn:microsoft.com/office/officeart/2005/8/colors/colorful4" csCatId="colorful" phldr="1"/>
      <dgm:spPr/>
    </dgm:pt>
    <dgm:pt modelId="{7342C1A2-C1FA-4B9E-99DD-F37D1BCE7874}">
      <dgm:prSet phldrT="[Текст]" custT="1"/>
      <dgm:spPr/>
      <dgm:t>
        <a:bodyPr/>
        <a:lstStyle/>
        <a:p>
          <a:r>
            <a:rPr lang="ru-RU" sz="1800" dirty="0"/>
            <a:t>Сохранение сбалансированности и устойчивости местных бюджетов</a:t>
          </a:r>
        </a:p>
      </dgm:t>
    </dgm:pt>
    <dgm:pt modelId="{FDCEAEE3-129C-4E7C-999C-85040F07F2EF}" type="parTrans" cxnId="{452E460D-95C3-4126-83A2-249F532CF7AE}">
      <dgm:prSet/>
      <dgm:spPr/>
      <dgm:t>
        <a:bodyPr/>
        <a:lstStyle/>
        <a:p>
          <a:endParaRPr lang="ru-RU" sz="2400"/>
        </a:p>
      </dgm:t>
    </dgm:pt>
    <dgm:pt modelId="{2621D544-7F21-46B2-AAC2-382374C8E688}" type="sibTrans" cxnId="{452E460D-95C3-4126-83A2-249F532CF7AE}">
      <dgm:prSet/>
      <dgm:spPr/>
      <dgm:t>
        <a:bodyPr/>
        <a:lstStyle/>
        <a:p>
          <a:endParaRPr lang="ru-RU" sz="2400"/>
        </a:p>
      </dgm:t>
    </dgm:pt>
    <dgm:pt modelId="{E703E193-05AB-4E1F-A0DA-9F5926177D7D}">
      <dgm:prSet phldrT="[Текст]" custT="1"/>
      <dgm:spPr/>
      <dgm:t>
        <a:bodyPr/>
        <a:lstStyle/>
        <a:p>
          <a:r>
            <a:rPr lang="ru-RU" sz="1800" dirty="0"/>
            <a:t>Сохранение социальной ориентированности расходов</a:t>
          </a:r>
        </a:p>
      </dgm:t>
    </dgm:pt>
    <dgm:pt modelId="{7A92D4D4-1CB1-4E54-8686-2E42C4D9126C}" type="parTrans" cxnId="{59DB9C4E-4756-4F68-9CAD-9A1731DADB85}">
      <dgm:prSet/>
      <dgm:spPr/>
      <dgm:t>
        <a:bodyPr/>
        <a:lstStyle/>
        <a:p>
          <a:endParaRPr lang="ru-RU" sz="2400"/>
        </a:p>
      </dgm:t>
    </dgm:pt>
    <dgm:pt modelId="{42F478E7-586F-4798-AC4F-4D234990BAEA}" type="sibTrans" cxnId="{59DB9C4E-4756-4F68-9CAD-9A1731DADB85}">
      <dgm:prSet/>
      <dgm:spPr/>
      <dgm:t>
        <a:bodyPr/>
        <a:lstStyle/>
        <a:p>
          <a:endParaRPr lang="ru-RU" sz="2400"/>
        </a:p>
      </dgm:t>
    </dgm:pt>
    <dgm:pt modelId="{2884AB2B-3C80-4F5C-9583-13B2237DA427}">
      <dgm:prSet phldrT="[Текст]" custT="1"/>
      <dgm:spPr/>
      <dgm:t>
        <a:bodyPr/>
        <a:lstStyle/>
        <a:p>
          <a:r>
            <a:rPr lang="ru-RU" sz="1400" dirty="0"/>
            <a:t>Реализация мер, направленных на повышение качества жизни населения, благосостояния работников, поддержку наиболее уязвимых слоев населения</a:t>
          </a:r>
        </a:p>
      </dgm:t>
    </dgm:pt>
    <dgm:pt modelId="{95D83606-5666-4B4B-B9C2-08BE76FEC88E}" type="parTrans" cxnId="{A566B51E-4C3F-49EF-BD49-BCBE70CF4498}">
      <dgm:prSet/>
      <dgm:spPr/>
      <dgm:t>
        <a:bodyPr/>
        <a:lstStyle/>
        <a:p>
          <a:endParaRPr lang="ru-RU" sz="2400"/>
        </a:p>
      </dgm:t>
    </dgm:pt>
    <dgm:pt modelId="{7295265E-F6E3-4558-9750-466CA8BE70B4}" type="sibTrans" cxnId="{A566B51E-4C3F-49EF-BD49-BCBE70CF4498}">
      <dgm:prSet/>
      <dgm:spPr/>
      <dgm:t>
        <a:bodyPr/>
        <a:lstStyle/>
        <a:p>
          <a:endParaRPr lang="ru-RU" sz="2400"/>
        </a:p>
      </dgm:t>
    </dgm:pt>
    <dgm:pt modelId="{B292714F-EF05-4776-97A9-9C78B0017365}">
      <dgm:prSet phldrT="[Текст]" custT="1"/>
      <dgm:spPr/>
      <dgm:t>
        <a:bodyPr/>
        <a:lstStyle/>
        <a:p>
          <a:r>
            <a:rPr lang="ru-RU" sz="1400" dirty="0"/>
            <a:t>Расширение сферы применения </a:t>
          </a:r>
          <a:r>
            <a:rPr lang="ru-RU" sz="1100" dirty="0"/>
            <a:t>методов</a:t>
          </a:r>
          <a:r>
            <a:rPr lang="ru-RU" sz="1400" dirty="0"/>
            <a:t> бюджетного планирования с поэтапным включением в нормативное финансирование большинства расходов социальных отраслей</a:t>
          </a:r>
        </a:p>
      </dgm:t>
    </dgm:pt>
    <dgm:pt modelId="{74C381F9-FBAB-461E-9C0A-4DCCB3A6E2EE}" type="parTrans" cxnId="{C269865D-4DE7-473E-B8BD-35320BBB6AE3}">
      <dgm:prSet/>
      <dgm:spPr/>
      <dgm:t>
        <a:bodyPr/>
        <a:lstStyle/>
        <a:p>
          <a:endParaRPr lang="ru-RU" sz="2400"/>
        </a:p>
      </dgm:t>
    </dgm:pt>
    <dgm:pt modelId="{7033976D-FDA0-42CB-B46E-2501EE533A9E}" type="sibTrans" cxnId="{C269865D-4DE7-473E-B8BD-35320BBB6AE3}">
      <dgm:prSet/>
      <dgm:spPr/>
      <dgm:t>
        <a:bodyPr/>
        <a:lstStyle/>
        <a:p>
          <a:endParaRPr lang="ru-RU" sz="2400"/>
        </a:p>
      </dgm:t>
    </dgm:pt>
    <dgm:pt modelId="{1DACEBFD-7B1A-4790-9710-20AA5CF73899}" type="pres">
      <dgm:prSet presAssocID="{90347533-59B6-46E6-AAAB-66F0360D7615}" presName="Name0" presStyleCnt="0">
        <dgm:presLayoutVars>
          <dgm:chMax val="7"/>
          <dgm:chPref val="7"/>
          <dgm:dir/>
        </dgm:presLayoutVars>
      </dgm:prSet>
      <dgm:spPr/>
    </dgm:pt>
    <dgm:pt modelId="{C1333FFC-328F-43EB-9D37-851987256B2C}" type="pres">
      <dgm:prSet presAssocID="{90347533-59B6-46E6-AAAB-66F0360D7615}" presName="Name1" presStyleCnt="0"/>
      <dgm:spPr/>
    </dgm:pt>
    <dgm:pt modelId="{084DF9A9-E774-4AE7-87BC-B56FDCC0D7C3}" type="pres">
      <dgm:prSet presAssocID="{90347533-59B6-46E6-AAAB-66F0360D7615}" presName="cycle" presStyleCnt="0"/>
      <dgm:spPr/>
    </dgm:pt>
    <dgm:pt modelId="{C7215A42-36D8-4D72-949D-A666570877CC}" type="pres">
      <dgm:prSet presAssocID="{90347533-59B6-46E6-AAAB-66F0360D7615}" presName="srcNode" presStyleLbl="node1" presStyleIdx="0" presStyleCnt="4"/>
      <dgm:spPr/>
    </dgm:pt>
    <dgm:pt modelId="{60DD3752-A12E-4323-9A39-70DFD1EDAF14}" type="pres">
      <dgm:prSet presAssocID="{90347533-59B6-46E6-AAAB-66F0360D7615}" presName="conn" presStyleLbl="parChTrans1D2" presStyleIdx="0" presStyleCnt="1"/>
      <dgm:spPr/>
    </dgm:pt>
    <dgm:pt modelId="{8A02BABB-4385-4DFF-8FBB-B87463ECCAD3}" type="pres">
      <dgm:prSet presAssocID="{90347533-59B6-46E6-AAAB-66F0360D7615}" presName="extraNode" presStyleLbl="node1" presStyleIdx="0" presStyleCnt="4"/>
      <dgm:spPr/>
    </dgm:pt>
    <dgm:pt modelId="{9F52C45A-B0C3-4B96-B0A9-95FA30F11A70}" type="pres">
      <dgm:prSet presAssocID="{90347533-59B6-46E6-AAAB-66F0360D7615}" presName="dstNode" presStyleLbl="node1" presStyleIdx="0" presStyleCnt="4"/>
      <dgm:spPr/>
    </dgm:pt>
    <dgm:pt modelId="{CF35B78B-D9B2-4B8D-8BF4-E5D64CE364F8}" type="pres">
      <dgm:prSet presAssocID="{7342C1A2-C1FA-4B9E-99DD-F37D1BCE7874}" presName="text_1" presStyleLbl="node1" presStyleIdx="0" presStyleCnt="4">
        <dgm:presLayoutVars>
          <dgm:bulletEnabled val="1"/>
        </dgm:presLayoutVars>
      </dgm:prSet>
      <dgm:spPr/>
    </dgm:pt>
    <dgm:pt modelId="{F1DF8FBB-AFC0-4785-896F-368AE27F3BB0}" type="pres">
      <dgm:prSet presAssocID="{7342C1A2-C1FA-4B9E-99DD-F37D1BCE7874}" presName="accent_1" presStyleCnt="0"/>
      <dgm:spPr/>
    </dgm:pt>
    <dgm:pt modelId="{7E7A9EB8-BDA6-4188-B5CD-DB58F29B9264}" type="pres">
      <dgm:prSet presAssocID="{7342C1A2-C1FA-4B9E-99DD-F37D1BCE7874}" presName="accentRepeatNode" presStyleLbl="solidFgAcc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6C9B2C6A-3101-404F-BE50-C0358942A667}" type="pres">
      <dgm:prSet presAssocID="{E703E193-05AB-4E1F-A0DA-9F5926177D7D}" presName="text_2" presStyleLbl="node1" presStyleIdx="1" presStyleCnt="4">
        <dgm:presLayoutVars>
          <dgm:bulletEnabled val="1"/>
        </dgm:presLayoutVars>
      </dgm:prSet>
      <dgm:spPr/>
    </dgm:pt>
    <dgm:pt modelId="{C8B803A5-2569-45EF-809B-548F31B4F2BB}" type="pres">
      <dgm:prSet presAssocID="{E703E193-05AB-4E1F-A0DA-9F5926177D7D}" presName="accent_2" presStyleCnt="0"/>
      <dgm:spPr/>
    </dgm:pt>
    <dgm:pt modelId="{9CD32D13-55FF-4F42-A79E-86CC3DAD411E}" type="pres">
      <dgm:prSet presAssocID="{E703E193-05AB-4E1F-A0DA-9F5926177D7D}" presName="accentRepeatNode" presStyleLbl="solidFgAcc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E79086CE-C0B8-4564-9F71-D770F3DF3CF0}" type="pres">
      <dgm:prSet presAssocID="{2884AB2B-3C80-4F5C-9583-13B2237DA427}" presName="text_3" presStyleLbl="node1" presStyleIdx="2" presStyleCnt="4">
        <dgm:presLayoutVars>
          <dgm:bulletEnabled val="1"/>
        </dgm:presLayoutVars>
      </dgm:prSet>
      <dgm:spPr/>
    </dgm:pt>
    <dgm:pt modelId="{F20B29C2-B89B-437C-B8A7-3AD7A896D43A}" type="pres">
      <dgm:prSet presAssocID="{2884AB2B-3C80-4F5C-9583-13B2237DA427}" presName="accent_3" presStyleCnt="0"/>
      <dgm:spPr/>
    </dgm:pt>
    <dgm:pt modelId="{0288D720-D122-4625-B268-C113DDDD6F0F}" type="pres">
      <dgm:prSet presAssocID="{2884AB2B-3C80-4F5C-9583-13B2237DA427}" presName="accentRepeatNode" presStyleLbl="solidFgAcc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39DB94FB-5DEC-4D49-924C-2276AC1A6512}" type="pres">
      <dgm:prSet presAssocID="{B292714F-EF05-4776-97A9-9C78B0017365}" presName="text_4" presStyleLbl="node1" presStyleIdx="3" presStyleCnt="4">
        <dgm:presLayoutVars>
          <dgm:bulletEnabled val="1"/>
        </dgm:presLayoutVars>
      </dgm:prSet>
      <dgm:spPr/>
    </dgm:pt>
    <dgm:pt modelId="{0111BEE6-6352-47D1-85DB-73E33333586B}" type="pres">
      <dgm:prSet presAssocID="{B292714F-EF05-4776-97A9-9C78B0017365}" presName="accent_4" presStyleCnt="0"/>
      <dgm:spPr/>
    </dgm:pt>
    <dgm:pt modelId="{E725E8E7-E5A9-4686-AA79-0152D70A7138}" type="pres">
      <dgm:prSet presAssocID="{B292714F-EF05-4776-97A9-9C78B0017365}" presName="accentRepeatNode" presStyleLbl="solidFgAcc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</dgm:ptLst>
  <dgm:cxnLst>
    <dgm:cxn modelId="{452E460D-95C3-4126-83A2-249F532CF7AE}" srcId="{90347533-59B6-46E6-AAAB-66F0360D7615}" destId="{7342C1A2-C1FA-4B9E-99DD-F37D1BCE7874}" srcOrd="0" destOrd="0" parTransId="{FDCEAEE3-129C-4E7C-999C-85040F07F2EF}" sibTransId="{2621D544-7F21-46B2-AAC2-382374C8E688}"/>
    <dgm:cxn modelId="{A566B51E-4C3F-49EF-BD49-BCBE70CF4498}" srcId="{90347533-59B6-46E6-AAAB-66F0360D7615}" destId="{2884AB2B-3C80-4F5C-9583-13B2237DA427}" srcOrd="2" destOrd="0" parTransId="{95D83606-5666-4B4B-B9C2-08BE76FEC88E}" sibTransId="{7295265E-F6E3-4558-9750-466CA8BE70B4}"/>
    <dgm:cxn modelId="{9909BE1E-BEAE-4798-80D8-507399C2C8AD}" type="presOf" srcId="{7342C1A2-C1FA-4B9E-99DD-F37D1BCE7874}" destId="{CF35B78B-D9B2-4B8D-8BF4-E5D64CE364F8}" srcOrd="0" destOrd="0" presId="urn:microsoft.com/office/officeart/2008/layout/VerticalCurvedList"/>
    <dgm:cxn modelId="{C269865D-4DE7-473E-B8BD-35320BBB6AE3}" srcId="{90347533-59B6-46E6-AAAB-66F0360D7615}" destId="{B292714F-EF05-4776-97A9-9C78B0017365}" srcOrd="3" destOrd="0" parTransId="{74C381F9-FBAB-461E-9C0A-4DCCB3A6E2EE}" sibTransId="{7033976D-FDA0-42CB-B46E-2501EE533A9E}"/>
    <dgm:cxn modelId="{B1824B64-813F-4815-A133-DE0E8FCB6BD0}" type="presOf" srcId="{2884AB2B-3C80-4F5C-9583-13B2237DA427}" destId="{E79086CE-C0B8-4564-9F71-D770F3DF3CF0}" srcOrd="0" destOrd="0" presId="urn:microsoft.com/office/officeart/2008/layout/VerticalCurvedList"/>
    <dgm:cxn modelId="{59DB9C4E-4756-4F68-9CAD-9A1731DADB85}" srcId="{90347533-59B6-46E6-AAAB-66F0360D7615}" destId="{E703E193-05AB-4E1F-A0DA-9F5926177D7D}" srcOrd="1" destOrd="0" parTransId="{7A92D4D4-1CB1-4E54-8686-2E42C4D9126C}" sibTransId="{42F478E7-586F-4798-AC4F-4D234990BAEA}"/>
    <dgm:cxn modelId="{70D0A751-1818-4107-973E-922DE4CED683}" type="presOf" srcId="{2621D544-7F21-46B2-AAC2-382374C8E688}" destId="{60DD3752-A12E-4323-9A39-70DFD1EDAF14}" srcOrd="0" destOrd="0" presId="urn:microsoft.com/office/officeart/2008/layout/VerticalCurvedList"/>
    <dgm:cxn modelId="{DA8EAE92-F317-4A6B-AAB1-8E97068B74A9}" type="presOf" srcId="{90347533-59B6-46E6-AAAB-66F0360D7615}" destId="{1DACEBFD-7B1A-4790-9710-20AA5CF73899}" srcOrd="0" destOrd="0" presId="urn:microsoft.com/office/officeart/2008/layout/VerticalCurvedList"/>
    <dgm:cxn modelId="{554F57C6-4FED-4869-BDD1-DA2E799485B5}" type="presOf" srcId="{E703E193-05AB-4E1F-A0DA-9F5926177D7D}" destId="{6C9B2C6A-3101-404F-BE50-C0358942A667}" srcOrd="0" destOrd="0" presId="urn:microsoft.com/office/officeart/2008/layout/VerticalCurvedList"/>
    <dgm:cxn modelId="{1F307BD9-C26B-456C-936C-727FBF2A60CE}" type="presOf" srcId="{B292714F-EF05-4776-97A9-9C78B0017365}" destId="{39DB94FB-5DEC-4D49-924C-2276AC1A6512}" srcOrd="0" destOrd="0" presId="urn:microsoft.com/office/officeart/2008/layout/VerticalCurvedList"/>
    <dgm:cxn modelId="{783FF20E-FED3-4A96-BB4C-241453CB393A}" type="presParOf" srcId="{1DACEBFD-7B1A-4790-9710-20AA5CF73899}" destId="{C1333FFC-328F-43EB-9D37-851987256B2C}" srcOrd="0" destOrd="0" presId="urn:microsoft.com/office/officeart/2008/layout/VerticalCurvedList"/>
    <dgm:cxn modelId="{38317490-25A5-4A95-AFD2-11FB734CBA7E}" type="presParOf" srcId="{C1333FFC-328F-43EB-9D37-851987256B2C}" destId="{084DF9A9-E774-4AE7-87BC-B56FDCC0D7C3}" srcOrd="0" destOrd="0" presId="urn:microsoft.com/office/officeart/2008/layout/VerticalCurvedList"/>
    <dgm:cxn modelId="{6AB7012A-5A62-49DE-9C1B-5C64C4E73C70}" type="presParOf" srcId="{084DF9A9-E774-4AE7-87BC-B56FDCC0D7C3}" destId="{C7215A42-36D8-4D72-949D-A666570877CC}" srcOrd="0" destOrd="0" presId="urn:microsoft.com/office/officeart/2008/layout/VerticalCurvedList"/>
    <dgm:cxn modelId="{5D8EA021-0CE5-4309-AFCB-2B67EA7C270E}" type="presParOf" srcId="{084DF9A9-E774-4AE7-87BC-B56FDCC0D7C3}" destId="{60DD3752-A12E-4323-9A39-70DFD1EDAF14}" srcOrd="1" destOrd="0" presId="urn:microsoft.com/office/officeart/2008/layout/VerticalCurvedList"/>
    <dgm:cxn modelId="{2EEFB8C1-F381-40AE-B717-52261BC10A24}" type="presParOf" srcId="{084DF9A9-E774-4AE7-87BC-B56FDCC0D7C3}" destId="{8A02BABB-4385-4DFF-8FBB-B87463ECCAD3}" srcOrd="2" destOrd="0" presId="urn:microsoft.com/office/officeart/2008/layout/VerticalCurvedList"/>
    <dgm:cxn modelId="{4AEF3F3F-0223-4054-A8E5-0C8BE97BF6F5}" type="presParOf" srcId="{084DF9A9-E774-4AE7-87BC-B56FDCC0D7C3}" destId="{9F52C45A-B0C3-4B96-B0A9-95FA30F11A70}" srcOrd="3" destOrd="0" presId="urn:microsoft.com/office/officeart/2008/layout/VerticalCurvedList"/>
    <dgm:cxn modelId="{3837A686-7BAC-4795-A032-7BBA42B17E51}" type="presParOf" srcId="{C1333FFC-328F-43EB-9D37-851987256B2C}" destId="{CF35B78B-D9B2-4B8D-8BF4-E5D64CE364F8}" srcOrd="1" destOrd="0" presId="urn:microsoft.com/office/officeart/2008/layout/VerticalCurvedList"/>
    <dgm:cxn modelId="{81CCD70D-00A2-4D66-91CF-6DF1B8305C6D}" type="presParOf" srcId="{C1333FFC-328F-43EB-9D37-851987256B2C}" destId="{F1DF8FBB-AFC0-4785-896F-368AE27F3BB0}" srcOrd="2" destOrd="0" presId="urn:microsoft.com/office/officeart/2008/layout/VerticalCurvedList"/>
    <dgm:cxn modelId="{B888C553-7E38-432A-B409-5CD730F7DE30}" type="presParOf" srcId="{F1DF8FBB-AFC0-4785-896F-368AE27F3BB0}" destId="{7E7A9EB8-BDA6-4188-B5CD-DB58F29B9264}" srcOrd="0" destOrd="0" presId="urn:microsoft.com/office/officeart/2008/layout/VerticalCurvedList"/>
    <dgm:cxn modelId="{7CBE1889-6325-49E7-91BF-DC14DD2F4BE2}" type="presParOf" srcId="{C1333FFC-328F-43EB-9D37-851987256B2C}" destId="{6C9B2C6A-3101-404F-BE50-C0358942A667}" srcOrd="3" destOrd="0" presId="urn:microsoft.com/office/officeart/2008/layout/VerticalCurvedList"/>
    <dgm:cxn modelId="{5A4BB2E1-C231-4737-BF8A-ADD51F4F1350}" type="presParOf" srcId="{C1333FFC-328F-43EB-9D37-851987256B2C}" destId="{C8B803A5-2569-45EF-809B-548F31B4F2BB}" srcOrd="4" destOrd="0" presId="urn:microsoft.com/office/officeart/2008/layout/VerticalCurvedList"/>
    <dgm:cxn modelId="{9E897872-F5BC-4388-B5EE-F1EB94D56776}" type="presParOf" srcId="{C8B803A5-2569-45EF-809B-548F31B4F2BB}" destId="{9CD32D13-55FF-4F42-A79E-86CC3DAD411E}" srcOrd="0" destOrd="0" presId="urn:microsoft.com/office/officeart/2008/layout/VerticalCurvedList"/>
    <dgm:cxn modelId="{A5E8B036-72C3-4B1B-B78C-ED672A068FEF}" type="presParOf" srcId="{C1333FFC-328F-43EB-9D37-851987256B2C}" destId="{E79086CE-C0B8-4564-9F71-D770F3DF3CF0}" srcOrd="5" destOrd="0" presId="urn:microsoft.com/office/officeart/2008/layout/VerticalCurvedList"/>
    <dgm:cxn modelId="{D5B5E900-D210-4F0F-BA3A-D16301FC3CA8}" type="presParOf" srcId="{C1333FFC-328F-43EB-9D37-851987256B2C}" destId="{F20B29C2-B89B-437C-B8A7-3AD7A896D43A}" srcOrd="6" destOrd="0" presId="urn:microsoft.com/office/officeart/2008/layout/VerticalCurvedList"/>
    <dgm:cxn modelId="{8AF029A6-D793-4F2B-8266-E63859A6BE13}" type="presParOf" srcId="{F20B29C2-B89B-437C-B8A7-3AD7A896D43A}" destId="{0288D720-D122-4625-B268-C113DDDD6F0F}" srcOrd="0" destOrd="0" presId="urn:microsoft.com/office/officeart/2008/layout/VerticalCurvedList"/>
    <dgm:cxn modelId="{2995FB5F-1FEE-4585-9028-AB04B62DD860}" type="presParOf" srcId="{C1333FFC-328F-43EB-9D37-851987256B2C}" destId="{39DB94FB-5DEC-4D49-924C-2276AC1A6512}" srcOrd="7" destOrd="0" presId="urn:microsoft.com/office/officeart/2008/layout/VerticalCurvedList"/>
    <dgm:cxn modelId="{09A617FE-39FF-48AE-9FC9-908D4ED72F3C}" type="presParOf" srcId="{C1333FFC-328F-43EB-9D37-851987256B2C}" destId="{0111BEE6-6352-47D1-85DB-73E33333586B}" srcOrd="8" destOrd="0" presId="urn:microsoft.com/office/officeart/2008/layout/VerticalCurvedList"/>
    <dgm:cxn modelId="{A26F6405-173F-4B27-A9AC-DBF9B946D364}" type="presParOf" srcId="{0111BEE6-6352-47D1-85DB-73E33333586B}" destId="{E725E8E7-E5A9-4686-AA79-0152D70A713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8B0A0B-A299-4933-9F44-8EBAA6600AD4}" type="doc">
      <dgm:prSet loTypeId="urn:microsoft.com/office/officeart/2005/8/layout/vProcess5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17A0AB2-2056-4F8D-B77D-35E96F4496DE}">
      <dgm:prSet phldrT="[Текст]" custT="1"/>
      <dgm:spPr/>
      <dgm:t>
        <a:bodyPr/>
        <a:lstStyle/>
        <a:p>
          <a:r>
            <a:rPr lang="ru-RU" sz="3900" dirty="0"/>
            <a:t>Доходы: </a:t>
          </a:r>
          <a:r>
            <a:rPr lang="ru-RU" sz="3700" b="1" u="sng" dirty="0"/>
            <a:t>57 838,8</a:t>
          </a:r>
        </a:p>
      </dgm:t>
    </dgm:pt>
    <dgm:pt modelId="{226B26F4-A753-4DB4-ADE2-C8C6A9FC6EBF}" type="parTrans" cxnId="{7E91CCE5-6738-4E09-8E31-5C0AAB3DB1C1}">
      <dgm:prSet/>
      <dgm:spPr/>
      <dgm:t>
        <a:bodyPr/>
        <a:lstStyle/>
        <a:p>
          <a:endParaRPr lang="ru-RU"/>
        </a:p>
      </dgm:t>
    </dgm:pt>
    <dgm:pt modelId="{0F2CCC3B-2738-4936-A206-E6334DE79B39}" type="sibTrans" cxnId="{7E91CCE5-6738-4E09-8E31-5C0AAB3DB1C1}">
      <dgm:prSet/>
      <dgm:spPr/>
      <dgm:t>
        <a:bodyPr/>
        <a:lstStyle/>
        <a:p>
          <a:endParaRPr lang="ru-RU" dirty="0"/>
        </a:p>
      </dgm:t>
    </dgm:pt>
    <dgm:pt modelId="{922DB09E-985C-4A03-B638-BA5FEDD4B7A6}">
      <dgm:prSet phldrT="[Текст]" custT="1"/>
      <dgm:spPr/>
      <dgm:t>
        <a:bodyPr/>
        <a:lstStyle/>
        <a:p>
          <a:r>
            <a:rPr lang="ru-RU" sz="3800" dirty="0"/>
            <a:t>Расходы: </a:t>
          </a:r>
          <a:r>
            <a:rPr lang="ru-RU" sz="4000" b="1" u="sng" dirty="0"/>
            <a:t>55 409,00</a:t>
          </a:r>
        </a:p>
      </dgm:t>
    </dgm:pt>
    <dgm:pt modelId="{D0721FC7-9BF5-4386-A5B2-11E6ED92A475}" type="parTrans" cxnId="{ECAAED5D-3F51-482F-AE79-D869EF0CCEF6}">
      <dgm:prSet/>
      <dgm:spPr/>
      <dgm:t>
        <a:bodyPr/>
        <a:lstStyle/>
        <a:p>
          <a:endParaRPr lang="ru-RU"/>
        </a:p>
      </dgm:t>
    </dgm:pt>
    <dgm:pt modelId="{338C3FEF-3D78-4883-B8E0-1473C6791D44}" type="sibTrans" cxnId="{ECAAED5D-3F51-482F-AE79-D869EF0CCEF6}">
      <dgm:prSet/>
      <dgm:spPr/>
      <dgm:t>
        <a:bodyPr/>
        <a:lstStyle/>
        <a:p>
          <a:endParaRPr lang="ru-RU" dirty="0"/>
        </a:p>
      </dgm:t>
    </dgm:pt>
    <dgm:pt modelId="{28C05290-0DDB-478D-8B90-ECFA1B10C8A4}">
      <dgm:prSet phldrT="[Текст]" custT="1"/>
      <dgm:spPr/>
      <dgm:t>
        <a:bodyPr/>
        <a:lstStyle/>
        <a:p>
          <a:r>
            <a:rPr lang="ru-RU" sz="3700" dirty="0"/>
            <a:t>Профицит: +</a:t>
          </a:r>
          <a:r>
            <a:rPr lang="ru-RU" sz="3750" b="1" u="sng" dirty="0"/>
            <a:t>2 429,8</a:t>
          </a:r>
        </a:p>
      </dgm:t>
    </dgm:pt>
    <dgm:pt modelId="{E8DDB977-EF39-4533-9CA7-734EB3DE8070}" type="parTrans" cxnId="{86300689-0190-4107-907D-0E7792DF5BA4}">
      <dgm:prSet/>
      <dgm:spPr/>
      <dgm:t>
        <a:bodyPr/>
        <a:lstStyle/>
        <a:p>
          <a:endParaRPr lang="ru-RU"/>
        </a:p>
      </dgm:t>
    </dgm:pt>
    <dgm:pt modelId="{CF2C4194-16C3-4942-999F-70B4F95E69CC}" type="sibTrans" cxnId="{86300689-0190-4107-907D-0E7792DF5BA4}">
      <dgm:prSet/>
      <dgm:spPr/>
      <dgm:t>
        <a:bodyPr/>
        <a:lstStyle/>
        <a:p>
          <a:endParaRPr lang="ru-RU"/>
        </a:p>
      </dgm:t>
    </dgm:pt>
    <dgm:pt modelId="{3F37B726-D56F-44ED-BE13-69FFAA41DAB7}" type="pres">
      <dgm:prSet presAssocID="{168B0A0B-A299-4933-9F44-8EBAA6600AD4}" presName="outerComposite" presStyleCnt="0">
        <dgm:presLayoutVars>
          <dgm:chMax val="5"/>
          <dgm:dir/>
          <dgm:resizeHandles val="exact"/>
        </dgm:presLayoutVars>
      </dgm:prSet>
      <dgm:spPr/>
    </dgm:pt>
    <dgm:pt modelId="{0495B971-28CD-45B5-8078-2FC64E62CEE3}" type="pres">
      <dgm:prSet presAssocID="{168B0A0B-A299-4933-9F44-8EBAA6600AD4}" presName="dummyMaxCanvas" presStyleCnt="0">
        <dgm:presLayoutVars/>
      </dgm:prSet>
      <dgm:spPr/>
    </dgm:pt>
    <dgm:pt modelId="{910AE4DC-42BA-478F-8680-8AF3F4BFB6C0}" type="pres">
      <dgm:prSet presAssocID="{168B0A0B-A299-4933-9F44-8EBAA6600AD4}" presName="ThreeNodes_1" presStyleLbl="node1" presStyleIdx="0" presStyleCnt="3">
        <dgm:presLayoutVars>
          <dgm:bulletEnabled val="1"/>
        </dgm:presLayoutVars>
      </dgm:prSet>
      <dgm:spPr/>
    </dgm:pt>
    <dgm:pt modelId="{047C736D-7450-4700-A24E-7F5D7FDF3654}" type="pres">
      <dgm:prSet presAssocID="{168B0A0B-A299-4933-9F44-8EBAA6600AD4}" presName="ThreeNodes_2" presStyleLbl="node1" presStyleIdx="1" presStyleCnt="3" custScaleX="107482">
        <dgm:presLayoutVars>
          <dgm:bulletEnabled val="1"/>
        </dgm:presLayoutVars>
      </dgm:prSet>
      <dgm:spPr/>
    </dgm:pt>
    <dgm:pt modelId="{0C11804F-8EC7-4B8D-83B1-CD1B09B059FD}" type="pres">
      <dgm:prSet presAssocID="{168B0A0B-A299-4933-9F44-8EBAA6600AD4}" presName="ThreeNodes_3" presStyleLbl="node1" presStyleIdx="2" presStyleCnt="3">
        <dgm:presLayoutVars>
          <dgm:bulletEnabled val="1"/>
        </dgm:presLayoutVars>
      </dgm:prSet>
      <dgm:spPr/>
    </dgm:pt>
    <dgm:pt modelId="{C4BF630B-43D3-46B2-BFCE-9AC94764D88D}" type="pres">
      <dgm:prSet presAssocID="{168B0A0B-A299-4933-9F44-8EBAA6600AD4}" presName="ThreeConn_1-2" presStyleLbl="fgAccFollowNode1" presStyleIdx="0" presStyleCnt="2">
        <dgm:presLayoutVars>
          <dgm:bulletEnabled val="1"/>
        </dgm:presLayoutVars>
      </dgm:prSet>
      <dgm:spPr/>
    </dgm:pt>
    <dgm:pt modelId="{8AEF46C2-7D49-4849-9F6B-8B31E352366B}" type="pres">
      <dgm:prSet presAssocID="{168B0A0B-A299-4933-9F44-8EBAA6600AD4}" presName="ThreeConn_2-3" presStyleLbl="fgAccFollowNode1" presStyleIdx="1" presStyleCnt="2">
        <dgm:presLayoutVars>
          <dgm:bulletEnabled val="1"/>
        </dgm:presLayoutVars>
      </dgm:prSet>
      <dgm:spPr/>
    </dgm:pt>
    <dgm:pt modelId="{3A3F87F2-9094-4133-906F-C08E9004CE84}" type="pres">
      <dgm:prSet presAssocID="{168B0A0B-A299-4933-9F44-8EBAA6600AD4}" presName="ThreeNodes_1_text" presStyleLbl="node1" presStyleIdx="2" presStyleCnt="3">
        <dgm:presLayoutVars>
          <dgm:bulletEnabled val="1"/>
        </dgm:presLayoutVars>
      </dgm:prSet>
      <dgm:spPr/>
    </dgm:pt>
    <dgm:pt modelId="{8719A007-ABD4-4943-923A-ACA074B9C480}" type="pres">
      <dgm:prSet presAssocID="{168B0A0B-A299-4933-9F44-8EBAA6600AD4}" presName="ThreeNodes_2_text" presStyleLbl="node1" presStyleIdx="2" presStyleCnt="3">
        <dgm:presLayoutVars>
          <dgm:bulletEnabled val="1"/>
        </dgm:presLayoutVars>
      </dgm:prSet>
      <dgm:spPr/>
    </dgm:pt>
    <dgm:pt modelId="{CA60EEED-BB13-4EF9-9BCA-6A6A332574E5}" type="pres">
      <dgm:prSet presAssocID="{168B0A0B-A299-4933-9F44-8EBAA6600AD4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E07DDE01-AC0E-4966-8D78-C7B1337EA221}" type="presOf" srcId="{922DB09E-985C-4A03-B638-BA5FEDD4B7A6}" destId="{047C736D-7450-4700-A24E-7F5D7FDF3654}" srcOrd="0" destOrd="0" presId="urn:microsoft.com/office/officeart/2005/8/layout/vProcess5"/>
    <dgm:cxn modelId="{E3E34707-65CD-4987-A9E6-ACFECFCDE1D9}" type="presOf" srcId="{417A0AB2-2056-4F8D-B77D-35E96F4496DE}" destId="{910AE4DC-42BA-478F-8680-8AF3F4BFB6C0}" srcOrd="0" destOrd="0" presId="urn:microsoft.com/office/officeart/2005/8/layout/vProcess5"/>
    <dgm:cxn modelId="{9A40F20E-CFC6-4696-9406-703474050E61}" type="presOf" srcId="{0F2CCC3B-2738-4936-A206-E6334DE79B39}" destId="{C4BF630B-43D3-46B2-BFCE-9AC94764D88D}" srcOrd="0" destOrd="0" presId="urn:microsoft.com/office/officeart/2005/8/layout/vProcess5"/>
    <dgm:cxn modelId="{117E372A-DBE4-450F-BCBE-BA64555B585A}" type="presOf" srcId="{28C05290-0DDB-478D-8B90-ECFA1B10C8A4}" destId="{CA60EEED-BB13-4EF9-9BCA-6A6A332574E5}" srcOrd="1" destOrd="0" presId="urn:microsoft.com/office/officeart/2005/8/layout/vProcess5"/>
    <dgm:cxn modelId="{ECAAED5D-3F51-482F-AE79-D869EF0CCEF6}" srcId="{168B0A0B-A299-4933-9F44-8EBAA6600AD4}" destId="{922DB09E-985C-4A03-B638-BA5FEDD4B7A6}" srcOrd="1" destOrd="0" parTransId="{D0721FC7-9BF5-4386-A5B2-11E6ED92A475}" sibTransId="{338C3FEF-3D78-4883-B8E0-1473C6791D44}"/>
    <dgm:cxn modelId="{E44FD14A-E234-44A6-9116-3BD81D64EB37}" type="presOf" srcId="{338C3FEF-3D78-4883-B8E0-1473C6791D44}" destId="{8AEF46C2-7D49-4849-9F6B-8B31E352366B}" srcOrd="0" destOrd="0" presId="urn:microsoft.com/office/officeart/2005/8/layout/vProcess5"/>
    <dgm:cxn modelId="{AA2D7754-361B-435B-87FE-B1424352C492}" type="presOf" srcId="{28C05290-0DDB-478D-8B90-ECFA1B10C8A4}" destId="{0C11804F-8EC7-4B8D-83B1-CD1B09B059FD}" srcOrd="0" destOrd="0" presId="urn:microsoft.com/office/officeart/2005/8/layout/vProcess5"/>
    <dgm:cxn modelId="{EFF38A59-DFD9-421F-BC56-A3C3394E4499}" type="presOf" srcId="{922DB09E-985C-4A03-B638-BA5FEDD4B7A6}" destId="{8719A007-ABD4-4943-923A-ACA074B9C480}" srcOrd="1" destOrd="0" presId="urn:microsoft.com/office/officeart/2005/8/layout/vProcess5"/>
    <dgm:cxn modelId="{86300689-0190-4107-907D-0E7792DF5BA4}" srcId="{168B0A0B-A299-4933-9F44-8EBAA6600AD4}" destId="{28C05290-0DDB-478D-8B90-ECFA1B10C8A4}" srcOrd="2" destOrd="0" parTransId="{E8DDB977-EF39-4533-9CA7-734EB3DE8070}" sibTransId="{CF2C4194-16C3-4942-999F-70B4F95E69CC}"/>
    <dgm:cxn modelId="{2730D9A7-4947-4D15-8BBA-D436D5F9E112}" type="presOf" srcId="{417A0AB2-2056-4F8D-B77D-35E96F4496DE}" destId="{3A3F87F2-9094-4133-906F-C08E9004CE84}" srcOrd="1" destOrd="0" presId="urn:microsoft.com/office/officeart/2005/8/layout/vProcess5"/>
    <dgm:cxn modelId="{459AA1E4-B1F1-4F72-85EB-6ECFC1964ECF}" type="presOf" srcId="{168B0A0B-A299-4933-9F44-8EBAA6600AD4}" destId="{3F37B726-D56F-44ED-BE13-69FFAA41DAB7}" srcOrd="0" destOrd="0" presId="urn:microsoft.com/office/officeart/2005/8/layout/vProcess5"/>
    <dgm:cxn modelId="{7E91CCE5-6738-4E09-8E31-5C0AAB3DB1C1}" srcId="{168B0A0B-A299-4933-9F44-8EBAA6600AD4}" destId="{417A0AB2-2056-4F8D-B77D-35E96F4496DE}" srcOrd="0" destOrd="0" parTransId="{226B26F4-A753-4DB4-ADE2-C8C6A9FC6EBF}" sibTransId="{0F2CCC3B-2738-4936-A206-E6334DE79B39}"/>
    <dgm:cxn modelId="{5D185BE0-DFC5-40F4-AA6C-60E9DA7707A8}" type="presParOf" srcId="{3F37B726-D56F-44ED-BE13-69FFAA41DAB7}" destId="{0495B971-28CD-45B5-8078-2FC64E62CEE3}" srcOrd="0" destOrd="0" presId="urn:microsoft.com/office/officeart/2005/8/layout/vProcess5"/>
    <dgm:cxn modelId="{4AEFDC0A-D7DA-444A-9390-DEA84CE10236}" type="presParOf" srcId="{3F37B726-D56F-44ED-BE13-69FFAA41DAB7}" destId="{910AE4DC-42BA-478F-8680-8AF3F4BFB6C0}" srcOrd="1" destOrd="0" presId="urn:microsoft.com/office/officeart/2005/8/layout/vProcess5"/>
    <dgm:cxn modelId="{3F211EE0-1941-4BF5-949D-DA3683F8519F}" type="presParOf" srcId="{3F37B726-D56F-44ED-BE13-69FFAA41DAB7}" destId="{047C736D-7450-4700-A24E-7F5D7FDF3654}" srcOrd="2" destOrd="0" presId="urn:microsoft.com/office/officeart/2005/8/layout/vProcess5"/>
    <dgm:cxn modelId="{7A15DBBC-2CCD-4242-950C-D2ACA1E0EB82}" type="presParOf" srcId="{3F37B726-D56F-44ED-BE13-69FFAA41DAB7}" destId="{0C11804F-8EC7-4B8D-83B1-CD1B09B059FD}" srcOrd="3" destOrd="0" presId="urn:microsoft.com/office/officeart/2005/8/layout/vProcess5"/>
    <dgm:cxn modelId="{346AEC35-6BDB-43A1-924F-DFAFAB9D87A4}" type="presParOf" srcId="{3F37B726-D56F-44ED-BE13-69FFAA41DAB7}" destId="{C4BF630B-43D3-46B2-BFCE-9AC94764D88D}" srcOrd="4" destOrd="0" presId="urn:microsoft.com/office/officeart/2005/8/layout/vProcess5"/>
    <dgm:cxn modelId="{033ACE86-4EA2-488B-8613-FE0194D81E5E}" type="presParOf" srcId="{3F37B726-D56F-44ED-BE13-69FFAA41DAB7}" destId="{8AEF46C2-7D49-4849-9F6B-8B31E352366B}" srcOrd="5" destOrd="0" presId="urn:microsoft.com/office/officeart/2005/8/layout/vProcess5"/>
    <dgm:cxn modelId="{354669CB-CD17-449D-997B-A14AE6A22BA3}" type="presParOf" srcId="{3F37B726-D56F-44ED-BE13-69FFAA41DAB7}" destId="{3A3F87F2-9094-4133-906F-C08E9004CE84}" srcOrd="6" destOrd="0" presId="urn:microsoft.com/office/officeart/2005/8/layout/vProcess5"/>
    <dgm:cxn modelId="{4644E641-675C-49FD-805B-1235156AB599}" type="presParOf" srcId="{3F37B726-D56F-44ED-BE13-69FFAA41DAB7}" destId="{8719A007-ABD4-4943-923A-ACA074B9C480}" srcOrd="7" destOrd="0" presId="urn:microsoft.com/office/officeart/2005/8/layout/vProcess5"/>
    <dgm:cxn modelId="{827ABD85-B010-4CAC-A42A-663C8E62A889}" type="presParOf" srcId="{3F37B726-D56F-44ED-BE13-69FFAA41DAB7}" destId="{CA60EEED-BB13-4EF9-9BCA-6A6A332574E5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E51F7F-C19C-4312-A127-F1A87859BA5C}">
      <dsp:nvSpPr>
        <dsp:cNvPr id="0" name=""/>
        <dsp:cNvSpPr/>
      </dsp:nvSpPr>
      <dsp:spPr>
        <a:xfrm rot="10800000">
          <a:off x="1000666" y="446"/>
          <a:ext cx="2848838" cy="113240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9360" tIns="57150" rIns="10668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0" i="0" kern="1200" dirty="0"/>
            <a:t>рост валового внутреннего продукта - </a:t>
          </a:r>
          <a:r>
            <a:rPr lang="ru-RU" sz="1500" b="1" i="0" kern="1200" dirty="0"/>
            <a:t>102,9% к уровню 2021 года</a:t>
          </a:r>
          <a:endParaRPr lang="ru-RU" sz="1500" b="1" kern="1200" dirty="0"/>
        </a:p>
      </dsp:txBody>
      <dsp:txXfrm rot="10800000">
        <a:off x="1283767" y="446"/>
        <a:ext cx="2565737" cy="1132406"/>
      </dsp:txXfrm>
    </dsp:sp>
    <dsp:sp modelId="{6285F8CD-3058-4E02-8FBC-D4593A88D7C0}">
      <dsp:nvSpPr>
        <dsp:cNvPr id="0" name=""/>
        <dsp:cNvSpPr/>
      </dsp:nvSpPr>
      <dsp:spPr>
        <a:xfrm>
          <a:off x="434462" y="446"/>
          <a:ext cx="1132406" cy="1132406"/>
        </a:xfrm>
        <a:prstGeom prst="ellipse">
          <a:avLst/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C4C767-B524-4C7D-AFBC-56E1A64B91D8}">
      <dsp:nvSpPr>
        <dsp:cNvPr id="0" name=""/>
        <dsp:cNvSpPr/>
      </dsp:nvSpPr>
      <dsp:spPr>
        <a:xfrm rot="10800000">
          <a:off x="1000666" y="1470885"/>
          <a:ext cx="2848838" cy="113240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9360" tIns="57150" rIns="10668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рост </a:t>
          </a:r>
          <a:r>
            <a:rPr lang="ru-RU" sz="1500" b="0" i="0" kern="1200" dirty="0"/>
            <a:t>реальных располагаемых денежных доходов населения - </a:t>
          </a:r>
          <a:r>
            <a:rPr lang="ru-RU" sz="1500" b="1" i="0" kern="1200" dirty="0"/>
            <a:t>102% к уровню 2021 года</a:t>
          </a:r>
          <a:endParaRPr lang="ru-RU" sz="1500" b="1" kern="1200" dirty="0"/>
        </a:p>
      </dsp:txBody>
      <dsp:txXfrm rot="10800000">
        <a:off x="1283767" y="1470885"/>
        <a:ext cx="2565737" cy="1132406"/>
      </dsp:txXfrm>
    </dsp:sp>
    <dsp:sp modelId="{FBA2AC86-ACD0-4EBD-B8FB-CF0D8FE856B7}">
      <dsp:nvSpPr>
        <dsp:cNvPr id="0" name=""/>
        <dsp:cNvSpPr/>
      </dsp:nvSpPr>
      <dsp:spPr>
        <a:xfrm>
          <a:off x="434462" y="1470885"/>
          <a:ext cx="1132406" cy="1132406"/>
        </a:xfrm>
        <a:prstGeom prst="ellipse">
          <a:avLst/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406C43-9436-490F-B338-3E0C21DAB9AD}">
      <dsp:nvSpPr>
        <dsp:cNvPr id="0" name=""/>
        <dsp:cNvSpPr/>
      </dsp:nvSpPr>
      <dsp:spPr>
        <a:xfrm rot="10800000">
          <a:off x="1000666" y="2941323"/>
          <a:ext cx="2848838" cy="113240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9360" tIns="57150" rIns="10668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индекс роста потребительских цен - </a:t>
          </a:r>
          <a:r>
            <a:rPr lang="ru-RU" sz="1500" b="1" kern="1200" dirty="0"/>
            <a:t>106%</a:t>
          </a:r>
        </a:p>
      </dsp:txBody>
      <dsp:txXfrm rot="10800000">
        <a:off x="1283767" y="2941323"/>
        <a:ext cx="2565737" cy="1132406"/>
      </dsp:txXfrm>
    </dsp:sp>
    <dsp:sp modelId="{94C59A37-3980-4308-A28B-B3E35BCF69F8}">
      <dsp:nvSpPr>
        <dsp:cNvPr id="0" name=""/>
        <dsp:cNvSpPr/>
      </dsp:nvSpPr>
      <dsp:spPr>
        <a:xfrm>
          <a:off x="434462" y="2941323"/>
          <a:ext cx="1132406" cy="1132406"/>
        </a:xfrm>
        <a:prstGeom prst="ellipse">
          <a:avLst/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2EAE1D2-3EB2-4C7C-BE98-94D2AF855FE3}">
      <dsp:nvSpPr>
        <dsp:cNvPr id="0" name=""/>
        <dsp:cNvSpPr/>
      </dsp:nvSpPr>
      <dsp:spPr>
        <a:xfrm rot="10800000">
          <a:off x="1000666" y="4411762"/>
          <a:ext cx="2848838" cy="113240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9360" tIns="57150" rIns="10668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/>
            <a:t>Размер ставки рефинансирования             </a:t>
          </a:r>
          <a:r>
            <a:rPr lang="ru-RU" sz="1500" b="1" kern="1200" dirty="0"/>
            <a:t>9-10% </a:t>
          </a:r>
        </a:p>
      </dsp:txBody>
      <dsp:txXfrm rot="10800000">
        <a:off x="1283767" y="4411762"/>
        <a:ext cx="2565737" cy="1132406"/>
      </dsp:txXfrm>
    </dsp:sp>
    <dsp:sp modelId="{E71B0CD6-06F7-4139-AB6A-9D041D00CE86}">
      <dsp:nvSpPr>
        <dsp:cNvPr id="0" name=""/>
        <dsp:cNvSpPr/>
      </dsp:nvSpPr>
      <dsp:spPr>
        <a:xfrm>
          <a:off x="434462" y="4411762"/>
          <a:ext cx="1132406" cy="1132406"/>
        </a:xfrm>
        <a:prstGeom prst="ellipse">
          <a:avLst/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DD3752-A12E-4323-9A39-70DFD1EDAF14}">
      <dsp:nvSpPr>
        <dsp:cNvPr id="0" name=""/>
        <dsp:cNvSpPr/>
      </dsp:nvSpPr>
      <dsp:spPr>
        <a:xfrm>
          <a:off x="-5813023" y="-889680"/>
          <a:ext cx="6920529" cy="6920529"/>
        </a:xfrm>
        <a:prstGeom prst="blockArc">
          <a:avLst>
            <a:gd name="adj1" fmla="val 18900000"/>
            <a:gd name="adj2" fmla="val 2700000"/>
            <a:gd name="adj3" fmla="val 312"/>
          </a:avLst>
        </a:pr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35B78B-D9B2-4B8D-8BF4-E5D64CE364F8}">
      <dsp:nvSpPr>
        <dsp:cNvPr id="0" name=""/>
        <dsp:cNvSpPr/>
      </dsp:nvSpPr>
      <dsp:spPr>
        <a:xfrm>
          <a:off x="579700" y="395252"/>
          <a:ext cx="4615027" cy="79091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27791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Сохранение сбалансированности и устойчивости местных бюджетов</a:t>
          </a:r>
        </a:p>
      </dsp:txBody>
      <dsp:txXfrm>
        <a:off x="579700" y="395252"/>
        <a:ext cx="4615027" cy="790917"/>
      </dsp:txXfrm>
    </dsp:sp>
    <dsp:sp modelId="{7E7A9EB8-BDA6-4188-B5CD-DB58F29B9264}">
      <dsp:nvSpPr>
        <dsp:cNvPr id="0" name=""/>
        <dsp:cNvSpPr/>
      </dsp:nvSpPr>
      <dsp:spPr>
        <a:xfrm>
          <a:off x="85377" y="296388"/>
          <a:ext cx="988646" cy="988646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C9B2C6A-3101-404F-BE50-C0358942A667}">
      <dsp:nvSpPr>
        <dsp:cNvPr id="0" name=""/>
        <dsp:cNvSpPr/>
      </dsp:nvSpPr>
      <dsp:spPr>
        <a:xfrm>
          <a:off x="1033151" y="1581834"/>
          <a:ext cx="4161576" cy="790917"/>
        </a:xfrm>
        <a:prstGeom prst="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27791" tIns="45720" rIns="45720" bIns="4572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/>
            <a:t>Сохранение социальной ориентированности расходов</a:t>
          </a:r>
        </a:p>
      </dsp:txBody>
      <dsp:txXfrm>
        <a:off x="1033151" y="1581834"/>
        <a:ext cx="4161576" cy="790917"/>
      </dsp:txXfrm>
    </dsp:sp>
    <dsp:sp modelId="{9CD32D13-55FF-4F42-A79E-86CC3DAD411E}">
      <dsp:nvSpPr>
        <dsp:cNvPr id="0" name=""/>
        <dsp:cNvSpPr/>
      </dsp:nvSpPr>
      <dsp:spPr>
        <a:xfrm>
          <a:off x="538828" y="1482969"/>
          <a:ext cx="988646" cy="988646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9525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79086CE-C0B8-4564-9F71-D770F3DF3CF0}">
      <dsp:nvSpPr>
        <dsp:cNvPr id="0" name=""/>
        <dsp:cNvSpPr/>
      </dsp:nvSpPr>
      <dsp:spPr>
        <a:xfrm>
          <a:off x="1033151" y="2768416"/>
          <a:ext cx="4161576" cy="790917"/>
        </a:xfrm>
        <a:prstGeom prst="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27791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Реализация мер, направленных на повышение качества жизни населения, благосостояния работников, поддержку наиболее уязвимых слоев населения</a:t>
          </a:r>
        </a:p>
      </dsp:txBody>
      <dsp:txXfrm>
        <a:off x="1033151" y="2768416"/>
        <a:ext cx="4161576" cy="790917"/>
      </dsp:txXfrm>
    </dsp:sp>
    <dsp:sp modelId="{0288D720-D122-4625-B268-C113DDDD6F0F}">
      <dsp:nvSpPr>
        <dsp:cNvPr id="0" name=""/>
        <dsp:cNvSpPr/>
      </dsp:nvSpPr>
      <dsp:spPr>
        <a:xfrm>
          <a:off x="538828" y="2669551"/>
          <a:ext cx="988646" cy="988646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9525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9DB94FB-5DEC-4D49-924C-2276AC1A6512}">
      <dsp:nvSpPr>
        <dsp:cNvPr id="0" name=""/>
        <dsp:cNvSpPr/>
      </dsp:nvSpPr>
      <dsp:spPr>
        <a:xfrm>
          <a:off x="579700" y="3954997"/>
          <a:ext cx="4615027" cy="790917"/>
        </a:xfrm>
        <a:prstGeom prst="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27791" tIns="35560" rIns="35560" bIns="3556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Расширение сферы применения </a:t>
          </a:r>
          <a:r>
            <a:rPr lang="ru-RU" sz="1100" kern="1200" dirty="0"/>
            <a:t>методов</a:t>
          </a:r>
          <a:r>
            <a:rPr lang="ru-RU" sz="1400" kern="1200" dirty="0"/>
            <a:t> бюджетного планирования с поэтапным включением в нормативное финансирование большинства расходов социальных отраслей</a:t>
          </a:r>
        </a:p>
      </dsp:txBody>
      <dsp:txXfrm>
        <a:off x="579700" y="3954997"/>
        <a:ext cx="4615027" cy="790917"/>
      </dsp:txXfrm>
    </dsp:sp>
    <dsp:sp modelId="{E725E8E7-E5A9-4686-AA79-0152D70A7138}">
      <dsp:nvSpPr>
        <dsp:cNvPr id="0" name=""/>
        <dsp:cNvSpPr/>
      </dsp:nvSpPr>
      <dsp:spPr>
        <a:xfrm>
          <a:off x="85377" y="3856133"/>
          <a:ext cx="988646" cy="988646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0AE4DC-42BA-478F-8680-8AF3F4BFB6C0}">
      <dsp:nvSpPr>
        <dsp:cNvPr id="0" name=""/>
        <dsp:cNvSpPr/>
      </dsp:nvSpPr>
      <dsp:spPr>
        <a:xfrm>
          <a:off x="0" y="0"/>
          <a:ext cx="5998266" cy="1296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900" kern="1200" dirty="0"/>
            <a:t>Доходы: </a:t>
          </a:r>
          <a:r>
            <a:rPr lang="ru-RU" sz="3700" b="1" u="sng" kern="1200" dirty="0"/>
            <a:t>57 838,8</a:t>
          </a:r>
        </a:p>
      </dsp:txBody>
      <dsp:txXfrm>
        <a:off x="37963" y="37963"/>
        <a:ext cx="4599625" cy="1220218"/>
      </dsp:txXfrm>
    </dsp:sp>
    <dsp:sp modelId="{047C736D-7450-4700-A24E-7F5D7FDF3654}">
      <dsp:nvSpPr>
        <dsp:cNvPr id="0" name=""/>
        <dsp:cNvSpPr/>
      </dsp:nvSpPr>
      <dsp:spPr>
        <a:xfrm>
          <a:off x="304863" y="1512168"/>
          <a:ext cx="6447056" cy="1296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800" kern="1200" dirty="0"/>
            <a:t>Расходы: </a:t>
          </a:r>
          <a:r>
            <a:rPr lang="ru-RU" sz="4000" b="1" u="sng" kern="1200" dirty="0"/>
            <a:t>55 409,00</a:t>
          </a:r>
        </a:p>
      </dsp:txBody>
      <dsp:txXfrm>
        <a:off x="342826" y="1550131"/>
        <a:ext cx="4896743" cy="1220218"/>
      </dsp:txXfrm>
    </dsp:sp>
    <dsp:sp modelId="{0C11804F-8EC7-4B8D-83B1-CD1B09B059FD}">
      <dsp:nvSpPr>
        <dsp:cNvPr id="0" name=""/>
        <dsp:cNvSpPr/>
      </dsp:nvSpPr>
      <dsp:spPr>
        <a:xfrm>
          <a:off x="1058517" y="3024336"/>
          <a:ext cx="5998266" cy="12961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700" kern="1200" dirty="0"/>
            <a:t>Профицит: +</a:t>
          </a:r>
          <a:r>
            <a:rPr lang="ru-RU" sz="3750" b="1" u="sng" kern="1200" dirty="0"/>
            <a:t>2 429,8</a:t>
          </a:r>
        </a:p>
      </dsp:txBody>
      <dsp:txXfrm>
        <a:off x="1096480" y="3062299"/>
        <a:ext cx="4550588" cy="1220218"/>
      </dsp:txXfrm>
    </dsp:sp>
    <dsp:sp modelId="{C4BF630B-43D3-46B2-BFCE-9AC94764D88D}">
      <dsp:nvSpPr>
        <dsp:cNvPr id="0" name=""/>
        <dsp:cNvSpPr/>
      </dsp:nvSpPr>
      <dsp:spPr>
        <a:xfrm>
          <a:off x="5155772" y="982909"/>
          <a:ext cx="842493" cy="842493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 dirty="0"/>
        </a:p>
      </dsp:txBody>
      <dsp:txXfrm>
        <a:off x="5345333" y="982909"/>
        <a:ext cx="463371" cy="633976"/>
      </dsp:txXfrm>
    </dsp:sp>
    <dsp:sp modelId="{8AEF46C2-7D49-4849-9F6B-8B31E352366B}">
      <dsp:nvSpPr>
        <dsp:cNvPr id="0" name=""/>
        <dsp:cNvSpPr/>
      </dsp:nvSpPr>
      <dsp:spPr>
        <a:xfrm>
          <a:off x="5685031" y="2486436"/>
          <a:ext cx="842493" cy="842493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9525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 dirty="0"/>
        </a:p>
      </dsp:txBody>
      <dsp:txXfrm>
        <a:off x="5874592" y="2486436"/>
        <a:ext cx="463371" cy="6339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0.38238</cdr:x>
      <cdr:y>0.66505</cdr:y>
    </cdr:from>
    <cdr:to>
      <cdr:x>0.92917</cdr:x>
      <cdr:y>0.85469</cdr:y>
    </cdr:to>
    <cdr:sp macro="" textlink="">
      <cdr:nvSpPr>
        <cdr:cNvPr id="3" name="Скругленная прямоугольная выноска 2"/>
        <cdr:cNvSpPr/>
      </cdr:nvSpPr>
      <cdr:spPr>
        <a:xfrm xmlns:a="http://schemas.openxmlformats.org/drawingml/2006/main">
          <a:off x="1153240" y="2835304"/>
          <a:ext cx="1649082" cy="808511"/>
        </a:xfrm>
        <a:prstGeom xmlns:a="http://schemas.openxmlformats.org/drawingml/2006/main" prst="wedgeRoundRectCallout">
          <a:avLst>
            <a:gd name="adj1" fmla="val -44461"/>
            <a:gd name="adj2" fmla="val -82702"/>
            <a:gd name="adj3" fmla="val 16667"/>
          </a:avLst>
        </a:prstGeom>
        <a:ln xmlns:a="http://schemas.openxmlformats.org/drawingml/2006/main"/>
      </cdr:spPr>
      <cdr:style>
        <a:lnRef xmlns:a="http://schemas.openxmlformats.org/drawingml/2006/main" idx="3">
          <a:schemeClr val="lt1"/>
        </a:lnRef>
        <a:fillRef xmlns:a="http://schemas.openxmlformats.org/drawingml/2006/main" idx="1">
          <a:schemeClr val="accent6"/>
        </a:fillRef>
        <a:effectRef xmlns:a="http://schemas.openxmlformats.org/drawingml/2006/main" idx="1">
          <a:schemeClr val="accent6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b="1" dirty="0">
              <a:solidFill>
                <a:srgbClr val="000000"/>
              </a:solidFill>
            </a:rPr>
            <a:t>Социальная сфера </a:t>
          </a:r>
        </a:p>
        <a:p xmlns:a="http://schemas.openxmlformats.org/drawingml/2006/main">
          <a:pPr algn="ctr"/>
          <a:r>
            <a:rPr lang="ru-RU" sz="2000" b="1" u="sng" dirty="0">
              <a:solidFill>
                <a:srgbClr val="000000"/>
              </a:solidFill>
            </a:rPr>
            <a:t>79,3%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00CB1-180E-4166-AD74-C5AEABF2AFDA}" type="datetimeFigureOut">
              <a:rPr lang="ru-RU" smtClean="0"/>
              <a:t>09.02.2022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20648-5E96-4106-BD6B-2A0A854362F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83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9F9EF3F-4B7A-4F01-8FE9-FA029057EC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64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527CB68-F453-404A-BC68-F81723BD4F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832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D6E6F20-CA64-41DC-B89C-1673FA32C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96479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E49D0C6-B56E-412E-A8A9-64BF1C57B3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5043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9492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7296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1050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7946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9265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361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56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7A98452-F50B-422D-A8BF-9DEC3D1D2B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72363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4" y="273054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5530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9440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614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0101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929BD9-F702-4AF8-864A-926C2DEBA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6C37A3-D3F2-479F-B9C2-8D12E3995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035A026-0D6C-43B8-B073-A2F8F8417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3878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E3E663-4F21-4176-966F-F7C7EE93A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786E29-6EC9-4F50-9300-3011EF149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2DCE5BE-C472-42DA-BEE6-945ED5094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0425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BE26A2-D28F-4C92-A63A-C4925A2AE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0261C3-C0F6-4CE8-94C2-12B9871E3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ADF600-3AD9-46E7-B985-6D3C97F1F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24724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A98DCF1C-2774-4468-8606-C534AF5E3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F0305169-2050-45F3-BA8E-EE71CED1D3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F716EDAE-6E21-486D-8375-304FBA404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33064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16B47786-AFC5-44C5-ABA0-9FAE4593E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AA4A40B1-1D60-4042-A158-4300CD232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C0275340-27A6-4BC8-8354-F989C9162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4535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6B7DBC8D-C1FD-41E0-8B6E-8A7DCC349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6D8DB913-3B1F-4521-90B5-79E577B09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059D8055-BAEF-42CE-BD93-38B759BC5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826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1264CC3-0D60-4378-AEF8-44EC902342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43058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81DD87B1-C1CF-4815-8A3F-43B22A56B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286A9C92-4E65-4CE2-BA40-145950D40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901F96FD-C038-4745-8F42-EC7EBF62E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32040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684DB13E-E7D2-47E5-B497-58E34350F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8B7DC202-7885-4BE0-8CCC-1776DA9E3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79B5C417-DEF2-4DCC-AF66-9EACC78CF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9677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C42D64EC-22F8-4179-ABAD-242FA9D0A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D6E5069B-65B9-46DF-8475-7599D33288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FCB41AF0-810F-4868-9DBE-1DB04B70D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8587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3FE06F3-3460-4FDF-9053-E647AED4D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195B1CB-363C-41D2-A672-9433D4C6C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641991C-071F-46FE-8FEE-81B5B3F7D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9964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AAAC021-0347-4D0F-A0BC-EA47F2BCF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F24384B-F2D9-4CAD-9579-098BAB24F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AD78AA-49AA-49B5-8183-E480455E5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105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81F3EAA-F023-4D89-9DE1-7C1A07A2A5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966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505614D-33F8-401F-9ABE-C5FA6C7AAE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20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31C4737-D7E5-49C4-AEE5-0447C532B9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553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37DAF1B-E21D-4FBA-8962-F8DE51BB1D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788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F25DE10-DE59-471A-92FD-070BB05A9E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496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B4D6581-F04C-457F-9B4D-9151E13DAE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9736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D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4784E6-3004-40A0-8C0A-3CF8793E91AC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41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Franklin Gothic Medium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D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09.02.2022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692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97EEB6CF-1509-4C74-A8E6-FD0DF97AC6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7E165675-B109-4FA5-90A8-928A460CF0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B66F56-A9BA-4428-9B46-AEF79C4E0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26C899-8C91-4B7E-9971-7B51FB97C7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A27D7C-2068-467F-AB76-FCDD553788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74784E6-3004-40A0-8C0A-3CF8793E91AC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391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30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9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slideLayout" Target="../slideLayouts/slideLayout30.xml"/><Relationship Id="rId1" Type="http://schemas.openxmlformats.org/officeDocument/2006/relationships/themeOverride" Target="../theme/themeOverride3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5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7.xml"/><Relationship Id="rId1" Type="http://schemas.openxmlformats.org/officeDocument/2006/relationships/themeOverride" Target="../theme/themeOverride5.xml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4.jpg"/><Relationship Id="rId5" Type="http://schemas.openxmlformats.org/officeDocument/2006/relationships/image" Target="../media/image13.jpeg"/><Relationship Id="rId4" Type="http://schemas.openxmlformats.org/officeDocument/2006/relationships/image" Target="../media/image1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403648" y="116632"/>
            <a:ext cx="6408712" cy="1656184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Бюджет</a:t>
            </a:r>
            <a:r>
              <a:rPr lang="ru-RU" sz="3200" b="1" i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ru-RU" sz="14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это финансовый документ, содержащий подробный план аккумулирования и использования финансовых ресурсов государства, региона за определенный период времени (с 1 января по       31 декабря)</a:t>
            </a: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38668" y="1772816"/>
            <a:ext cx="2949156" cy="1227765"/>
          </a:xfrm>
          <a:prstGeom prst="wedgeRoundRectCallou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i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ДОХОДЫ</a:t>
            </a:r>
          </a:p>
          <a:p>
            <a:pPr algn="ctr"/>
            <a:r>
              <a:rPr lang="ru-RU" sz="1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денежные средства, поступающие в безвозмездном и безвозвратном порядке в бюджет</a:t>
            </a:r>
          </a:p>
          <a:p>
            <a:pPr algn="ctr"/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645" y="4869160"/>
            <a:ext cx="2949156" cy="1440160"/>
          </a:xfrm>
          <a:prstGeom prst="roundRect">
            <a:avLst/>
          </a:prstGeom>
          <a:gradFill>
            <a:gsLst>
              <a:gs pos="0">
                <a:srgbClr val="00B0F0"/>
              </a:gs>
              <a:gs pos="16000">
                <a:schemeClr val="accent3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Неналоговые доходы</a:t>
            </a:r>
          </a:p>
          <a:p>
            <a:pPr algn="just"/>
            <a:r>
              <a:rPr lang="ru-RU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получаемые в виде платы за пользование государственными фондами или имуществом либо компенсации за оказанные государством услуги юридическим или физическим лицам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8668" y="3212976"/>
            <a:ext cx="2952328" cy="1584176"/>
          </a:xfrm>
          <a:prstGeom prst="roundRect">
            <a:avLst/>
          </a:prstGeom>
          <a:gradFill>
            <a:gsLst>
              <a:gs pos="0">
                <a:srgbClr val="00B0F0"/>
              </a:gs>
              <a:gs pos="16000">
                <a:schemeClr val="accent3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Налоговые доходы</a:t>
            </a:r>
          </a:p>
          <a:p>
            <a:pPr algn="just"/>
            <a:r>
              <a:rPr lang="ru-RU" sz="12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налог – обязательный безвозмездный платеж, взимаемый Правительством или местными органами власти с организаций и физических лиц в целях финансирования расходов государства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8667" y="6381328"/>
            <a:ext cx="2958133" cy="360040"/>
          </a:xfrm>
          <a:prstGeom prst="roundRect">
            <a:avLst/>
          </a:prstGeom>
          <a:gradFill>
            <a:gsLst>
              <a:gs pos="0">
                <a:srgbClr val="00B0F0"/>
              </a:gs>
              <a:gs pos="16000">
                <a:schemeClr val="accent3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Безвозмездные поступления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347864" y="1988840"/>
            <a:ext cx="2736304" cy="1368152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РАСХОДЫ</a:t>
            </a:r>
          </a:p>
          <a:p>
            <a:pPr algn="ctr"/>
            <a:r>
              <a:rPr lang="ru-RU" sz="14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денежные средства, направляемые на финансовое обеспечений задач и функций государства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229255" y="3356992"/>
            <a:ext cx="2736304" cy="936104"/>
          </a:xfrm>
          <a:prstGeom prst="roundRect">
            <a:avLst/>
          </a:prstGeom>
          <a:gradFill>
            <a:gsLst>
              <a:gs pos="0">
                <a:srgbClr val="FFFF00"/>
              </a:gs>
              <a:gs pos="16000">
                <a:schemeClr val="accent3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Сбалансированный бюджет</a:t>
            </a:r>
          </a:p>
          <a:p>
            <a:pPr algn="ctr"/>
            <a:r>
              <a:rPr lang="ru-RU" sz="1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расходы равны доходам и иным поступлениям</a:t>
            </a:r>
          </a:p>
        </p:txBody>
      </p:sp>
      <p:sp>
        <p:nvSpPr>
          <p:cNvPr id="14" name="Скругленная прямоугольная выноска 13"/>
          <p:cNvSpPr/>
          <p:nvPr/>
        </p:nvSpPr>
        <p:spPr>
          <a:xfrm>
            <a:off x="6229255" y="1844825"/>
            <a:ext cx="2735233" cy="1155756"/>
          </a:xfrm>
          <a:prstGeom prst="wedgeRoundRectCallou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i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400" b="1" i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ИТОГОВОЕ САЛЬДО</a:t>
            </a:r>
          </a:p>
          <a:p>
            <a:pPr algn="ctr"/>
            <a:r>
              <a:rPr lang="ru-RU" sz="1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соотношение между доходной и расходной частями бюджета </a:t>
            </a:r>
          </a:p>
          <a:p>
            <a:pPr algn="ctr"/>
            <a:endParaRPr lang="ru-RU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229255" y="4509120"/>
            <a:ext cx="2736304" cy="936104"/>
          </a:xfrm>
          <a:prstGeom prst="roundRect">
            <a:avLst/>
          </a:prstGeom>
          <a:gradFill>
            <a:gsLst>
              <a:gs pos="0">
                <a:srgbClr val="FFFF00"/>
              </a:gs>
              <a:gs pos="16000">
                <a:schemeClr val="accent3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Профицит бюджета</a:t>
            </a:r>
          </a:p>
          <a:p>
            <a:pPr algn="ctr"/>
            <a:r>
              <a:rPr lang="ru-RU" sz="1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доходы бюджета превышают его расходы 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233343" y="5661248"/>
            <a:ext cx="2736304" cy="936104"/>
          </a:xfrm>
          <a:prstGeom prst="roundRect">
            <a:avLst/>
          </a:prstGeom>
          <a:gradFill>
            <a:gsLst>
              <a:gs pos="0">
                <a:srgbClr val="FFFF00"/>
              </a:gs>
              <a:gs pos="16000">
                <a:schemeClr val="accent3">
                  <a:lumMod val="40000"/>
                  <a:lumOff val="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Дефицит бюджета</a:t>
            </a:r>
          </a:p>
          <a:p>
            <a:pPr algn="ctr"/>
            <a:r>
              <a:rPr lang="ru-RU" sz="1400" dirty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превышение расходов бюджета над его доходами</a:t>
            </a:r>
          </a:p>
        </p:txBody>
      </p:sp>
    </p:spTree>
    <p:extLst>
      <p:ext uri="{BB962C8B-B14F-4D97-AF65-F5344CB8AC3E}">
        <p14:creationId xmlns:p14="http://schemas.microsoft.com/office/powerpoint/2010/main" val="4413535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/>
          <a:lstStyle/>
          <a:p>
            <a:r>
              <a:rPr lang="ru-RU" sz="28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Структура бюджета района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67544" y="764703"/>
            <a:ext cx="2592288" cy="936103"/>
          </a:xfrm>
          <a:prstGeom prst="roundRect">
            <a:avLst/>
          </a:prstGeom>
          <a:solidFill>
            <a:srgbClr val="8FB0F9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Доходы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492971" y="692696"/>
            <a:ext cx="5184576" cy="1008111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Налоговые доходы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Неналоговые доходы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Безвозмездные поступления (платежи от другого бюджета в форме межбюджетных трансфертов)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7544" y="1844824"/>
            <a:ext cx="2592288" cy="2736304"/>
          </a:xfrm>
          <a:prstGeom prst="roundRect">
            <a:avLst/>
          </a:prstGeom>
          <a:solidFill>
            <a:srgbClr val="DA5474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Расходы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491880" y="1844824"/>
            <a:ext cx="5184576" cy="2766584"/>
          </a:xfrm>
          <a:prstGeom prst="roundRect">
            <a:avLst/>
          </a:prstGeom>
          <a:solidFill>
            <a:srgbClr val="FA98E5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Общегосударственная деятельность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Национальная оборона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Национальная экономика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Охрана окружающей среды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Жилищно-коммунальные услуги и жилищное строительство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Здравоохранение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Физическая культура, спорт, культура и средства массовой информации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Образование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5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Социальная политика</a:t>
            </a:r>
            <a:endParaRPr lang="ru-RU" sz="1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47106" y="4725144"/>
            <a:ext cx="2592288" cy="2016224"/>
          </a:xfrm>
          <a:prstGeom prst="roundRect">
            <a:avLst/>
          </a:prstGeom>
          <a:solidFill>
            <a:srgbClr val="FF9147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ru-RU" sz="2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Направления использования профицита (источники финансирования дефицита)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91880" y="4743262"/>
            <a:ext cx="5184576" cy="1998106"/>
          </a:xfrm>
          <a:prstGeom prst="roundRect">
            <a:avLst/>
          </a:prstGeom>
          <a:solidFill>
            <a:srgbClr val="F2D04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Привлечение и погашение заимствований на внутреннем рынке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Операции по гарантиям местных исполнительных и распорядительных органов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Предоставление и возврат бюджетных кредитов, ссуд, займов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Изменение остатков бюджета</a:t>
            </a:r>
          </a:p>
        </p:txBody>
      </p:sp>
    </p:spTree>
    <p:extLst>
      <p:ext uri="{BB962C8B-B14F-4D97-AF65-F5344CB8AC3E}">
        <p14:creationId xmlns:p14="http://schemas.microsoft.com/office/powerpoint/2010/main" val="6662635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E0E48179-CD8A-4190-AA5E-8440552B1D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59276289"/>
              </p:ext>
            </p:extLst>
          </p:nvPr>
        </p:nvGraphicFramePr>
        <p:xfrm>
          <a:off x="-287370" y="1079959"/>
          <a:ext cx="428396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230FBCFA-1644-4577-85BB-BFE51EC20644}"/>
              </a:ext>
            </a:extLst>
          </p:cNvPr>
          <p:cNvGrpSpPr/>
          <p:nvPr/>
        </p:nvGrpSpPr>
        <p:grpSpPr>
          <a:xfrm>
            <a:off x="73457" y="89852"/>
            <a:ext cx="3888432" cy="990107"/>
            <a:chOff x="1155720" y="6031537"/>
            <a:chExt cx="5635030" cy="1843752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5" name="Скругленный прямоугольник 4">
              <a:extLst>
                <a:ext uri="{FF2B5EF4-FFF2-40B4-BE49-F238E27FC236}">
                  <a16:creationId xmlns:a16="http://schemas.microsoft.com/office/drawing/2014/main" id="{DB2B4283-B682-4235-8647-E39BC03DD4A2}"/>
                </a:ext>
              </a:extLst>
            </p:cNvPr>
            <p:cNvSpPr/>
            <p:nvPr/>
          </p:nvSpPr>
          <p:spPr>
            <a:xfrm>
              <a:off x="1155720" y="6031537"/>
              <a:ext cx="5635030" cy="1676965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4BACC6">
                    <a:hueOff val="0"/>
                    <a:satOff val="0"/>
                    <a:lumOff val="0"/>
                    <a:alphaOff val="0"/>
                    <a:shade val="51000"/>
                    <a:satMod val="130000"/>
                  </a:srgbClr>
                </a:gs>
                <a:gs pos="80000">
                  <a:srgbClr val="4BACC6">
                    <a:hueOff val="0"/>
                    <a:satOff val="0"/>
                    <a:lumOff val="0"/>
                    <a:alphaOff val="0"/>
                    <a:shade val="93000"/>
                    <a:satMod val="130000"/>
                  </a:srgbClr>
                </a:gs>
                <a:gs pos="100000">
                  <a:srgbClr val="4BACC6">
                    <a:hueOff val="0"/>
                    <a:satOff val="0"/>
                    <a:lumOff val="0"/>
                    <a:alphaOff val="0"/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 prstMaterial="plastic">
              <a:bevelT w="127000" h="25400" prst="relaxedInset"/>
            </a:sp3d>
          </p:spPr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000" b="1" dirty="0">
                  <a:solidFill>
                    <a:schemeClr val="bg1"/>
                  </a:solidFill>
                  <a:latin typeface="+mn-lt"/>
                </a:rPr>
                <a:t>Показатели для формирования бюджета на 2022 год</a:t>
              </a:r>
            </a:p>
          </p:txBody>
        </p:sp>
        <p:sp>
          <p:nvSpPr>
            <p:cNvPr id="6" name="Скругленный прямоугольник 4">
              <a:extLst>
                <a:ext uri="{FF2B5EF4-FFF2-40B4-BE49-F238E27FC236}">
                  <a16:creationId xmlns:a16="http://schemas.microsoft.com/office/drawing/2014/main" id="{A8B54B08-2383-4CB0-98E0-A17A5DA4F8E7}"/>
                </a:ext>
              </a:extLst>
            </p:cNvPr>
            <p:cNvSpPr/>
            <p:nvPr/>
          </p:nvSpPr>
          <p:spPr>
            <a:xfrm>
              <a:off x="2551183" y="6085238"/>
              <a:ext cx="4096427" cy="179005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lIns="68580" tIns="68580" rIns="68580" bIns="68580" spcCol="1270"/>
            <a:lstStyle/>
            <a:p>
              <a:pPr marL="57150" lvl="1" indent="-57150" defTabSz="488950" eaLnBrk="1" fontAlgn="auto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endParaRPr lang="ru-RU" sz="1400" dirty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graphicFrame>
        <p:nvGraphicFramePr>
          <p:cNvPr id="8" name="Объект 3">
            <a:extLst>
              <a:ext uri="{FF2B5EF4-FFF2-40B4-BE49-F238E27FC236}">
                <a16:creationId xmlns:a16="http://schemas.microsoft.com/office/drawing/2014/main" id="{FEB223A4-A811-4CB8-A20E-8264486BF6BF}"/>
              </a:ext>
            </a:extLst>
          </p:cNvPr>
          <p:cNvGraphicFramePr>
            <a:graphicFrameLocks/>
          </p:cNvGraphicFramePr>
          <p:nvPr/>
        </p:nvGraphicFramePr>
        <p:xfrm>
          <a:off x="3827690" y="1197857"/>
          <a:ext cx="5266928" cy="5141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ECC8162E-1CBD-435D-A1DC-72BB2C7BD1B1}"/>
              </a:ext>
            </a:extLst>
          </p:cNvPr>
          <p:cNvGrpSpPr/>
          <p:nvPr/>
        </p:nvGrpSpPr>
        <p:grpSpPr>
          <a:xfrm>
            <a:off x="4516937" y="148801"/>
            <a:ext cx="4171131" cy="990107"/>
            <a:chOff x="1155720" y="6031537"/>
            <a:chExt cx="5635030" cy="1843752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0" name="Скругленный прямоугольник 4">
              <a:extLst>
                <a:ext uri="{FF2B5EF4-FFF2-40B4-BE49-F238E27FC236}">
                  <a16:creationId xmlns:a16="http://schemas.microsoft.com/office/drawing/2014/main" id="{CFA37DEF-E25D-4550-97F4-3622A79F5094}"/>
                </a:ext>
              </a:extLst>
            </p:cNvPr>
            <p:cNvSpPr/>
            <p:nvPr/>
          </p:nvSpPr>
          <p:spPr>
            <a:xfrm>
              <a:off x="1155720" y="6031537"/>
              <a:ext cx="5635030" cy="1676965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4BACC6">
                    <a:hueOff val="0"/>
                    <a:satOff val="0"/>
                    <a:lumOff val="0"/>
                    <a:alphaOff val="0"/>
                    <a:shade val="51000"/>
                    <a:satMod val="130000"/>
                  </a:srgbClr>
                </a:gs>
                <a:gs pos="80000">
                  <a:srgbClr val="4BACC6">
                    <a:hueOff val="0"/>
                    <a:satOff val="0"/>
                    <a:lumOff val="0"/>
                    <a:alphaOff val="0"/>
                    <a:shade val="93000"/>
                    <a:satMod val="130000"/>
                  </a:srgbClr>
                </a:gs>
                <a:gs pos="100000">
                  <a:srgbClr val="4BACC6">
                    <a:hueOff val="0"/>
                    <a:satOff val="0"/>
                    <a:lumOff val="0"/>
                    <a:alphaOff val="0"/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 prstMaterial="plastic">
              <a:bevelT w="127000" h="25400" prst="relaxedInset"/>
            </a:sp3d>
          </p:spPr>
          <p:txBody>
            <a:bodyPr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900" b="1" dirty="0">
                  <a:solidFill>
                    <a:schemeClr val="bg1"/>
                  </a:solidFill>
                  <a:latin typeface="+mn-lt"/>
                </a:rPr>
                <a:t>Концептуальные подходы к формированию бюджета на 2022 год</a:t>
              </a:r>
            </a:p>
          </p:txBody>
        </p:sp>
        <p:sp>
          <p:nvSpPr>
            <p:cNvPr id="11" name="Скругленный прямоугольник 4">
              <a:extLst>
                <a:ext uri="{FF2B5EF4-FFF2-40B4-BE49-F238E27FC236}">
                  <a16:creationId xmlns:a16="http://schemas.microsoft.com/office/drawing/2014/main" id="{E019AEE1-1B81-46EB-B49B-DB4FACE7A3ED}"/>
                </a:ext>
              </a:extLst>
            </p:cNvPr>
            <p:cNvSpPr/>
            <p:nvPr/>
          </p:nvSpPr>
          <p:spPr>
            <a:xfrm>
              <a:off x="2551183" y="6085238"/>
              <a:ext cx="4096427" cy="179005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lIns="68580" tIns="68580" rIns="68580" bIns="68580" spcCol="1270"/>
            <a:lstStyle/>
            <a:p>
              <a:pPr marL="57150" lvl="1" indent="-57150" defTabSz="488950" eaLnBrk="1" fontAlgn="auto" hangingPunct="1">
                <a:lnSpc>
                  <a:spcPct val="90000"/>
                </a:lnSpc>
                <a:spcAft>
                  <a:spcPct val="15000"/>
                </a:spcAft>
                <a:buFontTx/>
                <a:buChar char="••"/>
                <a:defRPr/>
              </a:pPr>
              <a:endParaRPr lang="ru-RU" sz="1400" dirty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640960" cy="6480720"/>
          </a:xfrm>
          <a:prstGeom prst="rect">
            <a:avLst/>
          </a:prstGeom>
          <a:gradFill>
            <a:gsLst>
              <a:gs pos="0">
                <a:srgbClr val="EEFFDD"/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</a:t>
            </a:r>
          </a:p>
          <a:p>
            <a:pPr algn="just"/>
            <a:r>
              <a:rPr lang="ru-RU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Консолидированный бюджет Чашникского района на 20</a:t>
            </a:r>
            <a:r>
              <a:rPr 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год утвержден по </a:t>
            </a: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доходам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сумме </a:t>
            </a:r>
            <a:r>
              <a:rPr lang="ru-RU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57 838,8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рублей, по </a:t>
            </a: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расходам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b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55 409,0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рублей, с превышением доходов над расходами (</a:t>
            </a: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в сумме </a:t>
            </a:r>
            <a:r>
              <a:rPr lang="ru-RU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2 429,8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рублей. </a:t>
            </a:r>
          </a:p>
          <a:p>
            <a:pPr algn="just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План по </a:t>
            </a: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налоговым и неналоговым доходам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 в сумме </a:t>
            </a:r>
            <a:r>
              <a:rPr lang="ru-RU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36 991,4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 или </a:t>
            </a:r>
            <a:r>
              <a:rPr lang="ru-RU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64,0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процента от общего объема доходов. </a:t>
            </a: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из вышестоящего бюджета в структуре доходов бюджета района составляют </a:t>
            </a:r>
            <a:r>
              <a:rPr lang="ru-RU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36,0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процентов  или  </a:t>
            </a:r>
            <a:r>
              <a:rPr lang="ru-RU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20 847,4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рублей, в том  числе  </a:t>
            </a: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дотация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–  </a:t>
            </a:r>
            <a:r>
              <a:rPr lang="ru-RU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20 827,4</a:t>
            </a: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рублей, </a:t>
            </a:r>
            <a:r>
              <a:rPr lang="ru-RU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субвенции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финансирование расходов по индексированным жилищным квотам (именным приватизационным чекам «Жилье») – </a:t>
            </a:r>
            <a:r>
              <a:rPr lang="ru-RU" b="1" u="sng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20,0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тыс. рублей.</a:t>
            </a:r>
          </a:p>
          <a:p>
            <a:pPr algn="just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Расходы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консолидированного бюджета района на 2022 год предусмотрены в сумме </a:t>
            </a:r>
            <a:r>
              <a:rPr lang="ru-RU" b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55 409,0</a:t>
            </a: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рублей. В объеме расходов бюджета средства, предусмотренные на  </a:t>
            </a: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текущие расходы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составляют </a:t>
            </a:r>
            <a:r>
              <a:rPr lang="ru-RU" b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50 445,9</a:t>
            </a: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 или </a:t>
            </a:r>
            <a:r>
              <a:rPr lang="ru-RU" b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91,0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процент всех расходов, из них расходы на выплату </a:t>
            </a: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заработной платы с начислениями на нее, трансфертов населению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расчеты за лекарственные средства, продукты питания, коммунальные услуги, субсидирование жилищно – коммунальных и транспортных услуг населению, расчеты за топливо,  отпускаемое  населению по фиксированным розничным ценам,  обслуживание  долга 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</a:t>
            </a:r>
            <a:r>
              <a:rPr lang="ru-RU" b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46 774,1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тыс. рублей или </a:t>
            </a:r>
            <a:r>
              <a:rPr lang="ru-RU" b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84,4</a:t>
            </a: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процента. Расходы капитального характера запланированы в сумме </a:t>
            </a:r>
            <a:r>
              <a:rPr lang="ru-RU" b="1" u="sng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4 376,6</a:t>
            </a:r>
            <a:r>
              <a:rPr lang="ru-RU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рублей </a:t>
            </a:r>
            <a:r>
              <a:rPr lang="ru-RU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  <a:r>
              <a:rPr lang="ru-RU" b="1" u="sng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7,9</a:t>
            </a:r>
            <a:r>
              <a:rPr lang="ru-RU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процента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всех расходов.</a:t>
            </a:r>
          </a:p>
          <a:p>
            <a:pPr algn="just"/>
            <a:endParaRPr lang="ru-RU" sz="19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9220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539750" y="0"/>
            <a:ext cx="8229600" cy="1143000"/>
          </a:xfrm>
        </p:spPr>
        <p:txBody>
          <a:bodyPr/>
          <a:lstStyle/>
          <a:p>
            <a:pPr eaLnBrk="1" hangingPunct="1"/>
            <a:r>
              <a:rPr lang="ru-RU" altLang="ru-RU" dirty="0"/>
              <a:t>СОСТАВ БЮДЖЕТА РАЙОНА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8696078"/>
              </p:ext>
            </p:extLst>
          </p:nvPr>
        </p:nvGraphicFramePr>
        <p:xfrm>
          <a:off x="500063" y="1146175"/>
          <a:ext cx="8229600" cy="4994274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71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46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8217">
                <a:tc gridSpan="3">
                  <a:txBody>
                    <a:bodyPr/>
                    <a:lstStyle/>
                    <a:p>
                      <a:pPr algn="ctr"/>
                      <a:r>
                        <a:rPr lang="ru-RU" sz="2800" dirty="0"/>
                        <a:t>Бюджет Чашникского района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64027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/>
                        <a:t>Районный бюджет </a:t>
                      </a:r>
                    </a:p>
                    <a:p>
                      <a:pPr algn="ctr"/>
                      <a:endParaRPr lang="ru-RU" sz="22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/>
                        <a:t>Бюджет города районного подчинения 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/>
                        <a:t>Сельские</a:t>
                      </a:r>
                    </a:p>
                    <a:p>
                      <a:pPr algn="ctr"/>
                      <a:r>
                        <a:rPr lang="ru-RU" sz="2200" dirty="0"/>
                        <a:t>бюджеты</a:t>
                      </a:r>
                    </a:p>
                    <a:p>
                      <a:pPr algn="ctr"/>
                      <a:endParaRPr lang="ru-RU" sz="22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1700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/>
                        <a:t>1. Районный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200" dirty="0"/>
                        <a:t>1. Новолукомльский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dirty="0"/>
                        <a:t>1. Иванский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1700"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dirty="0"/>
                        <a:t>2. Краснолукский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700"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dirty="0"/>
                        <a:t>3. Круглицкий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1700"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dirty="0"/>
                        <a:t>4. Лукомльский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700"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dirty="0"/>
                        <a:t>5. Новозарянский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765"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dirty="0"/>
                        <a:t>6. Ольшанский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6765"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2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200" dirty="0"/>
                        <a:t>7. Проземлянский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4586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>
            <a:extLst>
              <a:ext uri="{FF2B5EF4-FFF2-40B4-BE49-F238E27FC236}">
                <a16:creationId xmlns:a16="http://schemas.microsoft.com/office/drawing/2014/main" id="{CA53C259-8F05-497E-A5B3-041DD2301E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alt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 исполнения бюджета Чашникского района на 2022 года</a:t>
            </a:r>
            <a:endParaRPr lang="ru-RU" sz="3200" dirty="0"/>
          </a:p>
        </p:txBody>
      </p:sp>
      <p:sp>
        <p:nvSpPr>
          <p:cNvPr id="13315" name="Объект 5">
            <a:extLst>
              <a:ext uri="{FF2B5EF4-FFF2-40B4-BE49-F238E27FC236}">
                <a16:creationId xmlns:a16="http://schemas.microsoft.com/office/drawing/2014/main" id="{6A277326-4286-482D-9D90-4604CDE6F51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r" eaLnBrk="1" hangingPunct="1">
              <a:buFont typeface="Arial" panose="020B0604020202020204" pitchFamily="34" charset="0"/>
              <a:buNone/>
            </a:pPr>
            <a:r>
              <a:rPr lang="ru-RU" altLang="ru-RU"/>
              <a:t>(тыс. рублей)</a:t>
            </a:r>
            <a:br>
              <a:rPr lang="ru-RU" altLang="ru-RU"/>
            </a:br>
            <a:endParaRPr lang="ru-RU" altLang="ru-RU"/>
          </a:p>
        </p:txBody>
      </p:sp>
      <p:graphicFrame>
        <p:nvGraphicFramePr>
          <p:cNvPr id="7" name="Схема 6">
            <a:extLst>
              <a:ext uri="{FF2B5EF4-FFF2-40B4-BE49-F238E27FC236}">
                <a16:creationId xmlns:a16="http://schemas.microsoft.com/office/drawing/2014/main" id="{E38444BD-8AD9-487E-BDE1-1860BCE506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09826848"/>
              </p:ext>
            </p:extLst>
          </p:nvPr>
        </p:nvGraphicFramePr>
        <p:xfrm>
          <a:off x="971600" y="2060848"/>
          <a:ext cx="7056784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3">
            <a:extLst>
              <a:ext uri="{FF2B5EF4-FFF2-40B4-BE49-F238E27FC236}">
                <a16:creationId xmlns:a16="http://schemas.microsoft.com/office/drawing/2014/main" id="{8208B971-965B-4A8E-AF7A-0E71F4415C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00025" y="115888"/>
            <a:ext cx="8963025" cy="64928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2800" b="1">
                <a:cs typeface="Times New Roman" panose="02020603050405020304" pitchFamily="18" charset="0"/>
              </a:rPr>
              <a:t>Состав и структура собственных доходов бюджета </a:t>
            </a:r>
            <a:br>
              <a:rPr lang="ru-RU" altLang="ru-RU" sz="2800" b="1">
                <a:cs typeface="Times New Roman" panose="02020603050405020304" pitchFamily="18" charset="0"/>
              </a:rPr>
            </a:br>
            <a:r>
              <a:rPr lang="ru-RU" altLang="ru-RU" sz="2800" b="1">
                <a:cs typeface="Times New Roman" panose="02020603050405020304" pitchFamily="18" charset="0"/>
              </a:rPr>
              <a:t>на 2022 год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AF383D85-473C-4EC4-8CC3-43E2E30154F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53235399"/>
              </p:ext>
            </p:extLst>
          </p:nvPr>
        </p:nvGraphicFramePr>
        <p:xfrm>
          <a:off x="107504" y="1124744"/>
          <a:ext cx="4896544" cy="531899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115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0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72578">
                <a:tc>
                  <a:txBody>
                    <a:bodyPr/>
                    <a:lstStyle/>
                    <a:p>
                      <a:pPr algn="ctr"/>
                      <a:r>
                        <a:rPr lang="ru-RU" sz="2300" dirty="0"/>
                        <a:t>Наименование доходов</a:t>
                      </a:r>
                      <a:endParaRPr lang="ru-RU" sz="2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dirty="0"/>
                        <a:t>Сумма, </a:t>
                      </a:r>
                    </a:p>
                    <a:p>
                      <a:pPr algn="ctr"/>
                      <a:r>
                        <a:rPr lang="ru-RU" sz="2300" dirty="0"/>
                        <a:t>тыс. рублей</a:t>
                      </a:r>
                      <a:endParaRPr lang="ru-RU" sz="23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578">
                <a:tc>
                  <a:txBody>
                    <a:bodyPr/>
                    <a:lstStyle/>
                    <a:p>
                      <a:r>
                        <a:rPr lang="ru-RU" sz="2300" dirty="0"/>
                        <a:t>Подоходный налог с физических лиц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dirty="0"/>
                        <a:t>18 036,3</a:t>
                      </a:r>
                      <a:endParaRPr lang="ru-RU" sz="2300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284">
                <a:tc>
                  <a:txBody>
                    <a:bodyPr/>
                    <a:lstStyle/>
                    <a:p>
                      <a:r>
                        <a:rPr lang="ru-RU" sz="2300" dirty="0"/>
                        <a:t>Налог на прибыль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dirty="0"/>
                        <a:t>2 590,1</a:t>
                      </a:r>
                      <a:endParaRPr lang="ru-RU" sz="2300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210">
                <a:tc>
                  <a:txBody>
                    <a:bodyPr/>
                    <a:lstStyle/>
                    <a:p>
                      <a:r>
                        <a:rPr lang="ru-RU" sz="2300" dirty="0"/>
                        <a:t>Земельный налог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dirty="0"/>
                        <a:t>781,6</a:t>
                      </a:r>
                      <a:endParaRPr lang="ru-RU" sz="2300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2578">
                <a:tc>
                  <a:txBody>
                    <a:bodyPr/>
                    <a:lstStyle/>
                    <a:p>
                      <a:r>
                        <a:rPr lang="ru-RU" sz="2300" dirty="0"/>
                        <a:t>Налог на недвижимость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dirty="0"/>
                        <a:t>5 743,8</a:t>
                      </a:r>
                      <a:endParaRPr lang="ru-RU" sz="2300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8772">
                <a:tc>
                  <a:txBody>
                    <a:bodyPr/>
                    <a:lstStyle/>
                    <a:p>
                      <a:r>
                        <a:rPr lang="ru-RU" sz="2300" dirty="0"/>
                        <a:t>Налог на добавленную стоимость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dirty="0"/>
                        <a:t>4 507,2</a:t>
                      </a:r>
                      <a:endParaRPr lang="ru-RU" sz="2300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2578">
                <a:tc>
                  <a:txBody>
                    <a:bodyPr/>
                    <a:lstStyle/>
                    <a:p>
                      <a:r>
                        <a:rPr lang="ru-RU" sz="2300" dirty="0"/>
                        <a:t>Другие</a:t>
                      </a:r>
                      <a:r>
                        <a:rPr lang="ru-RU" sz="2300" baseline="0" dirty="0"/>
                        <a:t> налоги и сборы</a:t>
                      </a:r>
                      <a:endParaRPr lang="ru-RU" sz="2300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dirty="0"/>
                        <a:t>5 332,4</a:t>
                      </a:r>
                      <a:endParaRPr lang="ru-RU" sz="2300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9210">
                <a:tc>
                  <a:txBody>
                    <a:bodyPr/>
                    <a:lstStyle/>
                    <a:p>
                      <a:r>
                        <a:rPr lang="ru-RU" sz="2300" dirty="0"/>
                        <a:t>Всего</a:t>
                      </a:r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dirty="0"/>
                        <a:t>36 991,4</a:t>
                      </a:r>
                      <a:endParaRPr lang="ru-RU" sz="2300" b="1" dirty="0"/>
                    </a:p>
                  </a:txBody>
                  <a:tcPr>
                    <a:cell3D prstMaterial="dkEdge">
                      <a:bevel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" name="Объект 7">
            <a:extLst>
              <a:ext uri="{FF2B5EF4-FFF2-40B4-BE49-F238E27FC236}">
                <a16:creationId xmlns:a16="http://schemas.microsoft.com/office/drawing/2014/main" id="{48FDC5E5-ADE9-4C25-9E24-E72D85BEA5D2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910706324"/>
              </p:ext>
            </p:extLst>
          </p:nvPr>
        </p:nvGraphicFramePr>
        <p:xfrm>
          <a:off x="4716463" y="1052513"/>
          <a:ext cx="4038600" cy="5256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5" name="Скругленная прямоугольная выноска 4">
            <a:extLst>
              <a:ext uri="{FF2B5EF4-FFF2-40B4-BE49-F238E27FC236}">
                <a16:creationId xmlns:a16="http://schemas.microsoft.com/office/drawing/2014/main" id="{FE8CFDE4-1314-4F77-AF47-8D8E7E2370F8}"/>
              </a:ext>
            </a:extLst>
          </p:cNvPr>
          <p:cNvSpPr/>
          <p:nvPr/>
        </p:nvSpPr>
        <p:spPr>
          <a:xfrm>
            <a:off x="5337435" y="6061328"/>
            <a:ext cx="3672408" cy="703356"/>
          </a:xfrm>
          <a:prstGeom prst="wedgeRoundRectCallout">
            <a:avLst>
              <a:gd name="adj1" fmla="val -61031"/>
              <a:gd name="adj2" fmla="val 1724"/>
              <a:gd name="adj3" fmla="val 16667"/>
            </a:avLst>
          </a:prstGeom>
          <a:solidFill>
            <a:srgbClr val="FF66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0000"/>
                </a:solidFill>
              </a:rPr>
              <a:t>Рост к уровню 2021 года </a:t>
            </a:r>
            <a:r>
              <a:rPr lang="ru-RU" sz="2400" b="1" u="sng" dirty="0">
                <a:solidFill>
                  <a:srgbClr val="000000"/>
                </a:solidFill>
              </a:rPr>
              <a:t>108,6%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>
            <a:extLst>
              <a:ext uri="{FF2B5EF4-FFF2-40B4-BE49-F238E27FC236}">
                <a16:creationId xmlns:a16="http://schemas.microsoft.com/office/drawing/2014/main" id="{60A05089-0EB6-427C-A315-56FE11D8EB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1938" y="-47625"/>
            <a:ext cx="8620125" cy="923925"/>
          </a:xfrm>
        </p:spPr>
        <p:txBody>
          <a:bodyPr/>
          <a:lstStyle/>
          <a:p>
            <a:pPr eaLnBrk="1" hangingPunct="1"/>
            <a:r>
              <a:rPr lang="ru-RU" altLang="ru-RU" sz="2800" b="1"/>
              <a:t>Структура расходов бюджета 2022 года по отраслям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42D19002-894F-435B-B609-95D6E2237F9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375010161"/>
              </p:ext>
            </p:extLst>
          </p:nvPr>
        </p:nvGraphicFramePr>
        <p:xfrm>
          <a:off x="179512" y="1412776"/>
          <a:ext cx="6192688" cy="4824535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3027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4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57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93071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Наименование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solidFill>
                      <a:srgbClr val="9966FF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Сумма, тыс. рублей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solidFill>
                      <a:srgbClr val="9966FF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Удельный вес в расходах</a:t>
                      </a:r>
                      <a:r>
                        <a:rPr lang="ru-RU" baseline="0" dirty="0"/>
                        <a:t>, 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solidFill>
                      <a:srgbClr val="9966FF">
                        <a:alpha val="4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433">
                <a:tc>
                  <a:txBody>
                    <a:bodyPr/>
                    <a:lstStyle/>
                    <a:p>
                      <a:r>
                        <a:rPr lang="ru-RU" dirty="0"/>
                        <a:t>Образование</a:t>
                      </a: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solidFill>
                      <a:srgbClr val="9966FF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20 526,6</a:t>
                      </a: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solidFill>
                      <a:srgbClr val="9966FF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37,</a:t>
                      </a:r>
                      <a:r>
                        <a:rPr lang="en-US" sz="2000" dirty="0"/>
                        <a:t>1</a:t>
                      </a:r>
                      <a:r>
                        <a:rPr lang="ru-RU" sz="2000" dirty="0"/>
                        <a:t>%</a:t>
                      </a: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solidFill>
                      <a:srgbClr val="9966FF">
                        <a:alpha val="4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433">
                <a:tc>
                  <a:txBody>
                    <a:bodyPr/>
                    <a:lstStyle/>
                    <a:p>
                      <a:r>
                        <a:rPr lang="ru-RU" dirty="0"/>
                        <a:t>Здравоохранение</a:t>
                      </a: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solidFill>
                      <a:srgbClr val="9966FF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13 846,6</a:t>
                      </a: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solidFill>
                      <a:srgbClr val="9966FF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25,0%</a:t>
                      </a: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solidFill>
                      <a:srgbClr val="9966FF">
                        <a:alpha val="4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433">
                <a:tc>
                  <a:txBody>
                    <a:bodyPr/>
                    <a:lstStyle/>
                    <a:p>
                      <a:r>
                        <a:rPr lang="ru-RU" dirty="0"/>
                        <a:t>Физическая культура и спорт</a:t>
                      </a: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solidFill>
                      <a:srgbClr val="9966FF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4 530,8</a:t>
                      </a: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solidFill>
                      <a:srgbClr val="9966FF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8,2%</a:t>
                      </a: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solidFill>
                      <a:srgbClr val="9966FF">
                        <a:alpha val="4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20975"/>
                  </a:ext>
                </a:extLst>
              </a:tr>
              <a:tr h="491433">
                <a:tc>
                  <a:txBody>
                    <a:bodyPr/>
                    <a:lstStyle/>
                    <a:p>
                      <a:r>
                        <a:rPr lang="ru-RU" dirty="0"/>
                        <a:t>Культура, СМИ</a:t>
                      </a: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solidFill>
                      <a:srgbClr val="9966FF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2 729,3</a:t>
                      </a: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solidFill>
                      <a:srgbClr val="9966FF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4,9%</a:t>
                      </a: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solidFill>
                      <a:srgbClr val="9966FF">
                        <a:alpha val="4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1433">
                <a:tc>
                  <a:txBody>
                    <a:bodyPr/>
                    <a:lstStyle/>
                    <a:p>
                      <a:r>
                        <a:rPr lang="ru-RU" dirty="0"/>
                        <a:t>Социальная политика</a:t>
                      </a: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solidFill>
                      <a:srgbClr val="9966FF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2 290,7</a:t>
                      </a: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solidFill>
                      <a:srgbClr val="9966FF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4,1%</a:t>
                      </a: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solidFill>
                      <a:srgbClr val="9966FF">
                        <a:alpha val="4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1433">
                <a:tc>
                  <a:txBody>
                    <a:bodyPr/>
                    <a:lstStyle/>
                    <a:p>
                      <a:r>
                        <a:rPr lang="ru-RU" b="1" dirty="0"/>
                        <a:t>ВСЕГО СОЦИАЛЬНАЯ СФЕРА</a:t>
                      </a: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43 924,0</a:t>
                      </a: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solidFill>
                      <a:srgbClr val="9966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79,</a:t>
                      </a:r>
                      <a:r>
                        <a:rPr lang="en-US" sz="2000" b="1" dirty="0"/>
                        <a:t>3</a:t>
                      </a:r>
                      <a:r>
                        <a:rPr lang="ru-RU" sz="2000" b="1" dirty="0"/>
                        <a:t>%</a:t>
                      </a: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solidFill>
                      <a:srgbClr val="9966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46696"/>
                  </a:ext>
                </a:extLst>
              </a:tr>
              <a:tr h="491433">
                <a:tc>
                  <a:txBody>
                    <a:bodyPr/>
                    <a:lstStyle/>
                    <a:p>
                      <a:r>
                        <a:rPr lang="ru-RU" dirty="0"/>
                        <a:t>Другие направления</a:t>
                      </a: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solidFill>
                      <a:srgbClr val="9966FF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11 485,0</a:t>
                      </a: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solidFill>
                      <a:srgbClr val="9966FF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/>
                        <a:t>20,7%</a:t>
                      </a: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solidFill>
                      <a:srgbClr val="9966FF">
                        <a:alpha val="4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91433">
                <a:tc>
                  <a:txBody>
                    <a:bodyPr/>
                    <a:lstStyle/>
                    <a:p>
                      <a:r>
                        <a:rPr lang="ru-RU" dirty="0"/>
                        <a:t>Всего</a:t>
                      </a:r>
                      <a:endParaRPr lang="ru-RU" b="1" dirty="0"/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solidFill>
                      <a:srgbClr val="9966FF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55 409,0</a:t>
                      </a: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solidFill>
                      <a:srgbClr val="9966FF">
                        <a:alpha val="4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/>
                        <a:t>100,0%</a:t>
                      </a:r>
                    </a:p>
                  </a:txBody>
                  <a:tcPr marL="68580" marR="68580">
                    <a:cell3D prstMaterial="dkEdge">
                      <a:bevel/>
                      <a:lightRig rig="flood" dir="t"/>
                    </a:cell3D>
                    <a:solidFill>
                      <a:srgbClr val="9966FF">
                        <a:alpha val="4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0CC50C79-21FA-4182-8CD9-3130060DBF5B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5829300" y="755650"/>
          <a:ext cx="3473450" cy="4770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9">
            <a:extLst>
              <a:ext uri="{FF2B5EF4-FFF2-40B4-BE49-F238E27FC236}">
                <a16:creationId xmlns:a16="http://schemas.microsoft.com/office/drawing/2014/main" id="{5B329F2B-609D-4120-B1EC-6749AA6D271D}"/>
              </a:ext>
            </a:extLst>
          </p:cNvPr>
          <p:cNvGraphicFramePr>
            <a:graphicFrameLocks/>
          </p:cNvGraphicFramePr>
          <p:nvPr/>
        </p:nvGraphicFramePr>
        <p:xfrm>
          <a:off x="5937250" y="1144588"/>
          <a:ext cx="3321050" cy="4568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0" grpId="0">
        <p:bldAsOne/>
      </p:bldGraphic>
      <p:bldGraphic spid="9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251520" y="721629"/>
            <a:ext cx="3528392" cy="1915283"/>
            <a:chOff x="0" y="0"/>
            <a:chExt cx="5753100" cy="1790051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4" name="Скругленный прямоугольник 3"/>
            <p:cNvSpPr/>
            <p:nvPr/>
          </p:nvSpPr>
          <p:spPr>
            <a:xfrm>
              <a:off x="0" y="0"/>
              <a:ext cx="5753100" cy="1790051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C0504D">
                    <a:hueOff val="0"/>
                    <a:satOff val="0"/>
                    <a:lumOff val="0"/>
                    <a:alphaOff val="0"/>
                    <a:shade val="51000"/>
                    <a:satMod val="130000"/>
                  </a:srgbClr>
                </a:gs>
                <a:gs pos="80000">
                  <a:srgbClr val="C0504D">
                    <a:hueOff val="0"/>
                    <a:satOff val="0"/>
                    <a:lumOff val="0"/>
                    <a:alphaOff val="0"/>
                    <a:shade val="93000"/>
                    <a:satMod val="130000"/>
                  </a:srgbClr>
                </a:gs>
                <a:gs pos="100000">
                  <a:srgbClr val="C0504D">
                    <a:hueOff val="0"/>
                    <a:satOff val="0"/>
                    <a:lumOff val="0"/>
                    <a:alphaOff val="0"/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 prstMaterial="plastic">
              <a:bevelT w="127000" h="25400" prst="relaxedInset"/>
            </a:sp3d>
          </p:spPr>
        </p:sp>
        <p:sp>
          <p:nvSpPr>
            <p:cNvPr id="5" name="Скругленный прямоугольник 4"/>
            <p:cNvSpPr/>
            <p:nvPr/>
          </p:nvSpPr>
          <p:spPr>
            <a:xfrm>
              <a:off x="1955815" y="51468"/>
              <a:ext cx="3668569" cy="1687114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0" marR="0" lvl="0" indent="0" algn="l" defTabSz="80010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Культура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Библиотеки                       17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Музей                                 1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Учреждения клубного типа                                     15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endParaRPr lang="ru-RU" sz="1400" dirty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6" name="Скругленный прямоугольник 5"/>
          <p:cNvSpPr/>
          <p:nvPr/>
        </p:nvSpPr>
        <p:spPr>
          <a:xfrm>
            <a:off x="348465" y="900634"/>
            <a:ext cx="1055183" cy="1304230"/>
          </a:xfrm>
          <a:prstGeom prst="roundRect">
            <a:avLst>
              <a:gd name="adj" fmla="val 10000"/>
            </a:avLst>
          </a:prstGeom>
          <a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2000" r="-32000"/>
            </a:stretch>
          </a:blipFill>
          <a:ln>
            <a:noFill/>
          </a:ln>
          <a:effectLst/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ysClr val="window" lastClr="FFFFFF"/>
            </a:contourClr>
          </a:sp3d>
        </p:spPr>
      </p:sp>
      <p:grpSp>
        <p:nvGrpSpPr>
          <p:cNvPr id="7" name="Группа 6"/>
          <p:cNvGrpSpPr/>
          <p:nvPr/>
        </p:nvGrpSpPr>
        <p:grpSpPr>
          <a:xfrm>
            <a:off x="3851920" y="743923"/>
            <a:ext cx="5184576" cy="1790051"/>
            <a:chOff x="0" y="1969056"/>
            <a:chExt cx="6947140" cy="1790051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0" y="1969056"/>
              <a:ext cx="6947140" cy="1790051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9BBB59">
                    <a:hueOff val="0"/>
                    <a:satOff val="0"/>
                    <a:lumOff val="0"/>
                    <a:alphaOff val="0"/>
                    <a:shade val="51000"/>
                    <a:satMod val="130000"/>
                  </a:srgbClr>
                </a:gs>
                <a:gs pos="80000">
                  <a:srgbClr val="9BBB59">
                    <a:hueOff val="0"/>
                    <a:satOff val="0"/>
                    <a:lumOff val="0"/>
                    <a:alphaOff val="0"/>
                    <a:shade val="93000"/>
                    <a:satMod val="130000"/>
                  </a:srgbClr>
                </a:gs>
                <a:gs pos="100000">
                  <a:srgbClr val="9BBB59">
                    <a:hueOff val="0"/>
                    <a:satOff val="0"/>
                    <a:lumOff val="0"/>
                    <a:alphaOff val="0"/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 prstMaterial="plastic">
              <a:bevelT w="127000" h="25400" prst="relaxedInset"/>
            </a:sp3d>
          </p:spPr>
          <p:txBody>
            <a:bodyPr/>
            <a:lstStyle/>
            <a:p>
              <a:endParaRPr lang="ru-RU" dirty="0"/>
            </a:p>
          </p:txBody>
        </p:sp>
        <p:sp>
          <p:nvSpPr>
            <p:cNvPr id="9" name="Скругленный прямоугольник 4"/>
            <p:cNvSpPr/>
            <p:nvPr/>
          </p:nvSpPr>
          <p:spPr>
            <a:xfrm>
              <a:off x="1709506" y="1969056"/>
              <a:ext cx="5237634" cy="179005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0" marR="0" lvl="0" indent="0" algn="l" defTabSz="8001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Здравоохранение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Больничные учреждения                                      3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Врачебные амбулатории                                       </a:t>
              </a:r>
              <a:r>
                <a:rPr lang="en-US" sz="1400" dirty="0">
                  <a:solidFill>
                    <a:sysClr val="window" lastClr="FFFFFF"/>
                  </a:solidFill>
                  <a:latin typeface="Calibri"/>
                </a:rPr>
                <a:t>3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>
                  <a:solidFill>
                    <a:sysClr val="window" lastClr="FFFFFF"/>
                  </a:solidFill>
                </a:rPr>
                <a:t> Фельдшерско-акушерские пункты                   12</a:t>
              </a:r>
              <a:endParaRPr lang="en-US" sz="1400" dirty="0">
                <a:solidFill>
                  <a:sysClr val="window" lastClr="FFFFFF"/>
                </a:solidFill>
              </a:endParaRPr>
            </a:p>
            <a:p>
              <a:pPr marL="0" lvl="1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defRPr/>
              </a:pPr>
              <a:endParaRPr lang="en-US" sz="1400" dirty="0">
                <a:solidFill>
                  <a:sysClr val="window" lastClr="FFFFFF"/>
                </a:solidFill>
                <a:latin typeface="Calibri"/>
              </a:endParaRPr>
            </a:p>
            <a:p>
              <a:pPr marL="0" lvl="1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defRPr/>
              </a:pPr>
              <a:endParaRPr lang="ru-RU" sz="1400" dirty="0">
                <a:solidFill>
                  <a:sysClr val="window" lastClr="FFFFFF"/>
                </a:solidFill>
                <a:latin typeface="Calibri"/>
              </a:endParaRPr>
            </a:p>
            <a:p>
              <a:pPr marL="0" lvl="1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defRPr/>
              </a:pPr>
              <a:endParaRPr lang="ru-RU" sz="1400" dirty="0">
                <a:solidFill>
                  <a:sysClr val="window" lastClr="FFFFFF"/>
                </a:solidFill>
                <a:latin typeface="Calibri"/>
              </a:endParaRPr>
            </a:p>
            <a:p>
              <a:pPr marL="114300" marR="0" lvl="1" indent="-114300" algn="l" defTabSz="5334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endPara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114300" marR="0" lvl="1" indent="-114300" algn="l" defTabSz="5334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endPara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0" name="Скругленный прямоугольник 9"/>
          <p:cNvSpPr/>
          <p:nvPr/>
        </p:nvSpPr>
        <p:spPr>
          <a:xfrm>
            <a:off x="3995936" y="922928"/>
            <a:ext cx="1150620" cy="1432040"/>
          </a:xfrm>
          <a:prstGeom prst="roundRect">
            <a:avLst>
              <a:gd name="adj" fmla="val 10000"/>
            </a:avLst>
          </a:prstGeom>
          <a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43000" r="-43000"/>
            </a:stretch>
          </a:blipFill>
          <a:ln>
            <a:noFill/>
          </a:ln>
          <a:effectLst/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ysClr val="window" lastClr="FFFFFF"/>
            </a:contourClr>
          </a:sp3d>
        </p:spPr>
      </p:sp>
      <p:grpSp>
        <p:nvGrpSpPr>
          <p:cNvPr id="11" name="Группа 10"/>
          <p:cNvGrpSpPr/>
          <p:nvPr/>
        </p:nvGrpSpPr>
        <p:grpSpPr>
          <a:xfrm>
            <a:off x="251520" y="2750335"/>
            <a:ext cx="4532717" cy="2328352"/>
            <a:chOff x="0" y="3979928"/>
            <a:chExt cx="6137565" cy="1888337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0" y="3979928"/>
              <a:ext cx="6137564" cy="1888337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8064A2">
                    <a:hueOff val="0"/>
                    <a:satOff val="0"/>
                    <a:lumOff val="0"/>
                    <a:alphaOff val="0"/>
                    <a:shade val="51000"/>
                    <a:satMod val="130000"/>
                  </a:srgbClr>
                </a:gs>
                <a:gs pos="80000">
                  <a:srgbClr val="8064A2">
                    <a:hueOff val="0"/>
                    <a:satOff val="0"/>
                    <a:lumOff val="0"/>
                    <a:alphaOff val="0"/>
                    <a:shade val="93000"/>
                    <a:satMod val="130000"/>
                  </a:srgbClr>
                </a:gs>
                <a:gs pos="100000">
                  <a:srgbClr val="8064A2">
                    <a:hueOff val="0"/>
                    <a:satOff val="0"/>
                    <a:lumOff val="0"/>
                    <a:alphaOff val="0"/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 prstMaterial="plastic">
              <a:bevelT w="127000" h="25400" prst="relaxedInset"/>
            </a:sp3d>
          </p:spPr>
        </p:sp>
        <p:sp>
          <p:nvSpPr>
            <p:cNvPr id="13" name="Скругленный прямоугольник 4"/>
            <p:cNvSpPr/>
            <p:nvPr/>
          </p:nvSpPr>
          <p:spPr>
            <a:xfrm>
              <a:off x="1714089" y="3982596"/>
              <a:ext cx="4423476" cy="1885669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0" marR="0" lvl="0" indent="0" algn="l" defTabSz="8001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Образование</a:t>
              </a:r>
            </a:p>
            <a:p>
              <a:pPr marL="0" marR="0" lvl="1" algn="l" defTabSz="4889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tabLst/>
                <a:defRPr/>
              </a:pPr>
              <a:r>
                <a:rPr kumimoji="0" lang="ru-RU" sz="11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                                                                                                                          </a:t>
              </a:r>
            </a:p>
            <a:p>
              <a:pPr marL="57150" marR="0" lvl="1" indent="-57150" algn="l" defTabSz="4889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Детские дошкольные учреждения     </a:t>
              </a: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8</a:t>
              </a:r>
              <a:endPara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</a:endParaRPr>
            </a:p>
            <a:p>
              <a:pPr marL="57150" marR="0" lvl="1" indent="-57150" algn="l" defTabSz="4889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Учреждения общего среднего  образования                                               </a:t>
              </a: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10</a:t>
              </a:r>
              <a:endParaRPr kumimoji="0" lang="ru-RU" sz="1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</a:endParaRPr>
            </a:p>
            <a:p>
              <a:pPr marL="57150" marR="0" lvl="1" indent="-57150" algn="l" defTabSz="4889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Центр коррекционно- развивающего обучения и реабилитации                       1</a:t>
              </a:r>
            </a:p>
            <a:p>
              <a:pPr marL="57150" marR="0" lvl="1" indent="-57150" algn="l" defTabSz="4889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</a:rPr>
                <a:t>Учреждения дополнительного образования детей и молодежи            3                                                                   </a:t>
              </a:r>
              <a:endParaRPr kumimoji="0" lang="ru-RU" sz="11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14" name="Скругленный прямоугольник 13"/>
          <p:cNvSpPr/>
          <p:nvPr/>
        </p:nvSpPr>
        <p:spPr>
          <a:xfrm>
            <a:off x="500817" y="2898220"/>
            <a:ext cx="1032057" cy="1368152"/>
          </a:xfrm>
          <a:prstGeom prst="roundRect">
            <a:avLst>
              <a:gd name="adj" fmla="val 10000"/>
            </a:avLst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5000" r="-35000"/>
            </a:stretch>
          </a:blipFill>
          <a:ln>
            <a:noFill/>
          </a:ln>
          <a:effectLst/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ysClr val="window" lastClr="FFFFFF"/>
            </a:contourClr>
          </a:sp3d>
        </p:spPr>
      </p:sp>
      <p:grpSp>
        <p:nvGrpSpPr>
          <p:cNvPr id="15" name="Группа 14"/>
          <p:cNvGrpSpPr/>
          <p:nvPr/>
        </p:nvGrpSpPr>
        <p:grpSpPr>
          <a:xfrm>
            <a:off x="1572226" y="5113412"/>
            <a:ext cx="5412421" cy="1649334"/>
            <a:chOff x="1175219" y="5986660"/>
            <a:chExt cx="5635030" cy="1790051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16" name="Скругленный прямоугольник 15"/>
            <p:cNvSpPr/>
            <p:nvPr/>
          </p:nvSpPr>
          <p:spPr>
            <a:xfrm>
              <a:off x="1175219" y="6031538"/>
              <a:ext cx="5635030" cy="1676965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4BACC6">
                    <a:hueOff val="0"/>
                    <a:satOff val="0"/>
                    <a:lumOff val="0"/>
                    <a:alphaOff val="0"/>
                    <a:shade val="51000"/>
                    <a:satMod val="130000"/>
                  </a:srgbClr>
                </a:gs>
                <a:gs pos="80000">
                  <a:srgbClr val="4BACC6">
                    <a:hueOff val="0"/>
                    <a:satOff val="0"/>
                    <a:lumOff val="0"/>
                    <a:alphaOff val="0"/>
                    <a:shade val="93000"/>
                    <a:satMod val="130000"/>
                  </a:srgbClr>
                </a:gs>
                <a:gs pos="100000">
                  <a:srgbClr val="4BACC6">
                    <a:hueOff val="0"/>
                    <a:satOff val="0"/>
                    <a:lumOff val="0"/>
                    <a:alphaOff val="0"/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 prstMaterial="plastic">
              <a:bevelT w="127000" h="25400" prst="relaxedInset"/>
            </a:sp3d>
          </p:spPr>
        </p:sp>
        <p:sp>
          <p:nvSpPr>
            <p:cNvPr id="17" name="Скругленный прямоугольник 4"/>
            <p:cNvSpPr/>
            <p:nvPr/>
          </p:nvSpPr>
          <p:spPr>
            <a:xfrm>
              <a:off x="2688102" y="5986660"/>
              <a:ext cx="3959508" cy="179005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0" marR="0" lvl="0" indent="0" algn="l" defTabSz="800100" eaLnBrk="1" fontAlgn="auto" latinLnBrk="0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Физкультура</a:t>
              </a:r>
              <a:r>
                <a: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и</a:t>
              </a:r>
              <a:r>
                <a: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спорт</a:t>
              </a:r>
            </a:p>
            <a:p>
              <a:pPr marL="0" marR="0" lvl="0" indent="0" algn="l" defTabSz="800100" eaLnBrk="1" fontAlgn="auto" latinLnBrk="0" hangingPunct="1">
                <a:lnSpc>
                  <a:spcPct val="9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Детско – юношеская спортивная  школа олимпийского резерва (СДЮШОР)                 1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Физкультурно - спортивный клуб                    1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endParaRPr lang="ru-RU" sz="1400" dirty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18" name="Скругленный прямоугольник 17"/>
          <p:cNvSpPr/>
          <p:nvPr/>
        </p:nvSpPr>
        <p:spPr>
          <a:xfrm>
            <a:off x="1763688" y="5211311"/>
            <a:ext cx="1150620" cy="1432040"/>
          </a:xfrm>
          <a:prstGeom prst="roundRect">
            <a:avLst>
              <a:gd name="adj" fmla="val 10000"/>
            </a:avLst>
          </a:prstGeom>
          <a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6000" r="-16000"/>
            </a:stretch>
          </a:blipFill>
          <a:ln>
            <a:noFill/>
          </a:ln>
          <a:effectLst/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ysClr val="window" lastClr="FFFFFF"/>
            </a:contourClr>
          </a:sp3d>
        </p:spPr>
      </p:sp>
      <p:grpSp>
        <p:nvGrpSpPr>
          <p:cNvPr id="19" name="Группа 18"/>
          <p:cNvGrpSpPr/>
          <p:nvPr/>
        </p:nvGrpSpPr>
        <p:grpSpPr>
          <a:xfrm>
            <a:off x="4860032" y="2636912"/>
            <a:ext cx="4176464" cy="2446723"/>
            <a:chOff x="0" y="7744473"/>
            <a:chExt cx="5753100" cy="1790051"/>
          </a:xfrm>
          <a:scene3d>
            <a:camera prst="orthographicFront"/>
            <a:lightRig rig="threePt" dir="t">
              <a:rot lat="0" lon="0" rev="7500000"/>
            </a:lightRig>
          </a:scene3d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0" y="7744473"/>
              <a:ext cx="5753100" cy="1790051"/>
            </a:xfrm>
            <a:prstGeom prst="roundRect">
              <a:avLst>
                <a:gd name="adj" fmla="val 10000"/>
              </a:avLst>
            </a:prstGeom>
            <a:gradFill rotWithShape="1">
              <a:gsLst>
                <a:gs pos="0">
                  <a:srgbClr val="F79646">
                    <a:hueOff val="0"/>
                    <a:satOff val="0"/>
                    <a:lumOff val="0"/>
                    <a:alphaOff val="0"/>
                    <a:shade val="51000"/>
                    <a:satMod val="130000"/>
                  </a:srgbClr>
                </a:gs>
                <a:gs pos="80000">
                  <a:srgbClr val="F79646">
                    <a:hueOff val="0"/>
                    <a:satOff val="0"/>
                    <a:lumOff val="0"/>
                    <a:alphaOff val="0"/>
                    <a:shade val="93000"/>
                    <a:satMod val="130000"/>
                  </a:srgbClr>
                </a:gs>
                <a:gs pos="100000">
                  <a:srgbClr val="F79646">
                    <a:hueOff val="0"/>
                    <a:satOff val="0"/>
                    <a:lumOff val="0"/>
                    <a:alphaOff val="0"/>
                    <a:shade val="94000"/>
                    <a:satMod val="13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p3d prstMaterial="plastic">
              <a:bevelT w="127000" h="25400" prst="relaxedInset"/>
            </a:sp3d>
          </p:spPr>
        </p:sp>
        <p:sp>
          <p:nvSpPr>
            <p:cNvPr id="21" name="Скругленный прямоугольник 4"/>
            <p:cNvSpPr/>
            <p:nvPr/>
          </p:nvSpPr>
          <p:spPr>
            <a:xfrm>
              <a:off x="1884636" y="7744473"/>
              <a:ext cx="3868464" cy="1790051"/>
            </a:xfrm>
            <a:prstGeom prst="rect">
              <a:avLst/>
            </a:prstGeom>
            <a:noFill/>
            <a:ln>
              <a:noFill/>
            </a:ln>
            <a:effectLst/>
            <a:sp3d/>
          </p:spPr>
          <p:txBody>
            <a:bodyPr spcFirstLastPara="0" vert="horz" wrap="square" lIns="68580" tIns="68580" rIns="68580" bIns="68580" numCol="1" spcCol="1270" anchor="t" anchorCtr="0">
              <a:noAutofit/>
            </a:bodyPr>
            <a:lstStyle/>
            <a:p>
              <a:pPr marL="0" marR="0" lvl="0" indent="0" algn="l" defTabSz="8001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Социальная</a:t>
              </a:r>
              <a:r>
                <a: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r>
                <a:rPr kumimoji="0" lang="ru-RU" sz="18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политика</a:t>
              </a:r>
            </a:p>
            <a:p>
              <a:pPr marL="114300" marR="0" lvl="1" indent="-114300" defTabSz="488950" fontAlgn="auto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Центр социального</a:t>
              </a:r>
            </a:p>
            <a:p>
              <a:pPr marL="0" lvl="1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обслуживания населения             1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Детский дом семейного</a:t>
              </a:r>
            </a:p>
            <a:p>
              <a:pPr marL="0" lvl="1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типа                                                     1</a:t>
              </a:r>
            </a:p>
            <a:p>
              <a:pPr marL="57150" lvl="1" indent="-57150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FontTx/>
                <a:buChar char="••"/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Социально-педагогический </a:t>
              </a:r>
            </a:p>
            <a:p>
              <a:pPr marL="0" lvl="1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defRPr/>
              </a:pPr>
              <a:r>
                <a:rPr lang="ru-RU" sz="1400" dirty="0">
                  <a:solidFill>
                    <a:sysClr val="window" lastClr="FFFFFF"/>
                  </a:solidFill>
                  <a:latin typeface="Calibri"/>
                </a:rPr>
                <a:t>центр                                                   1</a:t>
              </a:r>
            </a:p>
            <a:p>
              <a:pPr marL="0" lvl="1" defTabSz="4889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defRPr/>
              </a:pPr>
              <a:endParaRPr lang="ru-RU" sz="1400" dirty="0">
                <a:solidFill>
                  <a:sysClr val="window" lastClr="FFFFFF"/>
                </a:solidFill>
                <a:latin typeface="Calibri"/>
              </a:endParaRPr>
            </a:p>
            <a:p>
              <a:pPr marL="285750" marR="0" lvl="1" indent="-285750" defTabSz="1600200" fontAlgn="auto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Char char="••"/>
                <a:tabLst/>
                <a:defRPr/>
              </a:pPr>
              <a:endParaRPr lang="ru-RU" sz="1400" dirty="0">
                <a:solidFill>
                  <a:sysClr val="window" lastClr="FFFFFF"/>
                </a:solidFill>
                <a:latin typeface="Calibri"/>
              </a:endParaRPr>
            </a:p>
          </p:txBody>
        </p:sp>
      </p:grpSp>
      <p:sp>
        <p:nvSpPr>
          <p:cNvPr id="22" name="Скругленный прямоугольник 21"/>
          <p:cNvSpPr/>
          <p:nvPr/>
        </p:nvSpPr>
        <p:spPr>
          <a:xfrm>
            <a:off x="5029362" y="2882830"/>
            <a:ext cx="1054806" cy="1626290"/>
          </a:xfrm>
          <a:prstGeom prst="roundRect">
            <a:avLst>
              <a:gd name="adj" fmla="val 10000"/>
            </a:avLst>
          </a:prstGeom>
          <a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2000" r="-32000"/>
            </a:stretch>
          </a:blipFill>
          <a:ln>
            <a:noFill/>
          </a:ln>
          <a:effectLst/>
          <a:scene3d>
            <a:camera prst="orthographicFront"/>
            <a:lightRig rig="threePt" dir="t">
              <a:rot lat="0" lon="0" rev="7500000"/>
            </a:lightRig>
          </a:scene3d>
          <a:sp3d z="152400" extrusionH="63500" prstMaterial="matte">
            <a:bevelT w="50800" h="19050" prst="relaxedInset"/>
            <a:contourClr>
              <a:sysClr val="window" lastClr="FFFFFF"/>
            </a:contourClr>
          </a:sp3d>
        </p:spPr>
      </p:sp>
      <p:sp>
        <p:nvSpPr>
          <p:cNvPr id="23" name="Прямоугольник 22"/>
          <p:cNvSpPr/>
          <p:nvPr/>
        </p:nvSpPr>
        <p:spPr>
          <a:xfrm>
            <a:off x="348465" y="260648"/>
            <a:ext cx="8327991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Сеть учреждений Чашникского района на 1 января 202</a:t>
            </a:r>
            <a:r>
              <a:rPr lang="en-US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года</a:t>
            </a:r>
          </a:p>
        </p:txBody>
      </p:sp>
    </p:spTree>
    <p:extLst>
      <p:ext uri="{BB962C8B-B14F-4D97-AF65-F5344CB8AC3E}">
        <p14:creationId xmlns:p14="http://schemas.microsoft.com/office/powerpoint/2010/main" val="1183960264"/>
      </p:ext>
    </p:extLst>
  </p:cSld>
  <p:clrMapOvr>
    <a:masterClrMapping/>
  </p:clrMapOvr>
</p:sld>
</file>

<file path=ppt/theme/theme1.xml><?xml version="1.0" encoding="utf-8"?>
<a:theme xmlns:a="http://schemas.openxmlformats.org/drawingml/2006/main" name="1_Оформление по умолчанию">
  <a:themeElements>
    <a:clrScheme name="Оформление по умолчанию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4287</TotalTime>
  <Words>814</Words>
  <Application>Microsoft Office PowerPoint</Application>
  <PresentationFormat>Экран (4:3)</PresentationFormat>
  <Paragraphs>154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Franklin Gothic Medium</vt:lpstr>
      <vt:lpstr>Times New Roman</vt:lpstr>
      <vt:lpstr>1_Оформление по умолчанию</vt:lpstr>
      <vt:lpstr>4_Тема Office</vt:lpstr>
      <vt:lpstr>Тема Office</vt:lpstr>
      <vt:lpstr>Презентация PowerPoint</vt:lpstr>
      <vt:lpstr>Структура бюджета района</vt:lpstr>
      <vt:lpstr>Презентация PowerPoint</vt:lpstr>
      <vt:lpstr>Презентация PowerPoint</vt:lpstr>
      <vt:lpstr>СОСТАВ БЮДЖЕТА РАЙОНА</vt:lpstr>
      <vt:lpstr>План исполнения бюджета Чашникского района на 2022 года</vt:lpstr>
      <vt:lpstr>Состав и структура собственных доходов бюджета  на 2022 год</vt:lpstr>
      <vt:lpstr>Структура расходов бюджета 2022 года по отраслям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СОСТАВ МЕСТНЫХ БЮДЖЕТОВ         Витебской области</dc:title>
  <dc:creator>Коковкина Елена</dc:creator>
  <cp:lastModifiedBy>Сивошенко Екатерина Александровна</cp:lastModifiedBy>
  <cp:revision>352</cp:revision>
  <cp:lastPrinted>2022-02-09T13:12:37Z</cp:lastPrinted>
  <dcterms:created xsi:type="dcterms:W3CDTF">2017-07-24T09:08:38Z</dcterms:created>
  <dcterms:modified xsi:type="dcterms:W3CDTF">2022-02-09T13:15:15Z</dcterms:modified>
</cp:coreProperties>
</file>