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media/image58.jpg" ContentType="image/jpeg"/>
  <Override PartName="/ppt/media/image59.jpg" ContentType="image/jpeg"/>
  <Override PartName="/ppt/media/image60.jpg" ContentType="image/jpeg"/>
  <Override PartName="/ppt/media/image6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  <p:sldMasterId id="2147483733" r:id="rId3"/>
  </p:sldMasterIdLst>
  <p:notesMasterIdLst>
    <p:notesMasterId r:id="rId16"/>
  </p:notesMasterIdLst>
  <p:sldIdLst>
    <p:sldId id="311" r:id="rId4"/>
    <p:sldId id="261" r:id="rId5"/>
    <p:sldId id="385" r:id="rId6"/>
    <p:sldId id="386" r:id="rId7"/>
    <p:sldId id="283" r:id="rId8"/>
    <p:sldId id="391" r:id="rId9"/>
    <p:sldId id="389" r:id="rId10"/>
    <p:sldId id="390" r:id="rId11"/>
    <p:sldId id="393" r:id="rId12"/>
    <p:sldId id="392" r:id="rId13"/>
    <p:sldId id="267" r:id="rId14"/>
    <p:sldId id="280" r:id="rId15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99"/>
    <a:srgbClr val="FF6600"/>
    <a:srgbClr val="FFFF99"/>
    <a:srgbClr val="0000CC"/>
    <a:srgbClr val="FCFDD7"/>
    <a:srgbClr val="FFFFCC"/>
    <a:srgbClr val="CC99FF"/>
    <a:srgbClr val="66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81" autoAdjust="0"/>
    <p:restoredTop sz="94622" autoAdjust="0"/>
  </p:normalViewPr>
  <p:slideViewPr>
    <p:cSldViewPr>
      <p:cViewPr varScale="1">
        <p:scale>
          <a:sx n="84" d="100"/>
          <a:sy n="84" d="100"/>
        </p:scale>
        <p:origin x="10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доходов, %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17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0-6582-4EA1-9B23-ED707B62BEB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582-4EA1-9B23-ED707B62BEB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6582-4EA1-9B23-ED707B62BEB4}"/>
              </c:ext>
            </c:extLst>
          </c:dPt>
          <c:dPt>
            <c:idx val="3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6582-4EA1-9B23-ED707B62BEB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582-4EA1-9B23-ED707B62BEB4}"/>
              </c:ext>
            </c:extLst>
          </c:dPt>
          <c:dLbls>
            <c:dLbl>
              <c:idx val="0"/>
              <c:layout>
                <c:manualLayout>
                  <c:x val="-0.19805811419798941"/>
                  <c:y val="1.38106800918619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82-4EA1-9B23-ED707B62BEB4}"/>
                </c:ext>
              </c:extLst>
            </c:dLbl>
            <c:dLbl>
              <c:idx val="1"/>
              <c:layout>
                <c:manualLayout>
                  <c:x val="0.43592064552198639"/>
                  <c:y val="-1.0753923418064896E-2"/>
                </c:manualLayout>
              </c:layout>
              <c:spPr>
                <a:noFill/>
                <a:ln w="25366">
                  <a:noFill/>
                </a:ln>
              </c:spPr>
              <c:txPr>
                <a:bodyPr/>
                <a:lstStyle/>
                <a:p>
                  <a:pPr>
                    <a:defRPr sz="14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274385042150845"/>
                      <c:h val="9.6816568695279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82-4EA1-9B23-ED707B62BEB4}"/>
                </c:ext>
              </c:extLst>
            </c:dLbl>
            <c:dLbl>
              <c:idx val="2"/>
              <c:layout>
                <c:manualLayout>
                  <c:x val="0.16119691499569982"/>
                  <c:y val="-9.6021183719992631E-2"/>
                </c:manualLayout>
              </c:layout>
              <c:spPr>
                <a:noFill/>
                <a:ln w="25366">
                  <a:noFill/>
                </a:ln>
              </c:spPr>
              <c:txPr>
                <a:bodyPr/>
                <a:lstStyle/>
                <a:p>
                  <a:pPr>
                    <a:defRPr sz="1398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82-4EA1-9B23-ED707B62BEB4}"/>
                </c:ext>
              </c:extLst>
            </c:dLbl>
            <c:spPr>
              <a:noFill/>
              <a:ln w="25366">
                <a:noFill/>
              </a:ln>
            </c:spPr>
            <c:txPr>
              <a:bodyPr/>
              <a:lstStyle/>
              <a:p>
                <a:pPr>
                  <a:defRPr sz="1598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подоходный налог</c:v>
                </c:pt>
                <c:pt idx="1">
                  <c:v>налог на прибыль</c:v>
                </c:pt>
                <c:pt idx="2">
                  <c:v>налоги на собственность</c:v>
                </c:pt>
                <c:pt idx="3">
                  <c:v>НДС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22652.6</c:v>
                </c:pt>
                <c:pt idx="1">
                  <c:v>3369.8</c:v>
                </c:pt>
                <c:pt idx="2">
                  <c:v>7689.3</c:v>
                </c:pt>
                <c:pt idx="3">
                  <c:v>4995.8999999999996</c:v>
                </c:pt>
                <c:pt idx="4">
                  <c:v>6402.2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82-4EA1-9B23-ED707B62B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6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доходов, %</a:t>
            </a:r>
          </a:p>
        </c:rich>
      </c:tx>
      <c:layout>
        <c:manualLayout>
          <c:xMode val="edge"/>
          <c:yMode val="edge"/>
          <c:x val="0.17252843394575676"/>
          <c:y val="2.52951398316589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656382812455863E-4"/>
          <c:y val="0.27526711633142797"/>
          <c:w val="0.9308176100628931"/>
          <c:h val="0.715141240014427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4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0-3570-4B8C-B229-3D682B683E23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3570-4B8C-B229-3D682B683E23}"/>
              </c:ext>
            </c:extLst>
          </c:dPt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30.4</c:v>
                </c:pt>
                <c:pt idx="1">
                  <c:v>69.599999999999994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0-4B8C-B229-3D682B683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5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18317447161212E-2"/>
          <c:y val="4.5988004291719675E-2"/>
          <c:w val="0.92498182479098512"/>
          <c:h val="0.90539507618116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55BC-4F53-BBE2-B085E3B5380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55BC-4F53-BBE2-B085E3B5380E}"/>
              </c:ext>
            </c:extLst>
          </c:dPt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78.2</c:v>
                </c:pt>
                <c:pt idx="1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BC-4F53-BBE2-B085E3B53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2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2.jpg"/><Relationship Id="rId2" Type="http://schemas.openxmlformats.org/officeDocument/2006/relationships/image" Target="../media/image24.png"/><Relationship Id="rId1" Type="http://schemas.openxmlformats.org/officeDocument/2006/relationships/image" Target="../media/image36.png"/><Relationship Id="rId6" Type="http://schemas.openxmlformats.org/officeDocument/2006/relationships/image" Target="../media/image2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2.jpg"/><Relationship Id="rId2" Type="http://schemas.openxmlformats.org/officeDocument/2006/relationships/image" Target="../media/image24.png"/><Relationship Id="rId1" Type="http://schemas.openxmlformats.org/officeDocument/2006/relationships/image" Target="../media/image36.png"/><Relationship Id="rId6" Type="http://schemas.openxmlformats.org/officeDocument/2006/relationships/image" Target="../media/image2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47533-59B6-46E6-AAAB-66F0360D7615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</dgm:pt>
    <dgm:pt modelId="{7342C1A2-C1FA-4B9E-99DD-F37D1BCE7874}">
      <dgm:prSet phldrT="[Текст]" custT="1"/>
      <dgm:spPr/>
      <dgm:t>
        <a:bodyPr/>
        <a:lstStyle/>
        <a:p>
          <a:r>
            <a:rPr lang="ru-RU" sz="1400" dirty="0"/>
            <a:t>Сохранение сбалансированности и устойчивости местных бюджетов</a:t>
          </a:r>
        </a:p>
      </dgm:t>
    </dgm:pt>
    <dgm:pt modelId="{FDCEAEE3-129C-4E7C-999C-85040F07F2EF}" type="parTrans" cxnId="{452E460D-95C3-4126-83A2-249F532CF7AE}">
      <dgm:prSet/>
      <dgm:spPr/>
      <dgm:t>
        <a:bodyPr/>
        <a:lstStyle/>
        <a:p>
          <a:endParaRPr lang="ru-RU" sz="1800"/>
        </a:p>
      </dgm:t>
    </dgm:pt>
    <dgm:pt modelId="{2621D544-7F21-46B2-AAC2-382374C8E688}" type="sibTrans" cxnId="{452E460D-95C3-4126-83A2-249F532CF7AE}">
      <dgm:prSet/>
      <dgm:spPr/>
      <dgm:t>
        <a:bodyPr/>
        <a:lstStyle/>
        <a:p>
          <a:endParaRPr lang="ru-RU" sz="1800"/>
        </a:p>
      </dgm:t>
    </dgm:pt>
    <dgm:pt modelId="{E703E193-05AB-4E1F-A0DA-9F5926177D7D}">
      <dgm:prSet phldrT="[Текст]" custT="1"/>
      <dgm:spPr/>
      <dgm:t>
        <a:bodyPr/>
        <a:lstStyle/>
        <a:p>
          <a:r>
            <a:rPr lang="ru-RU" sz="1400" dirty="0"/>
            <a:t>Усиление социальной ориентированности расходов </a:t>
          </a:r>
        </a:p>
      </dgm:t>
    </dgm:pt>
    <dgm:pt modelId="{7A92D4D4-1CB1-4E54-8686-2E42C4D9126C}" type="parTrans" cxnId="{59DB9C4E-4756-4F68-9CAD-9A1731DADB85}">
      <dgm:prSet/>
      <dgm:spPr/>
      <dgm:t>
        <a:bodyPr/>
        <a:lstStyle/>
        <a:p>
          <a:endParaRPr lang="ru-RU" sz="1800"/>
        </a:p>
      </dgm:t>
    </dgm:pt>
    <dgm:pt modelId="{42F478E7-586F-4798-AC4F-4D234990BAEA}" type="sibTrans" cxnId="{59DB9C4E-4756-4F68-9CAD-9A1731DADB85}">
      <dgm:prSet/>
      <dgm:spPr/>
      <dgm:t>
        <a:bodyPr/>
        <a:lstStyle/>
        <a:p>
          <a:endParaRPr lang="ru-RU" sz="1800"/>
        </a:p>
      </dgm:t>
    </dgm:pt>
    <dgm:pt modelId="{B292714F-EF05-4776-97A9-9C78B0017365}">
      <dgm:prSet phldrT="[Текст]" custT="1"/>
      <dgm:spPr/>
      <dgm:t>
        <a:bodyPr/>
        <a:lstStyle/>
        <a:p>
          <a:r>
            <a:rPr lang="ru-RU" sz="1200" dirty="0"/>
            <a:t>Расширение сферы применения методов бюджетного планирования с поэтапным включением в нормативное финансирование большинства расходов социальных отраслей</a:t>
          </a:r>
        </a:p>
      </dgm:t>
    </dgm:pt>
    <dgm:pt modelId="{74C381F9-FBAB-461E-9C0A-4DCCB3A6E2EE}" type="parTrans" cxnId="{C269865D-4DE7-473E-B8BD-35320BBB6AE3}">
      <dgm:prSet/>
      <dgm:spPr/>
      <dgm:t>
        <a:bodyPr/>
        <a:lstStyle/>
        <a:p>
          <a:endParaRPr lang="ru-RU" sz="1800"/>
        </a:p>
      </dgm:t>
    </dgm:pt>
    <dgm:pt modelId="{7033976D-FDA0-42CB-B46E-2501EE533A9E}" type="sibTrans" cxnId="{C269865D-4DE7-473E-B8BD-35320BBB6AE3}">
      <dgm:prSet/>
      <dgm:spPr/>
      <dgm:t>
        <a:bodyPr/>
        <a:lstStyle/>
        <a:p>
          <a:endParaRPr lang="ru-RU" sz="1800"/>
        </a:p>
      </dgm:t>
    </dgm:pt>
    <dgm:pt modelId="{77EA2D01-B3CD-4B1D-8D35-23475CA49CA3}">
      <dgm:prSet phldrT="[Текст]" custT="1"/>
      <dgm:spPr/>
      <dgm:t>
        <a:bodyPr/>
        <a:lstStyle/>
        <a:p>
          <a:r>
            <a:rPr lang="ru-RU" sz="1400" dirty="0"/>
            <a:t>Концентрация бюджетных средств на приоритетных направлениях социально-экономического развития страны</a:t>
          </a:r>
        </a:p>
      </dgm:t>
    </dgm:pt>
    <dgm:pt modelId="{25D0C362-54D7-4F80-9BA0-BBD4ABC1C1F6}" type="parTrans" cxnId="{A1CF0754-49F1-4548-B110-1EB5E9D684E5}">
      <dgm:prSet/>
      <dgm:spPr/>
      <dgm:t>
        <a:bodyPr/>
        <a:lstStyle/>
        <a:p>
          <a:endParaRPr lang="ru-RU" sz="1400"/>
        </a:p>
      </dgm:t>
    </dgm:pt>
    <dgm:pt modelId="{78AE430D-E9DE-42E1-85B9-8D358AFDA690}" type="sibTrans" cxnId="{A1CF0754-49F1-4548-B110-1EB5E9D684E5}">
      <dgm:prSet/>
      <dgm:spPr/>
      <dgm:t>
        <a:bodyPr/>
        <a:lstStyle/>
        <a:p>
          <a:endParaRPr lang="ru-RU" sz="1400"/>
        </a:p>
      </dgm:t>
    </dgm:pt>
    <dgm:pt modelId="{2884AB2B-3C80-4F5C-9583-13B2237DA427}">
      <dgm:prSet phldrT="[Текст]" custT="1"/>
      <dgm:spPr/>
      <dgm:t>
        <a:bodyPr/>
        <a:lstStyle/>
        <a:p>
          <a:r>
            <a:rPr lang="ru-RU" sz="1200" dirty="0"/>
            <a:t>Реализация мер, направленных на повышение качества жизни населения, благосостояния работников, поддержку наиболее уязвимых слоев населения</a:t>
          </a:r>
        </a:p>
      </dgm:t>
    </dgm:pt>
    <dgm:pt modelId="{7295265E-F6E3-4558-9750-466CA8BE70B4}" type="sibTrans" cxnId="{A566B51E-4C3F-49EF-BD49-BCBE70CF4498}">
      <dgm:prSet/>
      <dgm:spPr/>
      <dgm:t>
        <a:bodyPr/>
        <a:lstStyle/>
        <a:p>
          <a:endParaRPr lang="ru-RU" sz="1800"/>
        </a:p>
      </dgm:t>
    </dgm:pt>
    <dgm:pt modelId="{95D83606-5666-4B4B-B9C2-08BE76FEC88E}" type="parTrans" cxnId="{A566B51E-4C3F-49EF-BD49-BCBE70CF4498}">
      <dgm:prSet/>
      <dgm:spPr/>
      <dgm:t>
        <a:bodyPr/>
        <a:lstStyle/>
        <a:p>
          <a:endParaRPr lang="ru-RU" sz="1800"/>
        </a:p>
      </dgm:t>
    </dgm:pt>
    <dgm:pt modelId="{73FFF02A-A458-47E0-9A87-4C080731E02A}">
      <dgm:prSet phldrT="[Текст]" custT="1"/>
      <dgm:spPr/>
      <dgm:t>
        <a:bodyPr/>
        <a:lstStyle/>
        <a:p>
          <a:r>
            <a:rPr lang="ru-RU" sz="1200" dirty="0"/>
            <a:t>Поэтапный перевод и консолидация средств государственных внебюджетных фондов и внебюджетных средств государственных органов на едином казначейском счете</a:t>
          </a:r>
        </a:p>
      </dgm:t>
    </dgm:pt>
    <dgm:pt modelId="{CA1F6200-ABE3-4390-9C87-BC82BFA29579}" type="parTrans" cxnId="{CA78A287-02FB-4A58-9975-21A7381FD4C1}">
      <dgm:prSet/>
      <dgm:spPr/>
      <dgm:t>
        <a:bodyPr/>
        <a:lstStyle/>
        <a:p>
          <a:endParaRPr lang="ru-RU" sz="1400"/>
        </a:p>
      </dgm:t>
    </dgm:pt>
    <dgm:pt modelId="{FBD55691-CD15-430B-ACD4-CDD6C6DE50C4}" type="sibTrans" cxnId="{CA78A287-02FB-4A58-9975-21A7381FD4C1}">
      <dgm:prSet/>
      <dgm:spPr/>
      <dgm:t>
        <a:bodyPr/>
        <a:lstStyle/>
        <a:p>
          <a:endParaRPr lang="ru-RU" sz="1400"/>
        </a:p>
      </dgm:t>
    </dgm:pt>
    <dgm:pt modelId="{BBC2A741-1978-49B8-8B91-51269C034D69}">
      <dgm:prSet phldrT="[Текст]" custT="1"/>
      <dgm:spPr/>
      <dgm:t>
        <a:bodyPr/>
        <a:lstStyle/>
        <a:p>
          <a:r>
            <a:rPr lang="ru-RU" sz="1400" dirty="0"/>
            <a:t>Дальнейшее развитие программно-целевого метода в бюджетном процессе</a:t>
          </a:r>
        </a:p>
      </dgm:t>
    </dgm:pt>
    <dgm:pt modelId="{5BE9F374-E404-4524-BF70-D209DA86DDCB}" type="parTrans" cxnId="{AB3F991B-C62C-4FC8-8227-6850EF9F679A}">
      <dgm:prSet/>
      <dgm:spPr/>
      <dgm:t>
        <a:bodyPr/>
        <a:lstStyle/>
        <a:p>
          <a:endParaRPr lang="ru-RU" sz="1400"/>
        </a:p>
      </dgm:t>
    </dgm:pt>
    <dgm:pt modelId="{D8CAD9EF-9843-4BCD-8050-9009F2DE52CE}" type="sibTrans" cxnId="{AB3F991B-C62C-4FC8-8227-6850EF9F679A}">
      <dgm:prSet/>
      <dgm:spPr/>
      <dgm:t>
        <a:bodyPr/>
        <a:lstStyle/>
        <a:p>
          <a:endParaRPr lang="ru-RU" sz="1400"/>
        </a:p>
      </dgm:t>
    </dgm:pt>
    <dgm:pt modelId="{1DACEBFD-7B1A-4790-9710-20AA5CF73899}" type="pres">
      <dgm:prSet presAssocID="{90347533-59B6-46E6-AAAB-66F0360D7615}" presName="Name0" presStyleCnt="0">
        <dgm:presLayoutVars>
          <dgm:chMax val="7"/>
          <dgm:chPref val="7"/>
          <dgm:dir/>
        </dgm:presLayoutVars>
      </dgm:prSet>
      <dgm:spPr/>
    </dgm:pt>
    <dgm:pt modelId="{C1333FFC-328F-43EB-9D37-851987256B2C}" type="pres">
      <dgm:prSet presAssocID="{90347533-59B6-46E6-AAAB-66F0360D7615}" presName="Name1" presStyleCnt="0"/>
      <dgm:spPr/>
    </dgm:pt>
    <dgm:pt modelId="{084DF9A9-E774-4AE7-87BC-B56FDCC0D7C3}" type="pres">
      <dgm:prSet presAssocID="{90347533-59B6-46E6-AAAB-66F0360D7615}" presName="cycle" presStyleCnt="0"/>
      <dgm:spPr/>
    </dgm:pt>
    <dgm:pt modelId="{C7215A42-36D8-4D72-949D-A666570877CC}" type="pres">
      <dgm:prSet presAssocID="{90347533-59B6-46E6-AAAB-66F0360D7615}" presName="srcNode" presStyleLbl="node1" presStyleIdx="0" presStyleCnt="7"/>
      <dgm:spPr/>
    </dgm:pt>
    <dgm:pt modelId="{60DD3752-A12E-4323-9A39-70DFD1EDAF14}" type="pres">
      <dgm:prSet presAssocID="{90347533-59B6-46E6-AAAB-66F0360D7615}" presName="conn" presStyleLbl="parChTrans1D2" presStyleIdx="0" presStyleCnt="1"/>
      <dgm:spPr/>
    </dgm:pt>
    <dgm:pt modelId="{8A02BABB-4385-4DFF-8FBB-B87463ECCAD3}" type="pres">
      <dgm:prSet presAssocID="{90347533-59B6-46E6-AAAB-66F0360D7615}" presName="extraNode" presStyleLbl="node1" presStyleIdx="0" presStyleCnt="7"/>
      <dgm:spPr/>
    </dgm:pt>
    <dgm:pt modelId="{9F52C45A-B0C3-4B96-B0A9-95FA30F11A70}" type="pres">
      <dgm:prSet presAssocID="{90347533-59B6-46E6-AAAB-66F0360D7615}" presName="dstNode" presStyleLbl="node1" presStyleIdx="0" presStyleCnt="7"/>
      <dgm:spPr/>
    </dgm:pt>
    <dgm:pt modelId="{CF35B78B-D9B2-4B8D-8BF4-E5D64CE364F8}" type="pres">
      <dgm:prSet presAssocID="{7342C1A2-C1FA-4B9E-99DD-F37D1BCE7874}" presName="text_1" presStyleLbl="node1" presStyleIdx="0" presStyleCnt="7">
        <dgm:presLayoutVars>
          <dgm:bulletEnabled val="1"/>
        </dgm:presLayoutVars>
      </dgm:prSet>
      <dgm:spPr/>
    </dgm:pt>
    <dgm:pt modelId="{F1DF8FBB-AFC0-4785-896F-368AE27F3BB0}" type="pres">
      <dgm:prSet presAssocID="{7342C1A2-C1FA-4B9E-99DD-F37D1BCE7874}" presName="accent_1" presStyleCnt="0"/>
      <dgm:spPr/>
    </dgm:pt>
    <dgm:pt modelId="{7E7A9EB8-BDA6-4188-B5CD-DB58F29B9264}" type="pres">
      <dgm:prSet presAssocID="{7342C1A2-C1FA-4B9E-99DD-F37D1BCE7874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BFA17D-F909-447B-9AB3-5C5EE3AE6997}" type="pres">
      <dgm:prSet presAssocID="{77EA2D01-B3CD-4B1D-8D35-23475CA49CA3}" presName="text_2" presStyleLbl="node1" presStyleIdx="1" presStyleCnt="7">
        <dgm:presLayoutVars>
          <dgm:bulletEnabled val="1"/>
        </dgm:presLayoutVars>
      </dgm:prSet>
      <dgm:spPr/>
    </dgm:pt>
    <dgm:pt modelId="{60B95F3B-5351-4BA0-83AB-FD747FEC8243}" type="pres">
      <dgm:prSet presAssocID="{77EA2D01-B3CD-4B1D-8D35-23475CA49CA3}" presName="accent_2" presStyleCnt="0"/>
      <dgm:spPr/>
    </dgm:pt>
    <dgm:pt modelId="{0030E0F8-1E2C-4FF6-B589-B5A6F9DB8520}" type="pres">
      <dgm:prSet presAssocID="{77EA2D01-B3CD-4B1D-8D35-23475CA49CA3}" presName="accentRepeatNode" presStyleLbl="solidFgAcc1" presStyleIdx="1" presStyleCnt="7"/>
      <dgm:spPr>
        <a:blipFill rotWithShape="0">
          <a:blip xmlns:r="http://schemas.openxmlformats.org/officeDocument/2006/relationships" r:embed="rId2" cstate="print"/>
          <a:srcRect/>
          <a:stretch>
            <a:fillRect/>
          </a:stretch>
        </a:blipFill>
      </dgm:spPr>
    </dgm:pt>
    <dgm:pt modelId="{F8ECBF00-5531-4CF0-B033-D1A3472449DD}" type="pres">
      <dgm:prSet presAssocID="{E703E193-05AB-4E1F-A0DA-9F5926177D7D}" presName="text_3" presStyleLbl="node1" presStyleIdx="2" presStyleCnt="7">
        <dgm:presLayoutVars>
          <dgm:bulletEnabled val="1"/>
        </dgm:presLayoutVars>
      </dgm:prSet>
      <dgm:spPr/>
    </dgm:pt>
    <dgm:pt modelId="{04D931F3-1F72-4BDA-9542-C1AFCC584F00}" type="pres">
      <dgm:prSet presAssocID="{E703E193-05AB-4E1F-A0DA-9F5926177D7D}" presName="accent_3" presStyleCnt="0"/>
      <dgm:spPr/>
    </dgm:pt>
    <dgm:pt modelId="{9CD32D13-55FF-4F42-A79E-86CC3DAD411E}" type="pres">
      <dgm:prSet presAssocID="{E703E193-05AB-4E1F-A0DA-9F5926177D7D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96F5EAF-A635-4AAF-A01D-D85D0F50AA25}" type="pres">
      <dgm:prSet presAssocID="{2884AB2B-3C80-4F5C-9583-13B2237DA427}" presName="text_4" presStyleLbl="node1" presStyleIdx="3" presStyleCnt="7">
        <dgm:presLayoutVars>
          <dgm:bulletEnabled val="1"/>
        </dgm:presLayoutVars>
      </dgm:prSet>
      <dgm:spPr/>
    </dgm:pt>
    <dgm:pt modelId="{25901718-4FB2-4D7A-9B9E-3212ACBABC8F}" type="pres">
      <dgm:prSet presAssocID="{2884AB2B-3C80-4F5C-9583-13B2237DA427}" presName="accent_4" presStyleCnt="0"/>
      <dgm:spPr/>
    </dgm:pt>
    <dgm:pt modelId="{0288D720-D122-4625-B268-C113DDDD6F0F}" type="pres">
      <dgm:prSet presAssocID="{2884AB2B-3C80-4F5C-9583-13B2237DA427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CF24EB5-968D-42E3-AF9B-56CCFED1867C}" type="pres">
      <dgm:prSet presAssocID="{B292714F-EF05-4776-97A9-9C78B0017365}" presName="text_5" presStyleLbl="node1" presStyleIdx="4" presStyleCnt="7" custScaleY="134369">
        <dgm:presLayoutVars>
          <dgm:bulletEnabled val="1"/>
        </dgm:presLayoutVars>
      </dgm:prSet>
      <dgm:spPr/>
    </dgm:pt>
    <dgm:pt modelId="{456E76EB-33C9-4D61-B32F-2A577F82946C}" type="pres">
      <dgm:prSet presAssocID="{B292714F-EF05-4776-97A9-9C78B0017365}" presName="accent_5" presStyleCnt="0"/>
      <dgm:spPr/>
    </dgm:pt>
    <dgm:pt modelId="{E725E8E7-E5A9-4686-AA79-0152D70A7138}" type="pres">
      <dgm:prSet presAssocID="{B292714F-EF05-4776-97A9-9C78B0017365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09B0755-256E-485F-8454-D42606387FBB}" type="pres">
      <dgm:prSet presAssocID="{73FFF02A-A458-47E0-9A87-4C080731E02A}" presName="text_6" presStyleLbl="node1" presStyleIdx="5" presStyleCnt="7" custScaleY="138461">
        <dgm:presLayoutVars>
          <dgm:bulletEnabled val="1"/>
        </dgm:presLayoutVars>
      </dgm:prSet>
      <dgm:spPr/>
    </dgm:pt>
    <dgm:pt modelId="{7505FA3C-BFFF-4252-8B4E-72B429245BF8}" type="pres">
      <dgm:prSet presAssocID="{73FFF02A-A458-47E0-9A87-4C080731E02A}" presName="accent_6" presStyleCnt="0"/>
      <dgm:spPr/>
    </dgm:pt>
    <dgm:pt modelId="{044952C9-D2AD-49F0-870C-56B6721DF4B8}" type="pres">
      <dgm:prSet presAssocID="{73FFF02A-A458-47E0-9A87-4C080731E02A}" presName="accentRepeatNode" presStyleLbl="solidFgAcc1" presStyleIdx="5" presStyleCnt="7"/>
      <dgm:spPr>
        <a:blipFill rotWithShape="0">
          <a:blip xmlns:r="http://schemas.openxmlformats.org/officeDocument/2006/relationships" r:embed="rId6" cstate="print"/>
          <a:srcRect/>
          <a:stretch>
            <a:fillRect/>
          </a:stretch>
        </a:blipFill>
      </dgm:spPr>
    </dgm:pt>
    <dgm:pt modelId="{6D4FB936-42B6-4416-A0E9-E75FF2BA420D}" type="pres">
      <dgm:prSet presAssocID="{BBC2A741-1978-49B8-8B91-51269C034D69}" presName="text_7" presStyleLbl="node1" presStyleIdx="6" presStyleCnt="7">
        <dgm:presLayoutVars>
          <dgm:bulletEnabled val="1"/>
        </dgm:presLayoutVars>
      </dgm:prSet>
      <dgm:spPr/>
    </dgm:pt>
    <dgm:pt modelId="{10F680AE-7C17-46E3-A3F7-0271D9D00452}" type="pres">
      <dgm:prSet presAssocID="{BBC2A741-1978-49B8-8B91-51269C034D69}" presName="accent_7" presStyleCnt="0"/>
      <dgm:spPr/>
    </dgm:pt>
    <dgm:pt modelId="{B618EF65-25C5-48B9-B8A1-63081F9CAB62}" type="pres">
      <dgm:prSet presAssocID="{BBC2A741-1978-49B8-8B91-51269C034D69}" presName="accentRepeatNode" presStyleLbl="solidFgAcc1" presStyleIdx="6" presStyleCnt="7"/>
      <dgm:spPr>
        <a:blipFill rotWithShape="0">
          <a:blip xmlns:r="http://schemas.openxmlformats.org/officeDocument/2006/relationships" r:embed="rId7" cstate="print"/>
          <a:srcRect/>
          <a:stretch>
            <a:fillRect l="-3000" r="-3000"/>
          </a:stretch>
        </a:blipFill>
      </dgm:spPr>
    </dgm:pt>
  </dgm:ptLst>
  <dgm:cxnLst>
    <dgm:cxn modelId="{452E460D-95C3-4126-83A2-249F532CF7AE}" srcId="{90347533-59B6-46E6-AAAB-66F0360D7615}" destId="{7342C1A2-C1FA-4B9E-99DD-F37D1BCE7874}" srcOrd="0" destOrd="0" parTransId="{FDCEAEE3-129C-4E7C-999C-85040F07F2EF}" sibTransId="{2621D544-7F21-46B2-AAC2-382374C8E688}"/>
    <dgm:cxn modelId="{AB3F991B-C62C-4FC8-8227-6850EF9F679A}" srcId="{90347533-59B6-46E6-AAAB-66F0360D7615}" destId="{BBC2A741-1978-49B8-8B91-51269C034D69}" srcOrd="6" destOrd="0" parTransId="{5BE9F374-E404-4524-BF70-D209DA86DDCB}" sibTransId="{D8CAD9EF-9843-4BCD-8050-9009F2DE52CE}"/>
    <dgm:cxn modelId="{11AC341C-70D8-4A27-AC71-87BBE45673C1}" type="presOf" srcId="{E703E193-05AB-4E1F-A0DA-9F5926177D7D}" destId="{F8ECBF00-5531-4CF0-B033-D1A3472449DD}" srcOrd="0" destOrd="0" presId="urn:microsoft.com/office/officeart/2008/layout/VerticalCurvedList"/>
    <dgm:cxn modelId="{A566B51E-4C3F-49EF-BD49-BCBE70CF4498}" srcId="{90347533-59B6-46E6-AAAB-66F0360D7615}" destId="{2884AB2B-3C80-4F5C-9583-13B2237DA427}" srcOrd="3" destOrd="0" parTransId="{95D83606-5666-4B4B-B9C2-08BE76FEC88E}" sibTransId="{7295265E-F6E3-4558-9750-466CA8BE70B4}"/>
    <dgm:cxn modelId="{9909BE1E-BEAE-4798-80D8-507399C2C8AD}" type="presOf" srcId="{7342C1A2-C1FA-4B9E-99DD-F37D1BCE7874}" destId="{CF35B78B-D9B2-4B8D-8BF4-E5D64CE364F8}" srcOrd="0" destOrd="0" presId="urn:microsoft.com/office/officeart/2008/layout/VerticalCurvedList"/>
    <dgm:cxn modelId="{B171D52B-47C6-4A1F-82A3-269A2F9AFED1}" type="presOf" srcId="{BBC2A741-1978-49B8-8B91-51269C034D69}" destId="{6D4FB936-42B6-4416-A0E9-E75FF2BA420D}" srcOrd="0" destOrd="0" presId="urn:microsoft.com/office/officeart/2008/layout/VerticalCurvedList"/>
    <dgm:cxn modelId="{C269865D-4DE7-473E-B8BD-35320BBB6AE3}" srcId="{90347533-59B6-46E6-AAAB-66F0360D7615}" destId="{B292714F-EF05-4776-97A9-9C78B0017365}" srcOrd="4" destOrd="0" parTransId="{74C381F9-FBAB-461E-9C0A-4DCCB3A6E2EE}" sibTransId="{7033976D-FDA0-42CB-B46E-2501EE533A9E}"/>
    <dgm:cxn modelId="{59DB9C4E-4756-4F68-9CAD-9A1731DADB85}" srcId="{90347533-59B6-46E6-AAAB-66F0360D7615}" destId="{E703E193-05AB-4E1F-A0DA-9F5926177D7D}" srcOrd="2" destOrd="0" parTransId="{7A92D4D4-1CB1-4E54-8686-2E42C4D9126C}" sibTransId="{42F478E7-586F-4798-AC4F-4D234990BAEA}"/>
    <dgm:cxn modelId="{70D0A751-1818-4107-973E-922DE4CED683}" type="presOf" srcId="{2621D544-7F21-46B2-AAC2-382374C8E688}" destId="{60DD3752-A12E-4323-9A39-70DFD1EDAF14}" srcOrd="0" destOrd="0" presId="urn:microsoft.com/office/officeart/2008/layout/VerticalCurvedList"/>
    <dgm:cxn modelId="{A1CF0754-49F1-4548-B110-1EB5E9D684E5}" srcId="{90347533-59B6-46E6-AAAB-66F0360D7615}" destId="{77EA2D01-B3CD-4B1D-8D35-23475CA49CA3}" srcOrd="1" destOrd="0" parTransId="{25D0C362-54D7-4F80-9BA0-BBD4ABC1C1F6}" sibTransId="{78AE430D-E9DE-42E1-85B9-8D358AFDA690}"/>
    <dgm:cxn modelId="{6BD3D458-1745-45B8-BA7F-690A307B1940}" type="presOf" srcId="{77EA2D01-B3CD-4B1D-8D35-23475CA49CA3}" destId="{8ABFA17D-F909-447B-9AB3-5C5EE3AE6997}" srcOrd="0" destOrd="0" presId="urn:microsoft.com/office/officeart/2008/layout/VerticalCurvedList"/>
    <dgm:cxn modelId="{CA78A287-02FB-4A58-9975-21A7381FD4C1}" srcId="{90347533-59B6-46E6-AAAB-66F0360D7615}" destId="{73FFF02A-A458-47E0-9A87-4C080731E02A}" srcOrd="5" destOrd="0" parTransId="{CA1F6200-ABE3-4390-9C87-BC82BFA29579}" sibTransId="{FBD55691-CD15-430B-ACD4-CDD6C6DE50C4}"/>
    <dgm:cxn modelId="{DA8EAE92-F317-4A6B-AAB1-8E97068B74A9}" type="presOf" srcId="{90347533-59B6-46E6-AAAB-66F0360D7615}" destId="{1DACEBFD-7B1A-4790-9710-20AA5CF73899}" srcOrd="0" destOrd="0" presId="urn:microsoft.com/office/officeart/2008/layout/VerticalCurvedList"/>
    <dgm:cxn modelId="{D76E6A9D-2B76-4ADC-9B30-CC5A8FF21888}" type="presOf" srcId="{B292714F-EF05-4776-97A9-9C78B0017365}" destId="{DCF24EB5-968D-42E3-AF9B-56CCFED1867C}" srcOrd="0" destOrd="0" presId="urn:microsoft.com/office/officeart/2008/layout/VerticalCurvedList"/>
    <dgm:cxn modelId="{AA94F0E3-5C57-45F9-8C98-9460C2EE024A}" type="presOf" srcId="{2884AB2B-3C80-4F5C-9583-13B2237DA427}" destId="{096F5EAF-A635-4AAF-A01D-D85D0F50AA25}" srcOrd="0" destOrd="0" presId="urn:microsoft.com/office/officeart/2008/layout/VerticalCurvedList"/>
    <dgm:cxn modelId="{494B59FB-4B15-40D4-A212-C8D1C814C8A4}" type="presOf" srcId="{73FFF02A-A458-47E0-9A87-4C080731E02A}" destId="{C09B0755-256E-485F-8454-D42606387FBB}" srcOrd="0" destOrd="0" presId="urn:microsoft.com/office/officeart/2008/layout/VerticalCurvedList"/>
    <dgm:cxn modelId="{783FF20E-FED3-4A96-BB4C-241453CB393A}" type="presParOf" srcId="{1DACEBFD-7B1A-4790-9710-20AA5CF73899}" destId="{C1333FFC-328F-43EB-9D37-851987256B2C}" srcOrd="0" destOrd="0" presId="urn:microsoft.com/office/officeart/2008/layout/VerticalCurvedList"/>
    <dgm:cxn modelId="{38317490-25A5-4A95-AFD2-11FB734CBA7E}" type="presParOf" srcId="{C1333FFC-328F-43EB-9D37-851987256B2C}" destId="{084DF9A9-E774-4AE7-87BC-B56FDCC0D7C3}" srcOrd="0" destOrd="0" presId="urn:microsoft.com/office/officeart/2008/layout/VerticalCurvedList"/>
    <dgm:cxn modelId="{6AB7012A-5A62-49DE-9C1B-5C64C4E73C70}" type="presParOf" srcId="{084DF9A9-E774-4AE7-87BC-B56FDCC0D7C3}" destId="{C7215A42-36D8-4D72-949D-A666570877CC}" srcOrd="0" destOrd="0" presId="urn:microsoft.com/office/officeart/2008/layout/VerticalCurvedList"/>
    <dgm:cxn modelId="{5D8EA021-0CE5-4309-AFCB-2B67EA7C270E}" type="presParOf" srcId="{084DF9A9-E774-4AE7-87BC-B56FDCC0D7C3}" destId="{60DD3752-A12E-4323-9A39-70DFD1EDAF14}" srcOrd="1" destOrd="0" presId="urn:microsoft.com/office/officeart/2008/layout/VerticalCurvedList"/>
    <dgm:cxn modelId="{2EEFB8C1-F381-40AE-B717-52261BC10A24}" type="presParOf" srcId="{084DF9A9-E774-4AE7-87BC-B56FDCC0D7C3}" destId="{8A02BABB-4385-4DFF-8FBB-B87463ECCAD3}" srcOrd="2" destOrd="0" presId="urn:microsoft.com/office/officeart/2008/layout/VerticalCurvedList"/>
    <dgm:cxn modelId="{4AEF3F3F-0223-4054-A8E5-0C8BE97BF6F5}" type="presParOf" srcId="{084DF9A9-E774-4AE7-87BC-B56FDCC0D7C3}" destId="{9F52C45A-B0C3-4B96-B0A9-95FA30F11A70}" srcOrd="3" destOrd="0" presId="urn:microsoft.com/office/officeart/2008/layout/VerticalCurvedList"/>
    <dgm:cxn modelId="{3837A686-7BAC-4795-A032-7BBA42B17E51}" type="presParOf" srcId="{C1333FFC-328F-43EB-9D37-851987256B2C}" destId="{CF35B78B-D9B2-4B8D-8BF4-E5D64CE364F8}" srcOrd="1" destOrd="0" presId="urn:microsoft.com/office/officeart/2008/layout/VerticalCurvedList"/>
    <dgm:cxn modelId="{81CCD70D-00A2-4D66-91CF-6DF1B8305C6D}" type="presParOf" srcId="{C1333FFC-328F-43EB-9D37-851987256B2C}" destId="{F1DF8FBB-AFC0-4785-896F-368AE27F3BB0}" srcOrd="2" destOrd="0" presId="urn:microsoft.com/office/officeart/2008/layout/VerticalCurvedList"/>
    <dgm:cxn modelId="{B888C553-7E38-432A-B409-5CD730F7DE30}" type="presParOf" srcId="{F1DF8FBB-AFC0-4785-896F-368AE27F3BB0}" destId="{7E7A9EB8-BDA6-4188-B5CD-DB58F29B9264}" srcOrd="0" destOrd="0" presId="urn:microsoft.com/office/officeart/2008/layout/VerticalCurvedList"/>
    <dgm:cxn modelId="{B9943AE9-C02A-4A4B-A14F-AFBC59579310}" type="presParOf" srcId="{C1333FFC-328F-43EB-9D37-851987256B2C}" destId="{8ABFA17D-F909-447B-9AB3-5C5EE3AE6997}" srcOrd="3" destOrd="0" presId="urn:microsoft.com/office/officeart/2008/layout/VerticalCurvedList"/>
    <dgm:cxn modelId="{3C0CFC08-9C41-404D-B6E8-463D2577ED7A}" type="presParOf" srcId="{C1333FFC-328F-43EB-9D37-851987256B2C}" destId="{60B95F3B-5351-4BA0-83AB-FD747FEC8243}" srcOrd="4" destOrd="0" presId="urn:microsoft.com/office/officeart/2008/layout/VerticalCurvedList"/>
    <dgm:cxn modelId="{B53AAF6E-BA9F-49F0-A64C-55DC22D99FB1}" type="presParOf" srcId="{60B95F3B-5351-4BA0-83AB-FD747FEC8243}" destId="{0030E0F8-1E2C-4FF6-B589-B5A6F9DB8520}" srcOrd="0" destOrd="0" presId="urn:microsoft.com/office/officeart/2008/layout/VerticalCurvedList"/>
    <dgm:cxn modelId="{D10EE5F6-1BFD-4C73-8754-8BAA32C728EE}" type="presParOf" srcId="{C1333FFC-328F-43EB-9D37-851987256B2C}" destId="{F8ECBF00-5531-4CF0-B033-D1A3472449DD}" srcOrd="5" destOrd="0" presId="urn:microsoft.com/office/officeart/2008/layout/VerticalCurvedList"/>
    <dgm:cxn modelId="{D7128366-63EC-4964-B3BB-72F87ADFC5DC}" type="presParOf" srcId="{C1333FFC-328F-43EB-9D37-851987256B2C}" destId="{04D931F3-1F72-4BDA-9542-C1AFCC584F00}" srcOrd="6" destOrd="0" presId="urn:microsoft.com/office/officeart/2008/layout/VerticalCurvedList"/>
    <dgm:cxn modelId="{6CEF6906-5D53-4356-833D-858D669BFA60}" type="presParOf" srcId="{04D931F3-1F72-4BDA-9542-C1AFCC584F00}" destId="{9CD32D13-55FF-4F42-A79E-86CC3DAD411E}" srcOrd="0" destOrd="0" presId="urn:microsoft.com/office/officeart/2008/layout/VerticalCurvedList"/>
    <dgm:cxn modelId="{1E1332CE-FF07-42BA-88A0-714D5C37FE4C}" type="presParOf" srcId="{C1333FFC-328F-43EB-9D37-851987256B2C}" destId="{096F5EAF-A635-4AAF-A01D-D85D0F50AA25}" srcOrd="7" destOrd="0" presId="urn:microsoft.com/office/officeart/2008/layout/VerticalCurvedList"/>
    <dgm:cxn modelId="{9AB82C8B-71BE-41A7-9AAE-F56170124F64}" type="presParOf" srcId="{C1333FFC-328F-43EB-9D37-851987256B2C}" destId="{25901718-4FB2-4D7A-9B9E-3212ACBABC8F}" srcOrd="8" destOrd="0" presId="urn:microsoft.com/office/officeart/2008/layout/VerticalCurvedList"/>
    <dgm:cxn modelId="{D645C836-DC18-424E-A0E2-6B730E9D442E}" type="presParOf" srcId="{25901718-4FB2-4D7A-9B9E-3212ACBABC8F}" destId="{0288D720-D122-4625-B268-C113DDDD6F0F}" srcOrd="0" destOrd="0" presId="urn:microsoft.com/office/officeart/2008/layout/VerticalCurvedList"/>
    <dgm:cxn modelId="{D2429CD9-A799-45F1-A422-A674BB1C95A1}" type="presParOf" srcId="{C1333FFC-328F-43EB-9D37-851987256B2C}" destId="{DCF24EB5-968D-42E3-AF9B-56CCFED1867C}" srcOrd="9" destOrd="0" presId="urn:microsoft.com/office/officeart/2008/layout/VerticalCurvedList"/>
    <dgm:cxn modelId="{BC96A924-8E5D-4CEE-9078-2434E4FEE394}" type="presParOf" srcId="{C1333FFC-328F-43EB-9D37-851987256B2C}" destId="{456E76EB-33C9-4D61-B32F-2A577F82946C}" srcOrd="10" destOrd="0" presId="urn:microsoft.com/office/officeart/2008/layout/VerticalCurvedList"/>
    <dgm:cxn modelId="{196FE87B-99AC-4FA4-9025-8DC095296768}" type="presParOf" srcId="{456E76EB-33C9-4D61-B32F-2A577F82946C}" destId="{E725E8E7-E5A9-4686-AA79-0152D70A7138}" srcOrd="0" destOrd="0" presId="urn:microsoft.com/office/officeart/2008/layout/VerticalCurvedList"/>
    <dgm:cxn modelId="{18FDA31D-BC3D-4217-9BBE-59666255C9D7}" type="presParOf" srcId="{C1333FFC-328F-43EB-9D37-851987256B2C}" destId="{C09B0755-256E-485F-8454-D42606387FBB}" srcOrd="11" destOrd="0" presId="urn:microsoft.com/office/officeart/2008/layout/VerticalCurvedList"/>
    <dgm:cxn modelId="{48C19A31-6013-487F-AA5A-5CE13B15D6EC}" type="presParOf" srcId="{C1333FFC-328F-43EB-9D37-851987256B2C}" destId="{7505FA3C-BFFF-4252-8B4E-72B429245BF8}" srcOrd="12" destOrd="0" presId="urn:microsoft.com/office/officeart/2008/layout/VerticalCurvedList"/>
    <dgm:cxn modelId="{0ED559BC-CFF3-4D6A-A64B-269D3461BB8A}" type="presParOf" srcId="{7505FA3C-BFFF-4252-8B4E-72B429245BF8}" destId="{044952C9-D2AD-49F0-870C-56B6721DF4B8}" srcOrd="0" destOrd="0" presId="urn:microsoft.com/office/officeart/2008/layout/VerticalCurvedList"/>
    <dgm:cxn modelId="{EC2F91C9-C1BA-4A57-8C84-71235406B613}" type="presParOf" srcId="{C1333FFC-328F-43EB-9D37-851987256B2C}" destId="{6D4FB936-42B6-4416-A0E9-E75FF2BA420D}" srcOrd="13" destOrd="0" presId="urn:microsoft.com/office/officeart/2008/layout/VerticalCurvedList"/>
    <dgm:cxn modelId="{B07E8ED4-8CA9-4CED-A89D-ADCC2E608EE8}" type="presParOf" srcId="{C1333FFC-328F-43EB-9D37-851987256B2C}" destId="{10F680AE-7C17-46E3-A3F7-0271D9D00452}" srcOrd="14" destOrd="0" presId="urn:microsoft.com/office/officeart/2008/layout/VerticalCurvedList"/>
    <dgm:cxn modelId="{E7660C74-C464-4A13-8075-508BD71C5A30}" type="presParOf" srcId="{10F680AE-7C17-46E3-A3F7-0271D9D00452}" destId="{B618EF65-25C5-48B9-B8A1-63081F9CAB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CA731-4527-4439-A5F1-AC935AE97C2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DB84ADF-1A0D-48B7-8239-16B64A2856AA}">
      <dgm:prSet phldrT="[Текст]" custT="1"/>
      <dgm:spPr/>
      <dgm:t>
        <a:bodyPr/>
        <a:lstStyle/>
        <a:p>
          <a:r>
            <a:rPr lang="ru-RU" sz="1400" b="0" i="0" dirty="0"/>
            <a:t>рост валового внутреннего продукта – </a:t>
          </a:r>
          <a:r>
            <a:rPr lang="ru-RU" sz="1400" b="1" i="0" dirty="0"/>
            <a:t>103,8% к уровню текущего года</a:t>
          </a:r>
          <a:endParaRPr lang="ru-RU" sz="1400" b="1" dirty="0"/>
        </a:p>
      </dgm:t>
    </dgm:pt>
    <dgm:pt modelId="{9EAD3A22-81BC-4840-B93D-37AFB2160CCB}" type="parTrans" cxnId="{7AA29098-13BB-47C0-921D-5D456A460236}">
      <dgm:prSet/>
      <dgm:spPr/>
      <dgm:t>
        <a:bodyPr/>
        <a:lstStyle/>
        <a:p>
          <a:endParaRPr lang="ru-RU" sz="1400"/>
        </a:p>
      </dgm:t>
    </dgm:pt>
    <dgm:pt modelId="{8B4572EC-BF0B-46BB-AF13-A3D7F165ECFA}" type="sibTrans" cxnId="{7AA29098-13BB-47C0-921D-5D456A460236}">
      <dgm:prSet/>
      <dgm:spPr/>
      <dgm:t>
        <a:bodyPr/>
        <a:lstStyle/>
        <a:p>
          <a:endParaRPr lang="ru-RU" sz="1400"/>
        </a:p>
      </dgm:t>
    </dgm:pt>
    <dgm:pt modelId="{BC3FD373-AD46-4264-8C15-E74FD93D410B}">
      <dgm:prSet phldrT="[Текст]" custT="1"/>
      <dgm:spPr/>
      <dgm:t>
        <a:bodyPr/>
        <a:lstStyle/>
        <a:p>
          <a:r>
            <a:rPr lang="ru-RU" sz="1400" dirty="0"/>
            <a:t>рост </a:t>
          </a:r>
          <a:r>
            <a:rPr lang="ru-RU" sz="1400" b="0" i="0" dirty="0"/>
            <a:t>реальных располагаемых денежных доходов населения – </a:t>
          </a:r>
          <a:r>
            <a:rPr lang="ru-RU" sz="1400" b="1" i="0" dirty="0"/>
            <a:t>104,1% к уровню текущего года</a:t>
          </a:r>
          <a:endParaRPr lang="ru-RU" sz="1400" b="1" dirty="0"/>
        </a:p>
      </dgm:t>
    </dgm:pt>
    <dgm:pt modelId="{01BADCC8-2C72-4952-B6BD-39A6AA888091}" type="parTrans" cxnId="{EB438961-F78B-4FB0-877A-8E0BE70DC204}">
      <dgm:prSet/>
      <dgm:spPr/>
      <dgm:t>
        <a:bodyPr/>
        <a:lstStyle/>
        <a:p>
          <a:endParaRPr lang="ru-RU" sz="1400"/>
        </a:p>
      </dgm:t>
    </dgm:pt>
    <dgm:pt modelId="{740891A9-045B-4966-9258-B2BC6CAD43E2}" type="sibTrans" cxnId="{EB438961-F78B-4FB0-877A-8E0BE70DC204}">
      <dgm:prSet/>
      <dgm:spPr/>
      <dgm:t>
        <a:bodyPr/>
        <a:lstStyle/>
        <a:p>
          <a:endParaRPr lang="ru-RU" sz="1400"/>
        </a:p>
      </dgm:t>
    </dgm:pt>
    <dgm:pt modelId="{936826D1-3C54-406E-AFFB-38A790A5E79B}">
      <dgm:prSet phldrT="[Текст]" custT="1"/>
      <dgm:spPr/>
      <dgm:t>
        <a:bodyPr/>
        <a:lstStyle/>
        <a:p>
          <a:r>
            <a:rPr lang="ru-RU" sz="1400" dirty="0"/>
            <a:t>Размер ставки рефинансирования             10</a:t>
          </a:r>
          <a:r>
            <a:rPr lang="ru-RU" sz="1400" b="1" dirty="0"/>
            <a:t>-11% </a:t>
          </a:r>
        </a:p>
      </dgm:t>
    </dgm:pt>
    <dgm:pt modelId="{D0AAA0C7-8E5F-40A9-8606-2A43D39F3F90}" type="parTrans" cxnId="{891FA8C8-7D1D-49B3-801B-27CF298E2D10}">
      <dgm:prSet/>
      <dgm:spPr/>
      <dgm:t>
        <a:bodyPr/>
        <a:lstStyle/>
        <a:p>
          <a:endParaRPr lang="ru-RU" sz="1400"/>
        </a:p>
      </dgm:t>
    </dgm:pt>
    <dgm:pt modelId="{7A6C51EE-14E1-4D53-8711-EF1239FEFBAD}" type="sibTrans" cxnId="{891FA8C8-7D1D-49B3-801B-27CF298E2D10}">
      <dgm:prSet/>
      <dgm:spPr/>
      <dgm:t>
        <a:bodyPr/>
        <a:lstStyle/>
        <a:p>
          <a:endParaRPr lang="ru-RU" sz="1400"/>
        </a:p>
      </dgm:t>
    </dgm:pt>
    <dgm:pt modelId="{2EA88E2A-9799-43EE-B3E8-B628DA30865C}">
      <dgm:prSet phldrT="[Текст]" custT="1"/>
      <dgm:spPr/>
      <dgm:t>
        <a:bodyPr/>
        <a:lstStyle/>
        <a:p>
          <a:r>
            <a:rPr lang="ru-RU" sz="1400" dirty="0"/>
            <a:t>индекс роста потребительских цен – </a:t>
          </a:r>
          <a:r>
            <a:rPr lang="ru-RU" sz="1400" b="1" dirty="0"/>
            <a:t>107-108%</a:t>
          </a:r>
        </a:p>
      </dgm:t>
    </dgm:pt>
    <dgm:pt modelId="{4877D406-3AD5-4A36-937C-953FEFA207B8}" type="parTrans" cxnId="{1F723B01-F818-463E-9EC4-65F255FB6C65}">
      <dgm:prSet/>
      <dgm:spPr/>
      <dgm:t>
        <a:bodyPr/>
        <a:lstStyle/>
        <a:p>
          <a:endParaRPr lang="ru-RU" sz="1400"/>
        </a:p>
      </dgm:t>
    </dgm:pt>
    <dgm:pt modelId="{80C31499-9C50-498D-A7F0-12B60BED87DF}" type="sibTrans" cxnId="{1F723B01-F818-463E-9EC4-65F255FB6C65}">
      <dgm:prSet/>
      <dgm:spPr/>
      <dgm:t>
        <a:bodyPr/>
        <a:lstStyle/>
        <a:p>
          <a:endParaRPr lang="ru-RU" sz="1400"/>
        </a:p>
      </dgm:t>
    </dgm:pt>
    <dgm:pt modelId="{7FA3F80C-DDBD-4A4A-BFB6-527D030911AD}" type="pres">
      <dgm:prSet presAssocID="{873CA731-4527-4439-A5F1-AC935AE97C2A}" presName="linearFlow" presStyleCnt="0">
        <dgm:presLayoutVars>
          <dgm:dir/>
          <dgm:resizeHandles val="exact"/>
        </dgm:presLayoutVars>
      </dgm:prSet>
      <dgm:spPr/>
    </dgm:pt>
    <dgm:pt modelId="{25648CBE-CC0C-4E78-A3FD-FADB13B326BF}" type="pres">
      <dgm:prSet presAssocID="{9DB84ADF-1A0D-48B7-8239-16B64A2856AA}" presName="composite" presStyleCnt="0"/>
      <dgm:spPr/>
    </dgm:pt>
    <dgm:pt modelId="{6285F8CD-3058-4E02-8FBC-D4593A88D7C0}" type="pres">
      <dgm:prSet presAssocID="{9DB84ADF-1A0D-48B7-8239-16B64A2856AA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E51F7F-C19C-4312-A127-F1A87859BA5C}" type="pres">
      <dgm:prSet presAssocID="{9DB84ADF-1A0D-48B7-8239-16B64A2856AA}" presName="txShp" presStyleLbl="node1" presStyleIdx="0" presStyleCnt="4">
        <dgm:presLayoutVars>
          <dgm:bulletEnabled val="1"/>
        </dgm:presLayoutVars>
      </dgm:prSet>
      <dgm:spPr/>
    </dgm:pt>
    <dgm:pt modelId="{292B59F9-AA5F-4C37-8F1B-8EDA9D940514}" type="pres">
      <dgm:prSet presAssocID="{8B4572EC-BF0B-46BB-AF13-A3D7F165ECFA}" presName="spacing" presStyleCnt="0"/>
      <dgm:spPr/>
    </dgm:pt>
    <dgm:pt modelId="{1B9A3212-F5C3-46E0-84A9-5FFA18092976}" type="pres">
      <dgm:prSet presAssocID="{BC3FD373-AD46-4264-8C15-E74FD93D410B}" presName="composite" presStyleCnt="0"/>
      <dgm:spPr/>
    </dgm:pt>
    <dgm:pt modelId="{FBA2AC86-ACD0-4EBD-B8FB-CF0D8FE856B7}" type="pres">
      <dgm:prSet presAssocID="{BC3FD373-AD46-4264-8C15-E74FD93D410B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7C4C767-B524-4C7D-AFBC-56E1A64B91D8}" type="pres">
      <dgm:prSet presAssocID="{BC3FD373-AD46-4264-8C15-E74FD93D410B}" presName="txShp" presStyleLbl="node1" presStyleIdx="1" presStyleCnt="4">
        <dgm:presLayoutVars>
          <dgm:bulletEnabled val="1"/>
        </dgm:presLayoutVars>
      </dgm:prSet>
      <dgm:spPr/>
    </dgm:pt>
    <dgm:pt modelId="{03620849-BE00-4CEC-B87A-8F05CAD34A9B}" type="pres">
      <dgm:prSet presAssocID="{740891A9-045B-4966-9258-B2BC6CAD43E2}" presName="spacing" presStyleCnt="0"/>
      <dgm:spPr/>
    </dgm:pt>
    <dgm:pt modelId="{995D1A5F-C828-4849-8F40-5B8576BBAA90}" type="pres">
      <dgm:prSet presAssocID="{2EA88E2A-9799-43EE-B3E8-B628DA30865C}" presName="composite" presStyleCnt="0"/>
      <dgm:spPr/>
    </dgm:pt>
    <dgm:pt modelId="{94C59A37-3980-4308-A28B-B3E35BCF69F8}" type="pres">
      <dgm:prSet presAssocID="{2EA88E2A-9799-43EE-B3E8-B628DA30865C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F406C43-9436-490F-B338-3E0C21DAB9AD}" type="pres">
      <dgm:prSet presAssocID="{2EA88E2A-9799-43EE-B3E8-B628DA30865C}" presName="txShp" presStyleLbl="node1" presStyleIdx="2" presStyleCnt="4">
        <dgm:presLayoutVars>
          <dgm:bulletEnabled val="1"/>
        </dgm:presLayoutVars>
      </dgm:prSet>
      <dgm:spPr/>
    </dgm:pt>
    <dgm:pt modelId="{C7E999B0-9E91-4CEA-8ED5-B6C8A129E4F0}" type="pres">
      <dgm:prSet presAssocID="{80C31499-9C50-498D-A7F0-12B60BED87DF}" presName="spacing" presStyleCnt="0"/>
      <dgm:spPr/>
    </dgm:pt>
    <dgm:pt modelId="{D887D284-E228-4EB9-8F33-21BDF62D1831}" type="pres">
      <dgm:prSet presAssocID="{936826D1-3C54-406E-AFFB-38A790A5E79B}" presName="composite" presStyleCnt="0"/>
      <dgm:spPr/>
    </dgm:pt>
    <dgm:pt modelId="{E71B0CD6-06F7-4139-AB6A-9D041D00CE86}" type="pres">
      <dgm:prSet presAssocID="{936826D1-3C54-406E-AFFB-38A790A5E79B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2EAE1D2-3EB2-4C7C-BE98-94D2AF855FE3}" type="pres">
      <dgm:prSet presAssocID="{936826D1-3C54-406E-AFFB-38A790A5E79B}" presName="txShp" presStyleLbl="node1" presStyleIdx="3" presStyleCnt="4">
        <dgm:presLayoutVars>
          <dgm:bulletEnabled val="1"/>
        </dgm:presLayoutVars>
      </dgm:prSet>
      <dgm:spPr/>
    </dgm:pt>
  </dgm:ptLst>
  <dgm:cxnLst>
    <dgm:cxn modelId="{1F723B01-F818-463E-9EC4-65F255FB6C65}" srcId="{873CA731-4527-4439-A5F1-AC935AE97C2A}" destId="{2EA88E2A-9799-43EE-B3E8-B628DA30865C}" srcOrd="2" destOrd="0" parTransId="{4877D406-3AD5-4A36-937C-953FEFA207B8}" sibTransId="{80C31499-9C50-498D-A7F0-12B60BED87DF}"/>
    <dgm:cxn modelId="{B264A301-400A-4BE3-A0D7-CF26D7CF5CCF}" type="presOf" srcId="{BC3FD373-AD46-4264-8C15-E74FD93D410B}" destId="{E7C4C767-B524-4C7D-AFBC-56E1A64B91D8}" srcOrd="0" destOrd="0" presId="urn:microsoft.com/office/officeart/2005/8/layout/vList3"/>
    <dgm:cxn modelId="{EB438961-F78B-4FB0-877A-8E0BE70DC204}" srcId="{873CA731-4527-4439-A5F1-AC935AE97C2A}" destId="{BC3FD373-AD46-4264-8C15-E74FD93D410B}" srcOrd="1" destOrd="0" parTransId="{01BADCC8-2C72-4952-B6BD-39A6AA888091}" sibTransId="{740891A9-045B-4966-9258-B2BC6CAD43E2}"/>
    <dgm:cxn modelId="{48288783-83DC-439D-83E9-6E6C56BE6A24}" type="presOf" srcId="{2EA88E2A-9799-43EE-B3E8-B628DA30865C}" destId="{4F406C43-9436-490F-B338-3E0C21DAB9AD}" srcOrd="0" destOrd="0" presId="urn:microsoft.com/office/officeart/2005/8/layout/vList3"/>
    <dgm:cxn modelId="{7AA29098-13BB-47C0-921D-5D456A460236}" srcId="{873CA731-4527-4439-A5F1-AC935AE97C2A}" destId="{9DB84ADF-1A0D-48B7-8239-16B64A2856AA}" srcOrd="0" destOrd="0" parTransId="{9EAD3A22-81BC-4840-B93D-37AFB2160CCB}" sibTransId="{8B4572EC-BF0B-46BB-AF13-A3D7F165ECFA}"/>
    <dgm:cxn modelId="{C60AFA9B-2DA7-4FD6-B01B-A7FFA98F5DA4}" type="presOf" srcId="{873CA731-4527-4439-A5F1-AC935AE97C2A}" destId="{7FA3F80C-DDBD-4A4A-BFB6-527D030911AD}" srcOrd="0" destOrd="0" presId="urn:microsoft.com/office/officeart/2005/8/layout/vList3"/>
    <dgm:cxn modelId="{891FA8C8-7D1D-49B3-801B-27CF298E2D10}" srcId="{873CA731-4527-4439-A5F1-AC935AE97C2A}" destId="{936826D1-3C54-406E-AFFB-38A790A5E79B}" srcOrd="3" destOrd="0" parTransId="{D0AAA0C7-8E5F-40A9-8606-2A43D39F3F90}" sibTransId="{7A6C51EE-14E1-4D53-8711-EF1239FEFBAD}"/>
    <dgm:cxn modelId="{62F3FFF4-BB5A-4FCF-95F9-943ED46AC02A}" type="presOf" srcId="{936826D1-3C54-406E-AFFB-38A790A5E79B}" destId="{42EAE1D2-3EB2-4C7C-BE98-94D2AF855FE3}" srcOrd="0" destOrd="0" presId="urn:microsoft.com/office/officeart/2005/8/layout/vList3"/>
    <dgm:cxn modelId="{2E0AE7F7-44EA-4177-81F1-031C8D7337B7}" type="presOf" srcId="{9DB84ADF-1A0D-48B7-8239-16B64A2856AA}" destId="{7DE51F7F-C19C-4312-A127-F1A87859BA5C}" srcOrd="0" destOrd="0" presId="urn:microsoft.com/office/officeart/2005/8/layout/vList3"/>
    <dgm:cxn modelId="{573BDE13-481A-4019-8DFC-922FB64FBD1D}" type="presParOf" srcId="{7FA3F80C-DDBD-4A4A-BFB6-527D030911AD}" destId="{25648CBE-CC0C-4E78-A3FD-FADB13B326BF}" srcOrd="0" destOrd="0" presId="urn:microsoft.com/office/officeart/2005/8/layout/vList3"/>
    <dgm:cxn modelId="{5FE60388-6F30-4605-9162-6B3DFF0585F2}" type="presParOf" srcId="{25648CBE-CC0C-4E78-A3FD-FADB13B326BF}" destId="{6285F8CD-3058-4E02-8FBC-D4593A88D7C0}" srcOrd="0" destOrd="0" presId="urn:microsoft.com/office/officeart/2005/8/layout/vList3"/>
    <dgm:cxn modelId="{BF8BDED7-2BF3-4B9A-90B5-758BB2E85C72}" type="presParOf" srcId="{25648CBE-CC0C-4E78-A3FD-FADB13B326BF}" destId="{7DE51F7F-C19C-4312-A127-F1A87859BA5C}" srcOrd="1" destOrd="0" presId="urn:microsoft.com/office/officeart/2005/8/layout/vList3"/>
    <dgm:cxn modelId="{453FD6B0-6A5C-4CCA-9EDA-B0DF727855BA}" type="presParOf" srcId="{7FA3F80C-DDBD-4A4A-BFB6-527D030911AD}" destId="{292B59F9-AA5F-4C37-8F1B-8EDA9D940514}" srcOrd="1" destOrd="0" presId="urn:microsoft.com/office/officeart/2005/8/layout/vList3"/>
    <dgm:cxn modelId="{EDB86CFC-86AE-4B06-801B-BB587172FADB}" type="presParOf" srcId="{7FA3F80C-DDBD-4A4A-BFB6-527D030911AD}" destId="{1B9A3212-F5C3-46E0-84A9-5FFA18092976}" srcOrd="2" destOrd="0" presId="urn:microsoft.com/office/officeart/2005/8/layout/vList3"/>
    <dgm:cxn modelId="{E99038D8-9D2B-4FA9-8DE6-02C3CC548E5F}" type="presParOf" srcId="{1B9A3212-F5C3-46E0-84A9-5FFA18092976}" destId="{FBA2AC86-ACD0-4EBD-B8FB-CF0D8FE856B7}" srcOrd="0" destOrd="0" presId="urn:microsoft.com/office/officeart/2005/8/layout/vList3"/>
    <dgm:cxn modelId="{36706B5B-B5FE-44DD-AEE1-2776F3F635A7}" type="presParOf" srcId="{1B9A3212-F5C3-46E0-84A9-5FFA18092976}" destId="{E7C4C767-B524-4C7D-AFBC-56E1A64B91D8}" srcOrd="1" destOrd="0" presId="urn:microsoft.com/office/officeart/2005/8/layout/vList3"/>
    <dgm:cxn modelId="{78D80464-3D9E-404B-BC45-2037CCB15148}" type="presParOf" srcId="{7FA3F80C-DDBD-4A4A-BFB6-527D030911AD}" destId="{03620849-BE00-4CEC-B87A-8F05CAD34A9B}" srcOrd="3" destOrd="0" presId="urn:microsoft.com/office/officeart/2005/8/layout/vList3"/>
    <dgm:cxn modelId="{AC4B2863-D6FC-44C5-B8D8-5D86DF79F668}" type="presParOf" srcId="{7FA3F80C-DDBD-4A4A-BFB6-527D030911AD}" destId="{995D1A5F-C828-4849-8F40-5B8576BBAA90}" srcOrd="4" destOrd="0" presId="urn:microsoft.com/office/officeart/2005/8/layout/vList3"/>
    <dgm:cxn modelId="{69DA2F11-E194-4A8D-8413-BB65F408646B}" type="presParOf" srcId="{995D1A5F-C828-4849-8F40-5B8576BBAA90}" destId="{94C59A37-3980-4308-A28B-B3E35BCF69F8}" srcOrd="0" destOrd="0" presId="urn:microsoft.com/office/officeart/2005/8/layout/vList3"/>
    <dgm:cxn modelId="{77FB0328-B2F1-432B-8B93-F7A8328E852E}" type="presParOf" srcId="{995D1A5F-C828-4849-8F40-5B8576BBAA90}" destId="{4F406C43-9436-490F-B338-3E0C21DAB9AD}" srcOrd="1" destOrd="0" presId="urn:microsoft.com/office/officeart/2005/8/layout/vList3"/>
    <dgm:cxn modelId="{FDD56119-BB31-47B4-8CB7-EB0797ACB6C3}" type="presParOf" srcId="{7FA3F80C-DDBD-4A4A-BFB6-527D030911AD}" destId="{C7E999B0-9E91-4CEA-8ED5-B6C8A129E4F0}" srcOrd="5" destOrd="0" presId="urn:microsoft.com/office/officeart/2005/8/layout/vList3"/>
    <dgm:cxn modelId="{B4B4C9E5-0B66-4198-BD76-0A75405391D5}" type="presParOf" srcId="{7FA3F80C-DDBD-4A4A-BFB6-527D030911AD}" destId="{D887D284-E228-4EB9-8F33-21BDF62D1831}" srcOrd="6" destOrd="0" presId="urn:microsoft.com/office/officeart/2005/8/layout/vList3"/>
    <dgm:cxn modelId="{993978F2-E361-4D5C-A1A3-FD86D1A35886}" type="presParOf" srcId="{D887D284-E228-4EB9-8F33-21BDF62D1831}" destId="{E71B0CD6-06F7-4139-AB6A-9D041D00CE86}" srcOrd="0" destOrd="0" presId="urn:microsoft.com/office/officeart/2005/8/layout/vList3"/>
    <dgm:cxn modelId="{347BD88C-6B39-4E20-98BB-356C90D7A007}" type="presParOf" srcId="{D887D284-E228-4EB9-8F33-21BDF62D1831}" destId="{42EAE1D2-3EB2-4C7C-BE98-94D2AF855F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70A583-0C28-412E-9D8A-65D393502739}" type="doc">
      <dgm:prSet loTypeId="urn:microsoft.com/office/officeart/2005/8/layout/hierarchy3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44E747-B254-4B8E-845D-0E5D16A221BC}">
      <dgm:prSet phldrT="[Текст]" custT="1"/>
      <dgm:spPr/>
      <dgm:t>
        <a:bodyPr/>
        <a:lstStyle/>
        <a:p>
          <a:r>
            <a:rPr lang="ru-RU" sz="2000" b="1" dirty="0"/>
            <a:t>Районный бюджет</a:t>
          </a:r>
        </a:p>
      </dgm:t>
    </dgm:pt>
    <dgm:pt modelId="{1BA33E41-39AE-4996-BA25-7D128FAD07DB}" type="parTrans" cxnId="{22D6D41E-2A43-4235-A9C7-57736F54B16C}">
      <dgm:prSet/>
      <dgm:spPr/>
      <dgm:t>
        <a:bodyPr/>
        <a:lstStyle/>
        <a:p>
          <a:endParaRPr lang="ru-RU" sz="2400" b="1"/>
        </a:p>
      </dgm:t>
    </dgm:pt>
    <dgm:pt modelId="{57CEB244-D6E3-49CB-B43F-0B551FEED427}" type="sibTrans" cxnId="{22D6D41E-2A43-4235-A9C7-57736F54B16C}">
      <dgm:prSet/>
      <dgm:spPr/>
      <dgm:t>
        <a:bodyPr/>
        <a:lstStyle/>
        <a:p>
          <a:endParaRPr lang="ru-RU" sz="2400" b="1"/>
        </a:p>
      </dgm:t>
    </dgm:pt>
    <dgm:pt modelId="{3BADA2D1-C98C-46C4-AFAB-734EA30C4101}">
      <dgm:prSet phldrT="[Текст]" custT="1"/>
      <dgm:spPr/>
      <dgm:t>
        <a:bodyPr/>
        <a:lstStyle/>
        <a:p>
          <a:r>
            <a:rPr lang="ru-RU" sz="2000" b="1" dirty="0"/>
            <a:t>Бюджет города районного подчинения</a:t>
          </a:r>
        </a:p>
      </dgm:t>
    </dgm:pt>
    <dgm:pt modelId="{94ED0B30-1F90-4FCF-99E2-85295A1121CE}" type="parTrans" cxnId="{D8588248-ECFC-4F29-A3D6-6BF2616D5F0E}">
      <dgm:prSet/>
      <dgm:spPr/>
      <dgm:t>
        <a:bodyPr/>
        <a:lstStyle/>
        <a:p>
          <a:endParaRPr lang="ru-RU" sz="2400" b="1"/>
        </a:p>
      </dgm:t>
    </dgm:pt>
    <dgm:pt modelId="{24DB50A2-9FF4-4466-B67B-E3CBF540AE0D}" type="sibTrans" cxnId="{D8588248-ECFC-4F29-A3D6-6BF2616D5F0E}">
      <dgm:prSet/>
      <dgm:spPr/>
      <dgm:t>
        <a:bodyPr/>
        <a:lstStyle/>
        <a:p>
          <a:endParaRPr lang="ru-RU" sz="2400" b="1"/>
        </a:p>
      </dgm:t>
    </dgm:pt>
    <dgm:pt modelId="{3667BB51-213A-42D7-9E23-4A808E92A366}">
      <dgm:prSet phldrT="[Текст]" custT="1"/>
      <dgm:spPr/>
      <dgm:t>
        <a:bodyPr/>
        <a:lstStyle/>
        <a:p>
          <a:r>
            <a:rPr lang="ru-RU" sz="1600" b="1" dirty="0"/>
            <a:t>2.Краснолукский</a:t>
          </a:r>
        </a:p>
      </dgm:t>
    </dgm:pt>
    <dgm:pt modelId="{6CD2ED74-DFE0-411F-8AB9-2B44FD81BF07}" type="parTrans" cxnId="{D567EFE0-F8EE-4B9E-A6C7-50C19EBF26DF}">
      <dgm:prSet/>
      <dgm:spPr/>
      <dgm:t>
        <a:bodyPr/>
        <a:lstStyle/>
        <a:p>
          <a:endParaRPr lang="ru-RU" sz="2400" b="1"/>
        </a:p>
      </dgm:t>
    </dgm:pt>
    <dgm:pt modelId="{3F18A033-80BE-4E0A-B69A-89B10E5C86EF}" type="sibTrans" cxnId="{D567EFE0-F8EE-4B9E-A6C7-50C19EBF26DF}">
      <dgm:prSet/>
      <dgm:spPr/>
      <dgm:t>
        <a:bodyPr/>
        <a:lstStyle/>
        <a:p>
          <a:endParaRPr lang="ru-RU" sz="2400" b="1"/>
        </a:p>
      </dgm:t>
    </dgm:pt>
    <dgm:pt modelId="{EC761731-FF28-4084-B48E-039A7789BA21}">
      <dgm:prSet phldrT="[Текст]" custT="1"/>
      <dgm:spPr/>
      <dgm:t>
        <a:bodyPr/>
        <a:lstStyle/>
        <a:p>
          <a:r>
            <a:rPr lang="ru-RU" sz="1600" b="1" dirty="0"/>
            <a:t>1. </a:t>
          </a:r>
          <a:r>
            <a:rPr lang="ru-RU" sz="1600" b="1" dirty="0" err="1"/>
            <a:t>Новолукомльский</a:t>
          </a:r>
          <a:endParaRPr lang="ru-RU" sz="1600" b="1" dirty="0"/>
        </a:p>
      </dgm:t>
    </dgm:pt>
    <dgm:pt modelId="{8501A43C-5F55-4434-B95D-24286BE768F7}" type="parTrans" cxnId="{7A15D8F2-AE85-42A3-989C-562C04250446}">
      <dgm:prSet/>
      <dgm:spPr/>
      <dgm:t>
        <a:bodyPr/>
        <a:lstStyle/>
        <a:p>
          <a:endParaRPr lang="ru-RU" sz="2400" b="1"/>
        </a:p>
      </dgm:t>
    </dgm:pt>
    <dgm:pt modelId="{62235F55-8BA3-4730-818F-C22D3039EBB3}" type="sibTrans" cxnId="{7A15D8F2-AE85-42A3-989C-562C04250446}">
      <dgm:prSet/>
      <dgm:spPr/>
      <dgm:t>
        <a:bodyPr/>
        <a:lstStyle/>
        <a:p>
          <a:endParaRPr lang="ru-RU" sz="2400" b="1"/>
        </a:p>
      </dgm:t>
    </dgm:pt>
    <dgm:pt modelId="{01AC38B8-E0B6-437D-9E0C-2273E0CC04AF}">
      <dgm:prSet phldrT="[Текст]" custT="1"/>
      <dgm:spPr/>
      <dgm:t>
        <a:bodyPr/>
        <a:lstStyle/>
        <a:p>
          <a:r>
            <a:rPr lang="ru-RU" sz="1600" b="1" dirty="0"/>
            <a:t>1.Иванский</a:t>
          </a:r>
        </a:p>
      </dgm:t>
    </dgm:pt>
    <dgm:pt modelId="{15473B9D-B23C-48D4-9521-C0126B1E0250}" type="parTrans" cxnId="{D072C5CE-17CE-4227-AD31-633E113BC885}">
      <dgm:prSet/>
      <dgm:spPr/>
      <dgm:t>
        <a:bodyPr/>
        <a:lstStyle/>
        <a:p>
          <a:endParaRPr lang="ru-RU" sz="2400" b="1"/>
        </a:p>
      </dgm:t>
    </dgm:pt>
    <dgm:pt modelId="{A1C52B82-8364-4B0E-8E75-427DEE169378}" type="sibTrans" cxnId="{D072C5CE-17CE-4227-AD31-633E113BC885}">
      <dgm:prSet/>
      <dgm:spPr/>
      <dgm:t>
        <a:bodyPr/>
        <a:lstStyle/>
        <a:p>
          <a:endParaRPr lang="ru-RU" sz="2400" b="1"/>
        </a:p>
      </dgm:t>
    </dgm:pt>
    <dgm:pt modelId="{D4A4312C-8691-4183-AD7B-BCF48F4BBFBA}">
      <dgm:prSet phldrT="[Текст]" custT="1"/>
      <dgm:spPr/>
      <dgm:t>
        <a:bodyPr/>
        <a:lstStyle/>
        <a:p>
          <a:r>
            <a:rPr lang="ru-RU" sz="2000" b="1" dirty="0"/>
            <a:t>Сельские бюджеты</a:t>
          </a:r>
        </a:p>
      </dgm:t>
    </dgm:pt>
    <dgm:pt modelId="{CAACB0A7-53AB-496D-ABAC-070326F5A472}" type="parTrans" cxnId="{2905AE90-D2C1-4073-9216-30CD4B0CDEDA}">
      <dgm:prSet/>
      <dgm:spPr/>
      <dgm:t>
        <a:bodyPr/>
        <a:lstStyle/>
        <a:p>
          <a:endParaRPr lang="ru-RU" sz="2400" b="1"/>
        </a:p>
      </dgm:t>
    </dgm:pt>
    <dgm:pt modelId="{6E788CC2-B69F-41CB-B3D7-50ECE23063E7}" type="sibTrans" cxnId="{2905AE90-D2C1-4073-9216-30CD4B0CDEDA}">
      <dgm:prSet/>
      <dgm:spPr/>
      <dgm:t>
        <a:bodyPr/>
        <a:lstStyle/>
        <a:p>
          <a:endParaRPr lang="ru-RU" sz="2400" b="1"/>
        </a:p>
      </dgm:t>
    </dgm:pt>
    <dgm:pt modelId="{6AB7FF30-FBA1-40B0-99E2-A6621556BECD}">
      <dgm:prSet phldrT="[Текст]" custT="1"/>
      <dgm:spPr/>
      <dgm:t>
        <a:bodyPr/>
        <a:lstStyle/>
        <a:p>
          <a:r>
            <a:rPr lang="ru-RU" sz="1600" b="1" dirty="0"/>
            <a:t>3.Круглицкий</a:t>
          </a:r>
        </a:p>
      </dgm:t>
    </dgm:pt>
    <dgm:pt modelId="{14A22766-FBAA-43F4-8962-287D2CC37827}" type="parTrans" cxnId="{F793F288-E969-4B7F-B9D4-DDEEAEEEB9E1}">
      <dgm:prSet/>
      <dgm:spPr/>
      <dgm:t>
        <a:bodyPr/>
        <a:lstStyle/>
        <a:p>
          <a:endParaRPr lang="ru-RU" sz="2400" b="1"/>
        </a:p>
      </dgm:t>
    </dgm:pt>
    <dgm:pt modelId="{4F4AF4AF-02CA-4ACC-B935-EB4DDD41A1A0}" type="sibTrans" cxnId="{F793F288-E969-4B7F-B9D4-DDEEAEEEB9E1}">
      <dgm:prSet/>
      <dgm:spPr/>
      <dgm:t>
        <a:bodyPr/>
        <a:lstStyle/>
        <a:p>
          <a:endParaRPr lang="ru-RU" sz="2400" b="1"/>
        </a:p>
      </dgm:t>
    </dgm:pt>
    <dgm:pt modelId="{F99D7889-FA25-4D3A-B447-456754369FAD}">
      <dgm:prSet phldrT="[Текст]" custT="1"/>
      <dgm:spPr/>
      <dgm:t>
        <a:bodyPr/>
        <a:lstStyle/>
        <a:p>
          <a:r>
            <a:rPr lang="ru-RU" sz="1600" b="1" dirty="0"/>
            <a:t>4.Лукомльский</a:t>
          </a:r>
        </a:p>
      </dgm:t>
    </dgm:pt>
    <dgm:pt modelId="{57DFC3CB-46EE-4D24-B3B8-EFD4C4F73A3B}" type="parTrans" cxnId="{7DCBE28E-6C08-4F59-AA30-C1134E3800D3}">
      <dgm:prSet/>
      <dgm:spPr/>
      <dgm:t>
        <a:bodyPr/>
        <a:lstStyle/>
        <a:p>
          <a:endParaRPr lang="ru-RU" sz="2400" b="1"/>
        </a:p>
      </dgm:t>
    </dgm:pt>
    <dgm:pt modelId="{E85F7FB2-84A0-47DA-8953-8F5CDD514AAE}" type="sibTrans" cxnId="{7DCBE28E-6C08-4F59-AA30-C1134E3800D3}">
      <dgm:prSet/>
      <dgm:spPr/>
      <dgm:t>
        <a:bodyPr/>
        <a:lstStyle/>
        <a:p>
          <a:endParaRPr lang="ru-RU" sz="2400" b="1"/>
        </a:p>
      </dgm:t>
    </dgm:pt>
    <dgm:pt modelId="{3B3180ED-26C9-41E6-918A-EA06AC953753}">
      <dgm:prSet phldrT="[Текст]" custT="1"/>
      <dgm:spPr/>
      <dgm:t>
        <a:bodyPr/>
        <a:lstStyle/>
        <a:p>
          <a:r>
            <a:rPr lang="ru-RU" sz="1600" b="1" dirty="0"/>
            <a:t>5.Новозарянский</a:t>
          </a:r>
        </a:p>
      </dgm:t>
    </dgm:pt>
    <dgm:pt modelId="{210EFA16-A31F-4FD5-91E2-2918D98DA25F}" type="parTrans" cxnId="{7AD617A6-3D58-4F7D-9FCD-ED42F1E45E46}">
      <dgm:prSet/>
      <dgm:spPr/>
      <dgm:t>
        <a:bodyPr/>
        <a:lstStyle/>
        <a:p>
          <a:endParaRPr lang="ru-RU" sz="2400" b="1"/>
        </a:p>
      </dgm:t>
    </dgm:pt>
    <dgm:pt modelId="{373A1691-60D1-4018-8DF2-75F714705E06}" type="sibTrans" cxnId="{7AD617A6-3D58-4F7D-9FCD-ED42F1E45E46}">
      <dgm:prSet/>
      <dgm:spPr/>
      <dgm:t>
        <a:bodyPr/>
        <a:lstStyle/>
        <a:p>
          <a:endParaRPr lang="ru-RU" sz="2400" b="1"/>
        </a:p>
      </dgm:t>
    </dgm:pt>
    <dgm:pt modelId="{AAC73386-2A7C-4525-B14B-3F394BC6F557}">
      <dgm:prSet phldrT="[Текст]" custT="1"/>
      <dgm:spPr/>
      <dgm:t>
        <a:bodyPr/>
        <a:lstStyle/>
        <a:p>
          <a:r>
            <a:rPr lang="ru-RU" sz="1600" b="1" dirty="0"/>
            <a:t>6.Ольшанский</a:t>
          </a:r>
        </a:p>
      </dgm:t>
    </dgm:pt>
    <dgm:pt modelId="{42F048E5-1E8D-41CD-AA44-D7D1A6C61C5A}" type="parTrans" cxnId="{92D4F2F1-BE4D-4519-9B78-63513FCDB7F1}">
      <dgm:prSet/>
      <dgm:spPr/>
      <dgm:t>
        <a:bodyPr/>
        <a:lstStyle/>
        <a:p>
          <a:endParaRPr lang="ru-RU" sz="2400" b="1"/>
        </a:p>
      </dgm:t>
    </dgm:pt>
    <dgm:pt modelId="{6D22ED27-D35E-41F1-B024-F5449CC558C6}" type="sibTrans" cxnId="{92D4F2F1-BE4D-4519-9B78-63513FCDB7F1}">
      <dgm:prSet/>
      <dgm:spPr/>
      <dgm:t>
        <a:bodyPr/>
        <a:lstStyle/>
        <a:p>
          <a:endParaRPr lang="ru-RU" sz="2400" b="1"/>
        </a:p>
      </dgm:t>
    </dgm:pt>
    <dgm:pt modelId="{4CFAFA17-455B-4C48-92FE-C9462378C441}">
      <dgm:prSet phldrT="[Текст]" custT="1"/>
      <dgm:spPr/>
      <dgm:t>
        <a:bodyPr/>
        <a:lstStyle/>
        <a:p>
          <a:r>
            <a:rPr lang="ru-RU" sz="1600" b="1" dirty="0"/>
            <a:t>7.Проземлянский</a:t>
          </a:r>
        </a:p>
      </dgm:t>
    </dgm:pt>
    <dgm:pt modelId="{5812EAA7-D00C-4A26-8117-F767820CEBAA}" type="parTrans" cxnId="{D831C48D-453E-47C0-9478-DCCD508F522E}">
      <dgm:prSet/>
      <dgm:spPr/>
      <dgm:t>
        <a:bodyPr/>
        <a:lstStyle/>
        <a:p>
          <a:endParaRPr lang="ru-RU" sz="2400" b="1"/>
        </a:p>
      </dgm:t>
    </dgm:pt>
    <dgm:pt modelId="{F5D0A4DC-1BFC-45C9-A887-897B7620E957}" type="sibTrans" cxnId="{D831C48D-453E-47C0-9478-DCCD508F522E}">
      <dgm:prSet/>
      <dgm:spPr/>
      <dgm:t>
        <a:bodyPr/>
        <a:lstStyle/>
        <a:p>
          <a:endParaRPr lang="ru-RU" sz="2400" b="1"/>
        </a:p>
      </dgm:t>
    </dgm:pt>
    <dgm:pt modelId="{76AEB6FD-6F5F-493A-80C8-30ABEFA17DB6}" type="pres">
      <dgm:prSet presAssocID="{8170A583-0C28-412E-9D8A-65D3935027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49EE96-2586-4CE9-9200-D08BF3C2C5DB}" type="pres">
      <dgm:prSet presAssocID="{7744E747-B254-4B8E-845D-0E5D16A221BC}" presName="root" presStyleCnt="0"/>
      <dgm:spPr/>
    </dgm:pt>
    <dgm:pt modelId="{443700EA-A3F1-429E-9DD1-92E5ED2B63DD}" type="pres">
      <dgm:prSet presAssocID="{7744E747-B254-4B8E-845D-0E5D16A221BC}" presName="rootComposite" presStyleCnt="0"/>
      <dgm:spPr/>
    </dgm:pt>
    <dgm:pt modelId="{32E0214A-8691-4A7C-8235-F1FDFD90ECFD}" type="pres">
      <dgm:prSet presAssocID="{7744E747-B254-4B8E-845D-0E5D16A221BC}" presName="rootText" presStyleLbl="node1" presStyleIdx="0" presStyleCnt="3" custScaleX="203253" custScaleY="145984"/>
      <dgm:spPr/>
    </dgm:pt>
    <dgm:pt modelId="{BA43F546-5B6D-4973-B82F-0689AF849482}" type="pres">
      <dgm:prSet presAssocID="{7744E747-B254-4B8E-845D-0E5D16A221BC}" presName="rootConnector" presStyleLbl="node1" presStyleIdx="0" presStyleCnt="3"/>
      <dgm:spPr/>
    </dgm:pt>
    <dgm:pt modelId="{618541F9-FF30-4B31-B3A4-966E6D891247}" type="pres">
      <dgm:prSet presAssocID="{7744E747-B254-4B8E-845D-0E5D16A221BC}" presName="childShape" presStyleCnt="0"/>
      <dgm:spPr/>
    </dgm:pt>
    <dgm:pt modelId="{D865FCE6-1C5C-4791-A7AF-C8D1B901B618}" type="pres">
      <dgm:prSet presAssocID="{3BADA2D1-C98C-46C4-AFAB-734EA30C4101}" presName="root" presStyleCnt="0"/>
      <dgm:spPr/>
    </dgm:pt>
    <dgm:pt modelId="{D1F50C05-F137-41FE-BE48-7BE913127FE4}" type="pres">
      <dgm:prSet presAssocID="{3BADA2D1-C98C-46C4-AFAB-734EA30C4101}" presName="rootComposite" presStyleCnt="0"/>
      <dgm:spPr/>
    </dgm:pt>
    <dgm:pt modelId="{E4168A7E-3279-460A-A446-233749D489D7}" type="pres">
      <dgm:prSet presAssocID="{3BADA2D1-C98C-46C4-AFAB-734EA30C4101}" presName="rootText" presStyleLbl="node1" presStyleIdx="1" presStyleCnt="3" custScaleX="221381" custScaleY="159931"/>
      <dgm:spPr/>
    </dgm:pt>
    <dgm:pt modelId="{0C55DADE-6504-4219-8961-5ABA0D15E2FC}" type="pres">
      <dgm:prSet presAssocID="{3BADA2D1-C98C-46C4-AFAB-734EA30C4101}" presName="rootConnector" presStyleLbl="node1" presStyleIdx="1" presStyleCnt="3"/>
      <dgm:spPr/>
    </dgm:pt>
    <dgm:pt modelId="{46DA4260-1DEB-484B-B94C-D7F89AE981C2}" type="pres">
      <dgm:prSet presAssocID="{3BADA2D1-C98C-46C4-AFAB-734EA30C4101}" presName="childShape" presStyleCnt="0"/>
      <dgm:spPr/>
    </dgm:pt>
    <dgm:pt modelId="{2AEF5710-6DD6-4D37-8023-F63BCE5F9096}" type="pres">
      <dgm:prSet presAssocID="{8501A43C-5F55-4434-B95D-24286BE768F7}" presName="Name13" presStyleLbl="parChTrans1D2" presStyleIdx="0" presStyleCnt="8"/>
      <dgm:spPr/>
    </dgm:pt>
    <dgm:pt modelId="{E229F4AC-5DF6-46CC-851F-CB0A9B110FEB}" type="pres">
      <dgm:prSet presAssocID="{EC761731-FF28-4084-B48E-039A7789BA21}" presName="childText" presStyleLbl="bgAcc1" presStyleIdx="0" presStyleCnt="8" custScaleX="236267">
        <dgm:presLayoutVars>
          <dgm:bulletEnabled val="1"/>
        </dgm:presLayoutVars>
      </dgm:prSet>
      <dgm:spPr/>
    </dgm:pt>
    <dgm:pt modelId="{DEE134AD-B5E1-42C7-8867-7EFC77B3219D}" type="pres">
      <dgm:prSet presAssocID="{D4A4312C-8691-4183-AD7B-BCF48F4BBFBA}" presName="root" presStyleCnt="0"/>
      <dgm:spPr/>
    </dgm:pt>
    <dgm:pt modelId="{EAA0A84F-6796-456B-B2E8-27228C72B5B0}" type="pres">
      <dgm:prSet presAssocID="{D4A4312C-8691-4183-AD7B-BCF48F4BBFBA}" presName="rootComposite" presStyleCnt="0"/>
      <dgm:spPr/>
    </dgm:pt>
    <dgm:pt modelId="{9BB2514F-F016-498D-8798-CDC96BFAB48E}" type="pres">
      <dgm:prSet presAssocID="{D4A4312C-8691-4183-AD7B-BCF48F4BBFBA}" presName="rootText" presStyleLbl="node1" presStyleIdx="2" presStyleCnt="3" custScaleX="372412" custScaleY="145984"/>
      <dgm:spPr/>
    </dgm:pt>
    <dgm:pt modelId="{8638F83D-B0D8-4470-BF08-FFF2ADF8F8CE}" type="pres">
      <dgm:prSet presAssocID="{D4A4312C-8691-4183-AD7B-BCF48F4BBFBA}" presName="rootConnector" presStyleLbl="node1" presStyleIdx="2" presStyleCnt="3"/>
      <dgm:spPr/>
    </dgm:pt>
    <dgm:pt modelId="{DFB33C21-7B79-4B9C-BF24-77A125F4DEBB}" type="pres">
      <dgm:prSet presAssocID="{D4A4312C-8691-4183-AD7B-BCF48F4BBFBA}" presName="childShape" presStyleCnt="0"/>
      <dgm:spPr/>
    </dgm:pt>
    <dgm:pt modelId="{FC963A66-6B58-4EA3-91CC-A131F1769DE2}" type="pres">
      <dgm:prSet presAssocID="{15473B9D-B23C-48D4-9521-C0126B1E0250}" presName="Name13" presStyleLbl="parChTrans1D2" presStyleIdx="1" presStyleCnt="8"/>
      <dgm:spPr/>
    </dgm:pt>
    <dgm:pt modelId="{2AF0973C-30D8-494E-97C1-E373BA13423A}" type="pres">
      <dgm:prSet presAssocID="{01AC38B8-E0B6-437D-9E0C-2273E0CC04AF}" presName="childText" presStyleLbl="bgAcc1" presStyleIdx="1" presStyleCnt="8" custScaleX="404367">
        <dgm:presLayoutVars>
          <dgm:bulletEnabled val="1"/>
        </dgm:presLayoutVars>
      </dgm:prSet>
      <dgm:spPr/>
    </dgm:pt>
    <dgm:pt modelId="{42800D31-35FF-4D5B-96F4-132265A0FB83}" type="pres">
      <dgm:prSet presAssocID="{6CD2ED74-DFE0-411F-8AB9-2B44FD81BF07}" presName="Name13" presStyleLbl="parChTrans1D2" presStyleIdx="2" presStyleCnt="8"/>
      <dgm:spPr/>
    </dgm:pt>
    <dgm:pt modelId="{F8B6C6B5-3FD7-4590-93F8-206B161EB111}" type="pres">
      <dgm:prSet presAssocID="{3667BB51-213A-42D7-9E23-4A808E92A366}" presName="childText" presStyleLbl="bgAcc1" presStyleIdx="2" presStyleCnt="8" custScaleX="404367">
        <dgm:presLayoutVars>
          <dgm:bulletEnabled val="1"/>
        </dgm:presLayoutVars>
      </dgm:prSet>
      <dgm:spPr/>
    </dgm:pt>
    <dgm:pt modelId="{59CC417E-3C3B-4263-9B9C-9BEE417FE222}" type="pres">
      <dgm:prSet presAssocID="{14A22766-FBAA-43F4-8962-287D2CC37827}" presName="Name13" presStyleLbl="parChTrans1D2" presStyleIdx="3" presStyleCnt="8"/>
      <dgm:spPr/>
    </dgm:pt>
    <dgm:pt modelId="{DE74ED97-7C9E-4812-B511-CBBA002C2A23}" type="pres">
      <dgm:prSet presAssocID="{6AB7FF30-FBA1-40B0-99E2-A6621556BECD}" presName="childText" presStyleLbl="bgAcc1" presStyleIdx="3" presStyleCnt="8" custScaleX="404367">
        <dgm:presLayoutVars>
          <dgm:bulletEnabled val="1"/>
        </dgm:presLayoutVars>
      </dgm:prSet>
      <dgm:spPr/>
    </dgm:pt>
    <dgm:pt modelId="{1392DE9E-FE13-4D9C-86B5-CF1E551129A6}" type="pres">
      <dgm:prSet presAssocID="{57DFC3CB-46EE-4D24-B3B8-EFD4C4F73A3B}" presName="Name13" presStyleLbl="parChTrans1D2" presStyleIdx="4" presStyleCnt="8"/>
      <dgm:spPr/>
    </dgm:pt>
    <dgm:pt modelId="{25D58D69-BEAB-4501-8CEB-B3DE10E21C16}" type="pres">
      <dgm:prSet presAssocID="{F99D7889-FA25-4D3A-B447-456754369FAD}" presName="childText" presStyleLbl="bgAcc1" presStyleIdx="4" presStyleCnt="8" custScaleX="404367">
        <dgm:presLayoutVars>
          <dgm:bulletEnabled val="1"/>
        </dgm:presLayoutVars>
      </dgm:prSet>
      <dgm:spPr/>
    </dgm:pt>
    <dgm:pt modelId="{857821C3-C068-4FF6-888A-D5CE15C58E86}" type="pres">
      <dgm:prSet presAssocID="{210EFA16-A31F-4FD5-91E2-2918D98DA25F}" presName="Name13" presStyleLbl="parChTrans1D2" presStyleIdx="5" presStyleCnt="8"/>
      <dgm:spPr/>
    </dgm:pt>
    <dgm:pt modelId="{44C7BF2A-9851-4C22-AFB9-9D579D96F94A}" type="pres">
      <dgm:prSet presAssocID="{3B3180ED-26C9-41E6-918A-EA06AC953753}" presName="childText" presStyleLbl="bgAcc1" presStyleIdx="5" presStyleCnt="8" custScaleX="404367">
        <dgm:presLayoutVars>
          <dgm:bulletEnabled val="1"/>
        </dgm:presLayoutVars>
      </dgm:prSet>
      <dgm:spPr/>
    </dgm:pt>
    <dgm:pt modelId="{EB3BCB1A-FD7A-491B-AD6C-A19A9F8220DA}" type="pres">
      <dgm:prSet presAssocID="{42F048E5-1E8D-41CD-AA44-D7D1A6C61C5A}" presName="Name13" presStyleLbl="parChTrans1D2" presStyleIdx="6" presStyleCnt="8"/>
      <dgm:spPr/>
    </dgm:pt>
    <dgm:pt modelId="{95F57D22-38DD-482E-82C3-0246BBED24BF}" type="pres">
      <dgm:prSet presAssocID="{AAC73386-2A7C-4525-B14B-3F394BC6F557}" presName="childText" presStyleLbl="bgAcc1" presStyleIdx="6" presStyleCnt="8" custScaleX="404367">
        <dgm:presLayoutVars>
          <dgm:bulletEnabled val="1"/>
        </dgm:presLayoutVars>
      </dgm:prSet>
      <dgm:spPr/>
    </dgm:pt>
    <dgm:pt modelId="{DDD0C6CE-2E06-40C7-A664-FD3D9B7413E0}" type="pres">
      <dgm:prSet presAssocID="{5812EAA7-D00C-4A26-8117-F767820CEBAA}" presName="Name13" presStyleLbl="parChTrans1D2" presStyleIdx="7" presStyleCnt="8"/>
      <dgm:spPr/>
    </dgm:pt>
    <dgm:pt modelId="{1B0E3E3E-EDC2-4C99-86A0-F2DA4010D6D9}" type="pres">
      <dgm:prSet presAssocID="{4CFAFA17-455B-4C48-92FE-C9462378C441}" presName="childText" presStyleLbl="bgAcc1" presStyleIdx="7" presStyleCnt="8" custScaleX="404367">
        <dgm:presLayoutVars>
          <dgm:bulletEnabled val="1"/>
        </dgm:presLayoutVars>
      </dgm:prSet>
      <dgm:spPr/>
    </dgm:pt>
  </dgm:ptLst>
  <dgm:cxnLst>
    <dgm:cxn modelId="{6AFC2F03-A5E7-4474-8ABE-F3B1AAF3C174}" type="presOf" srcId="{3BADA2D1-C98C-46C4-AFAB-734EA30C4101}" destId="{E4168A7E-3279-460A-A446-233749D489D7}" srcOrd="0" destOrd="0" presId="urn:microsoft.com/office/officeart/2005/8/layout/hierarchy3"/>
    <dgm:cxn modelId="{A2E7A510-ADEE-4AEF-A5F1-96761E80317A}" type="presOf" srcId="{6AB7FF30-FBA1-40B0-99E2-A6621556BECD}" destId="{DE74ED97-7C9E-4812-B511-CBBA002C2A23}" srcOrd="0" destOrd="0" presId="urn:microsoft.com/office/officeart/2005/8/layout/hierarchy3"/>
    <dgm:cxn modelId="{41D08615-A6B4-4EF9-A262-D3A150C8ADD8}" type="presOf" srcId="{8501A43C-5F55-4434-B95D-24286BE768F7}" destId="{2AEF5710-6DD6-4D37-8023-F63BCE5F9096}" srcOrd="0" destOrd="0" presId="urn:microsoft.com/office/officeart/2005/8/layout/hierarchy3"/>
    <dgm:cxn modelId="{22D6D41E-2A43-4235-A9C7-57736F54B16C}" srcId="{8170A583-0C28-412E-9D8A-65D393502739}" destId="{7744E747-B254-4B8E-845D-0E5D16A221BC}" srcOrd="0" destOrd="0" parTransId="{1BA33E41-39AE-4996-BA25-7D128FAD07DB}" sibTransId="{57CEB244-D6E3-49CB-B43F-0B551FEED427}"/>
    <dgm:cxn modelId="{5B17D61F-287B-486A-AF83-AF04E702B3E6}" type="presOf" srcId="{01AC38B8-E0B6-437D-9E0C-2273E0CC04AF}" destId="{2AF0973C-30D8-494E-97C1-E373BA13423A}" srcOrd="0" destOrd="0" presId="urn:microsoft.com/office/officeart/2005/8/layout/hierarchy3"/>
    <dgm:cxn modelId="{A6827221-8D0A-4412-BBF9-F785E70B51E7}" type="presOf" srcId="{5812EAA7-D00C-4A26-8117-F767820CEBAA}" destId="{DDD0C6CE-2E06-40C7-A664-FD3D9B7413E0}" srcOrd="0" destOrd="0" presId="urn:microsoft.com/office/officeart/2005/8/layout/hierarchy3"/>
    <dgm:cxn modelId="{C3575127-7415-48F1-B709-BC1A2517278F}" type="presOf" srcId="{4CFAFA17-455B-4C48-92FE-C9462378C441}" destId="{1B0E3E3E-EDC2-4C99-86A0-F2DA4010D6D9}" srcOrd="0" destOrd="0" presId="urn:microsoft.com/office/officeart/2005/8/layout/hierarchy3"/>
    <dgm:cxn modelId="{23F2A330-059C-4825-8ECC-C2B49CE4476C}" type="presOf" srcId="{15473B9D-B23C-48D4-9521-C0126B1E0250}" destId="{FC963A66-6B58-4EA3-91CC-A131F1769DE2}" srcOrd="0" destOrd="0" presId="urn:microsoft.com/office/officeart/2005/8/layout/hierarchy3"/>
    <dgm:cxn modelId="{68C51B34-991A-4AE3-8AC0-B9B45B543458}" type="presOf" srcId="{14A22766-FBAA-43F4-8962-287D2CC37827}" destId="{59CC417E-3C3B-4263-9B9C-9BEE417FE222}" srcOrd="0" destOrd="0" presId="urn:microsoft.com/office/officeart/2005/8/layout/hierarchy3"/>
    <dgm:cxn modelId="{71D2C236-F224-407D-876D-EBD95DB0ECD8}" type="presOf" srcId="{D4A4312C-8691-4183-AD7B-BCF48F4BBFBA}" destId="{9BB2514F-F016-498D-8798-CDC96BFAB48E}" srcOrd="0" destOrd="0" presId="urn:microsoft.com/office/officeart/2005/8/layout/hierarchy3"/>
    <dgm:cxn modelId="{52B8633D-8867-41C4-8407-538D87B977E1}" type="presOf" srcId="{57DFC3CB-46EE-4D24-B3B8-EFD4C4F73A3B}" destId="{1392DE9E-FE13-4D9C-86B5-CF1E551129A6}" srcOrd="0" destOrd="0" presId="urn:microsoft.com/office/officeart/2005/8/layout/hierarchy3"/>
    <dgm:cxn modelId="{AA6E765B-F152-4639-8860-86B5BEB2AD36}" type="presOf" srcId="{F99D7889-FA25-4D3A-B447-456754369FAD}" destId="{25D58D69-BEAB-4501-8CEB-B3DE10E21C16}" srcOrd="0" destOrd="0" presId="urn:microsoft.com/office/officeart/2005/8/layout/hierarchy3"/>
    <dgm:cxn modelId="{7A01FF46-3E05-4DD2-A4FD-087F8772FEB2}" type="presOf" srcId="{D4A4312C-8691-4183-AD7B-BCF48F4BBFBA}" destId="{8638F83D-B0D8-4470-BF08-FFF2ADF8F8CE}" srcOrd="1" destOrd="0" presId="urn:microsoft.com/office/officeart/2005/8/layout/hierarchy3"/>
    <dgm:cxn modelId="{D8588248-ECFC-4F29-A3D6-6BF2616D5F0E}" srcId="{8170A583-0C28-412E-9D8A-65D393502739}" destId="{3BADA2D1-C98C-46C4-AFAB-734EA30C4101}" srcOrd="1" destOrd="0" parTransId="{94ED0B30-1F90-4FCF-99E2-85295A1121CE}" sibTransId="{24DB50A2-9FF4-4466-B67B-E3CBF540AE0D}"/>
    <dgm:cxn modelId="{C34C786B-7EE3-4AA1-81DA-95C01D1F30B1}" type="presOf" srcId="{42F048E5-1E8D-41CD-AA44-D7D1A6C61C5A}" destId="{EB3BCB1A-FD7A-491B-AD6C-A19A9F8220DA}" srcOrd="0" destOrd="0" presId="urn:microsoft.com/office/officeart/2005/8/layout/hierarchy3"/>
    <dgm:cxn modelId="{C8000751-E10A-4210-9405-335FEB498B5C}" type="presOf" srcId="{6CD2ED74-DFE0-411F-8AB9-2B44FD81BF07}" destId="{42800D31-35FF-4D5B-96F4-132265A0FB83}" srcOrd="0" destOrd="0" presId="urn:microsoft.com/office/officeart/2005/8/layout/hierarchy3"/>
    <dgm:cxn modelId="{9B2D8878-5F00-4EBA-876D-82BCB2DB913D}" type="presOf" srcId="{210EFA16-A31F-4FD5-91E2-2918D98DA25F}" destId="{857821C3-C068-4FF6-888A-D5CE15C58E86}" srcOrd="0" destOrd="0" presId="urn:microsoft.com/office/officeart/2005/8/layout/hierarchy3"/>
    <dgm:cxn modelId="{4F7CF778-2F88-4530-8477-1962DF26894F}" type="presOf" srcId="{3BADA2D1-C98C-46C4-AFAB-734EA30C4101}" destId="{0C55DADE-6504-4219-8961-5ABA0D15E2FC}" srcOrd="1" destOrd="0" presId="urn:microsoft.com/office/officeart/2005/8/layout/hierarchy3"/>
    <dgm:cxn modelId="{3A65B47B-A00E-4D88-BA4D-A17E5EF171E8}" type="presOf" srcId="{AAC73386-2A7C-4525-B14B-3F394BC6F557}" destId="{95F57D22-38DD-482E-82C3-0246BBED24BF}" srcOrd="0" destOrd="0" presId="urn:microsoft.com/office/officeart/2005/8/layout/hierarchy3"/>
    <dgm:cxn modelId="{F793F288-E969-4B7F-B9D4-DDEEAEEEB9E1}" srcId="{D4A4312C-8691-4183-AD7B-BCF48F4BBFBA}" destId="{6AB7FF30-FBA1-40B0-99E2-A6621556BECD}" srcOrd="2" destOrd="0" parTransId="{14A22766-FBAA-43F4-8962-287D2CC37827}" sibTransId="{4F4AF4AF-02CA-4ACC-B935-EB4DDD41A1A0}"/>
    <dgm:cxn modelId="{D831C48D-453E-47C0-9478-DCCD508F522E}" srcId="{D4A4312C-8691-4183-AD7B-BCF48F4BBFBA}" destId="{4CFAFA17-455B-4C48-92FE-C9462378C441}" srcOrd="6" destOrd="0" parTransId="{5812EAA7-D00C-4A26-8117-F767820CEBAA}" sibTransId="{F5D0A4DC-1BFC-45C9-A887-897B7620E957}"/>
    <dgm:cxn modelId="{7DCBE28E-6C08-4F59-AA30-C1134E3800D3}" srcId="{D4A4312C-8691-4183-AD7B-BCF48F4BBFBA}" destId="{F99D7889-FA25-4D3A-B447-456754369FAD}" srcOrd="3" destOrd="0" parTransId="{57DFC3CB-46EE-4D24-B3B8-EFD4C4F73A3B}" sibTransId="{E85F7FB2-84A0-47DA-8953-8F5CDD514AAE}"/>
    <dgm:cxn modelId="{2905AE90-D2C1-4073-9216-30CD4B0CDEDA}" srcId="{8170A583-0C28-412E-9D8A-65D393502739}" destId="{D4A4312C-8691-4183-AD7B-BCF48F4BBFBA}" srcOrd="2" destOrd="0" parTransId="{CAACB0A7-53AB-496D-ABAC-070326F5A472}" sibTransId="{6E788CC2-B69F-41CB-B3D7-50ECE23063E7}"/>
    <dgm:cxn modelId="{2B7F2B96-2294-4425-AF5A-F420CD5E0FDB}" type="presOf" srcId="{3667BB51-213A-42D7-9E23-4A808E92A366}" destId="{F8B6C6B5-3FD7-4590-93F8-206B161EB111}" srcOrd="0" destOrd="0" presId="urn:microsoft.com/office/officeart/2005/8/layout/hierarchy3"/>
    <dgm:cxn modelId="{7AD617A6-3D58-4F7D-9FCD-ED42F1E45E46}" srcId="{D4A4312C-8691-4183-AD7B-BCF48F4BBFBA}" destId="{3B3180ED-26C9-41E6-918A-EA06AC953753}" srcOrd="4" destOrd="0" parTransId="{210EFA16-A31F-4FD5-91E2-2918D98DA25F}" sibTransId="{373A1691-60D1-4018-8DF2-75F714705E06}"/>
    <dgm:cxn modelId="{EF2B46AE-86E5-43B7-B378-761593E15BFE}" type="presOf" srcId="{7744E747-B254-4B8E-845D-0E5D16A221BC}" destId="{BA43F546-5B6D-4973-B82F-0689AF849482}" srcOrd="1" destOrd="0" presId="urn:microsoft.com/office/officeart/2005/8/layout/hierarchy3"/>
    <dgm:cxn modelId="{1E74B7C4-FCD9-487C-BBE3-AE29B93980BD}" type="presOf" srcId="{3B3180ED-26C9-41E6-918A-EA06AC953753}" destId="{44C7BF2A-9851-4C22-AFB9-9D579D96F94A}" srcOrd="0" destOrd="0" presId="urn:microsoft.com/office/officeart/2005/8/layout/hierarchy3"/>
    <dgm:cxn modelId="{D072C5CE-17CE-4227-AD31-633E113BC885}" srcId="{D4A4312C-8691-4183-AD7B-BCF48F4BBFBA}" destId="{01AC38B8-E0B6-437D-9E0C-2273E0CC04AF}" srcOrd="0" destOrd="0" parTransId="{15473B9D-B23C-48D4-9521-C0126B1E0250}" sibTransId="{A1C52B82-8364-4B0E-8E75-427DEE169378}"/>
    <dgm:cxn modelId="{179DDDD1-C932-49C3-BB2A-858EF1A6759B}" type="presOf" srcId="{8170A583-0C28-412E-9D8A-65D393502739}" destId="{76AEB6FD-6F5F-493A-80C8-30ABEFA17DB6}" srcOrd="0" destOrd="0" presId="urn:microsoft.com/office/officeart/2005/8/layout/hierarchy3"/>
    <dgm:cxn modelId="{6EFE4CE0-8323-4A73-99D8-D6AFC3BC9C39}" type="presOf" srcId="{EC761731-FF28-4084-B48E-039A7789BA21}" destId="{E229F4AC-5DF6-46CC-851F-CB0A9B110FEB}" srcOrd="0" destOrd="0" presId="urn:microsoft.com/office/officeart/2005/8/layout/hierarchy3"/>
    <dgm:cxn modelId="{D567EFE0-F8EE-4B9E-A6C7-50C19EBF26DF}" srcId="{D4A4312C-8691-4183-AD7B-BCF48F4BBFBA}" destId="{3667BB51-213A-42D7-9E23-4A808E92A366}" srcOrd="1" destOrd="0" parTransId="{6CD2ED74-DFE0-411F-8AB9-2B44FD81BF07}" sibTransId="{3F18A033-80BE-4E0A-B69A-89B10E5C86EF}"/>
    <dgm:cxn modelId="{92D4F2F1-BE4D-4519-9B78-63513FCDB7F1}" srcId="{D4A4312C-8691-4183-AD7B-BCF48F4BBFBA}" destId="{AAC73386-2A7C-4525-B14B-3F394BC6F557}" srcOrd="5" destOrd="0" parTransId="{42F048E5-1E8D-41CD-AA44-D7D1A6C61C5A}" sibTransId="{6D22ED27-D35E-41F1-B024-F5449CC558C6}"/>
    <dgm:cxn modelId="{7A15D8F2-AE85-42A3-989C-562C04250446}" srcId="{3BADA2D1-C98C-46C4-AFAB-734EA30C4101}" destId="{EC761731-FF28-4084-B48E-039A7789BA21}" srcOrd="0" destOrd="0" parTransId="{8501A43C-5F55-4434-B95D-24286BE768F7}" sibTransId="{62235F55-8BA3-4730-818F-C22D3039EBB3}"/>
    <dgm:cxn modelId="{DE8930FB-B85C-4921-89F1-F61A7804E184}" type="presOf" srcId="{7744E747-B254-4B8E-845D-0E5D16A221BC}" destId="{32E0214A-8691-4A7C-8235-F1FDFD90ECFD}" srcOrd="0" destOrd="0" presId="urn:microsoft.com/office/officeart/2005/8/layout/hierarchy3"/>
    <dgm:cxn modelId="{8C477C1D-1740-47B6-A031-4BCDD2E6B6A9}" type="presParOf" srcId="{76AEB6FD-6F5F-493A-80C8-30ABEFA17DB6}" destId="{1249EE96-2586-4CE9-9200-D08BF3C2C5DB}" srcOrd="0" destOrd="0" presId="urn:microsoft.com/office/officeart/2005/8/layout/hierarchy3"/>
    <dgm:cxn modelId="{CE70C9C0-1CFF-423C-8A75-79A6E190F611}" type="presParOf" srcId="{1249EE96-2586-4CE9-9200-D08BF3C2C5DB}" destId="{443700EA-A3F1-429E-9DD1-92E5ED2B63DD}" srcOrd="0" destOrd="0" presId="urn:microsoft.com/office/officeart/2005/8/layout/hierarchy3"/>
    <dgm:cxn modelId="{F657AE61-D920-4933-8F9E-345FFCCCDE72}" type="presParOf" srcId="{443700EA-A3F1-429E-9DD1-92E5ED2B63DD}" destId="{32E0214A-8691-4A7C-8235-F1FDFD90ECFD}" srcOrd="0" destOrd="0" presId="urn:microsoft.com/office/officeart/2005/8/layout/hierarchy3"/>
    <dgm:cxn modelId="{9E8633D4-6930-469A-AB8E-5C261765239F}" type="presParOf" srcId="{443700EA-A3F1-429E-9DD1-92E5ED2B63DD}" destId="{BA43F546-5B6D-4973-B82F-0689AF849482}" srcOrd="1" destOrd="0" presId="urn:microsoft.com/office/officeart/2005/8/layout/hierarchy3"/>
    <dgm:cxn modelId="{2817ACA1-2C26-40B9-AF0E-8279F0C40F05}" type="presParOf" srcId="{1249EE96-2586-4CE9-9200-D08BF3C2C5DB}" destId="{618541F9-FF30-4B31-B3A4-966E6D891247}" srcOrd="1" destOrd="0" presId="urn:microsoft.com/office/officeart/2005/8/layout/hierarchy3"/>
    <dgm:cxn modelId="{C2C90B6B-EB27-492D-99CF-1C07C556C719}" type="presParOf" srcId="{76AEB6FD-6F5F-493A-80C8-30ABEFA17DB6}" destId="{D865FCE6-1C5C-4791-A7AF-C8D1B901B618}" srcOrd="1" destOrd="0" presId="urn:microsoft.com/office/officeart/2005/8/layout/hierarchy3"/>
    <dgm:cxn modelId="{A1FC4242-3FB5-49EA-9995-6556CAB5A913}" type="presParOf" srcId="{D865FCE6-1C5C-4791-A7AF-C8D1B901B618}" destId="{D1F50C05-F137-41FE-BE48-7BE913127FE4}" srcOrd="0" destOrd="0" presId="urn:microsoft.com/office/officeart/2005/8/layout/hierarchy3"/>
    <dgm:cxn modelId="{8E2472CB-D4B7-4608-9F60-B3FA76AD931C}" type="presParOf" srcId="{D1F50C05-F137-41FE-BE48-7BE913127FE4}" destId="{E4168A7E-3279-460A-A446-233749D489D7}" srcOrd="0" destOrd="0" presId="urn:microsoft.com/office/officeart/2005/8/layout/hierarchy3"/>
    <dgm:cxn modelId="{18E33760-0114-4E23-8A34-2324087A7FD4}" type="presParOf" srcId="{D1F50C05-F137-41FE-BE48-7BE913127FE4}" destId="{0C55DADE-6504-4219-8961-5ABA0D15E2FC}" srcOrd="1" destOrd="0" presId="urn:microsoft.com/office/officeart/2005/8/layout/hierarchy3"/>
    <dgm:cxn modelId="{7ED5F375-A8D5-41FA-BA01-7424AE7EB558}" type="presParOf" srcId="{D865FCE6-1C5C-4791-A7AF-C8D1B901B618}" destId="{46DA4260-1DEB-484B-B94C-D7F89AE981C2}" srcOrd="1" destOrd="0" presId="urn:microsoft.com/office/officeart/2005/8/layout/hierarchy3"/>
    <dgm:cxn modelId="{7B4D3BF1-E0E8-4206-9328-14A20430F666}" type="presParOf" srcId="{46DA4260-1DEB-484B-B94C-D7F89AE981C2}" destId="{2AEF5710-6DD6-4D37-8023-F63BCE5F9096}" srcOrd="0" destOrd="0" presId="urn:microsoft.com/office/officeart/2005/8/layout/hierarchy3"/>
    <dgm:cxn modelId="{61826710-81BF-492C-A3F4-8E8DBA67DF8F}" type="presParOf" srcId="{46DA4260-1DEB-484B-B94C-D7F89AE981C2}" destId="{E229F4AC-5DF6-46CC-851F-CB0A9B110FEB}" srcOrd="1" destOrd="0" presId="urn:microsoft.com/office/officeart/2005/8/layout/hierarchy3"/>
    <dgm:cxn modelId="{1AE54F83-271E-47D0-A15A-527E2876C3FB}" type="presParOf" srcId="{76AEB6FD-6F5F-493A-80C8-30ABEFA17DB6}" destId="{DEE134AD-B5E1-42C7-8867-7EFC77B3219D}" srcOrd="2" destOrd="0" presId="urn:microsoft.com/office/officeart/2005/8/layout/hierarchy3"/>
    <dgm:cxn modelId="{680E33A4-961E-4C0D-A2D1-13E2708BF5AF}" type="presParOf" srcId="{DEE134AD-B5E1-42C7-8867-7EFC77B3219D}" destId="{EAA0A84F-6796-456B-B2E8-27228C72B5B0}" srcOrd="0" destOrd="0" presId="urn:microsoft.com/office/officeart/2005/8/layout/hierarchy3"/>
    <dgm:cxn modelId="{32D6968A-27CF-4F69-B5E0-0DCCDC562E91}" type="presParOf" srcId="{EAA0A84F-6796-456B-B2E8-27228C72B5B0}" destId="{9BB2514F-F016-498D-8798-CDC96BFAB48E}" srcOrd="0" destOrd="0" presId="urn:microsoft.com/office/officeart/2005/8/layout/hierarchy3"/>
    <dgm:cxn modelId="{0BD831BA-7B07-4627-86F3-661875E38C8D}" type="presParOf" srcId="{EAA0A84F-6796-456B-B2E8-27228C72B5B0}" destId="{8638F83D-B0D8-4470-BF08-FFF2ADF8F8CE}" srcOrd="1" destOrd="0" presId="urn:microsoft.com/office/officeart/2005/8/layout/hierarchy3"/>
    <dgm:cxn modelId="{2EEE40AF-BFAD-42AF-960B-67A741999BEE}" type="presParOf" srcId="{DEE134AD-B5E1-42C7-8867-7EFC77B3219D}" destId="{DFB33C21-7B79-4B9C-BF24-77A125F4DEBB}" srcOrd="1" destOrd="0" presId="urn:microsoft.com/office/officeart/2005/8/layout/hierarchy3"/>
    <dgm:cxn modelId="{7D5439EB-EE00-4339-AA00-76185CC1793B}" type="presParOf" srcId="{DFB33C21-7B79-4B9C-BF24-77A125F4DEBB}" destId="{FC963A66-6B58-4EA3-91CC-A131F1769DE2}" srcOrd="0" destOrd="0" presId="urn:microsoft.com/office/officeart/2005/8/layout/hierarchy3"/>
    <dgm:cxn modelId="{5B7094E8-DE51-4F94-A661-E5EE43E6CAC5}" type="presParOf" srcId="{DFB33C21-7B79-4B9C-BF24-77A125F4DEBB}" destId="{2AF0973C-30D8-494E-97C1-E373BA13423A}" srcOrd="1" destOrd="0" presId="urn:microsoft.com/office/officeart/2005/8/layout/hierarchy3"/>
    <dgm:cxn modelId="{C4DDBC55-052F-4C31-84CC-2AF2D1885828}" type="presParOf" srcId="{DFB33C21-7B79-4B9C-BF24-77A125F4DEBB}" destId="{42800D31-35FF-4D5B-96F4-132265A0FB83}" srcOrd="2" destOrd="0" presId="urn:microsoft.com/office/officeart/2005/8/layout/hierarchy3"/>
    <dgm:cxn modelId="{DA327637-E9BD-4807-BF98-EF99AB15FCB5}" type="presParOf" srcId="{DFB33C21-7B79-4B9C-BF24-77A125F4DEBB}" destId="{F8B6C6B5-3FD7-4590-93F8-206B161EB111}" srcOrd="3" destOrd="0" presId="urn:microsoft.com/office/officeart/2005/8/layout/hierarchy3"/>
    <dgm:cxn modelId="{C46DD8CA-DEDD-4670-9D6C-EA25D356E806}" type="presParOf" srcId="{DFB33C21-7B79-4B9C-BF24-77A125F4DEBB}" destId="{59CC417E-3C3B-4263-9B9C-9BEE417FE222}" srcOrd="4" destOrd="0" presId="urn:microsoft.com/office/officeart/2005/8/layout/hierarchy3"/>
    <dgm:cxn modelId="{EBFDF038-6C52-47A5-BE31-48D12F9D641D}" type="presParOf" srcId="{DFB33C21-7B79-4B9C-BF24-77A125F4DEBB}" destId="{DE74ED97-7C9E-4812-B511-CBBA002C2A23}" srcOrd="5" destOrd="0" presId="urn:microsoft.com/office/officeart/2005/8/layout/hierarchy3"/>
    <dgm:cxn modelId="{61109EBF-89AA-4265-97EE-3A9C1DFC67D6}" type="presParOf" srcId="{DFB33C21-7B79-4B9C-BF24-77A125F4DEBB}" destId="{1392DE9E-FE13-4D9C-86B5-CF1E551129A6}" srcOrd="6" destOrd="0" presId="urn:microsoft.com/office/officeart/2005/8/layout/hierarchy3"/>
    <dgm:cxn modelId="{D4016017-F3AD-4FF2-853E-3A98802D56AD}" type="presParOf" srcId="{DFB33C21-7B79-4B9C-BF24-77A125F4DEBB}" destId="{25D58D69-BEAB-4501-8CEB-B3DE10E21C16}" srcOrd="7" destOrd="0" presId="urn:microsoft.com/office/officeart/2005/8/layout/hierarchy3"/>
    <dgm:cxn modelId="{719DF8DE-567B-49F3-A85D-EAA195644FA1}" type="presParOf" srcId="{DFB33C21-7B79-4B9C-BF24-77A125F4DEBB}" destId="{857821C3-C068-4FF6-888A-D5CE15C58E86}" srcOrd="8" destOrd="0" presId="urn:microsoft.com/office/officeart/2005/8/layout/hierarchy3"/>
    <dgm:cxn modelId="{EC89AF22-5F63-49E7-845D-C190751D24F3}" type="presParOf" srcId="{DFB33C21-7B79-4B9C-BF24-77A125F4DEBB}" destId="{44C7BF2A-9851-4C22-AFB9-9D579D96F94A}" srcOrd="9" destOrd="0" presId="urn:microsoft.com/office/officeart/2005/8/layout/hierarchy3"/>
    <dgm:cxn modelId="{A596AE40-F25E-41AB-9DC7-84C09027F681}" type="presParOf" srcId="{DFB33C21-7B79-4B9C-BF24-77A125F4DEBB}" destId="{EB3BCB1A-FD7A-491B-AD6C-A19A9F8220DA}" srcOrd="10" destOrd="0" presId="urn:microsoft.com/office/officeart/2005/8/layout/hierarchy3"/>
    <dgm:cxn modelId="{B0904844-7F85-4B20-8FE0-67D7CE96F5CB}" type="presParOf" srcId="{DFB33C21-7B79-4B9C-BF24-77A125F4DEBB}" destId="{95F57D22-38DD-482E-82C3-0246BBED24BF}" srcOrd="11" destOrd="0" presId="urn:microsoft.com/office/officeart/2005/8/layout/hierarchy3"/>
    <dgm:cxn modelId="{5BD73575-1AF4-4B61-BC26-FB6BF7FD1708}" type="presParOf" srcId="{DFB33C21-7B79-4B9C-BF24-77A125F4DEBB}" destId="{DDD0C6CE-2E06-40C7-A664-FD3D9B7413E0}" srcOrd="12" destOrd="0" presId="urn:microsoft.com/office/officeart/2005/8/layout/hierarchy3"/>
    <dgm:cxn modelId="{66B789F9-3897-43D4-BBB7-7F4170ED1A83}" type="presParOf" srcId="{DFB33C21-7B79-4B9C-BF24-77A125F4DEBB}" destId="{1B0E3E3E-EDC2-4C99-86A0-F2DA4010D6D9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B0A0B-A299-4933-9F44-8EBAA6600AD4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7A0AB2-2056-4F8D-B77D-35E96F4496DE}">
      <dgm:prSet phldrT="[Текст]" custT="1"/>
      <dgm:spPr/>
      <dgm:t>
        <a:bodyPr/>
        <a:lstStyle/>
        <a:p>
          <a:r>
            <a:rPr lang="ru-RU" sz="3900" dirty="0"/>
            <a:t>Доходы: </a:t>
          </a:r>
          <a:r>
            <a:rPr lang="ru-RU" sz="3700" b="1" u="sng" dirty="0"/>
            <a:t>64 782,7</a:t>
          </a:r>
        </a:p>
      </dgm:t>
    </dgm:pt>
    <dgm:pt modelId="{226B26F4-A753-4DB4-ADE2-C8C6A9FC6EBF}" type="parTrans" cxnId="{7E91CCE5-6738-4E09-8E31-5C0AAB3DB1C1}">
      <dgm:prSet/>
      <dgm:spPr/>
      <dgm:t>
        <a:bodyPr/>
        <a:lstStyle/>
        <a:p>
          <a:endParaRPr lang="ru-RU"/>
        </a:p>
      </dgm:t>
    </dgm:pt>
    <dgm:pt modelId="{0F2CCC3B-2738-4936-A206-E6334DE79B39}" type="sibTrans" cxnId="{7E91CCE5-6738-4E09-8E31-5C0AAB3DB1C1}">
      <dgm:prSet/>
      <dgm:spPr/>
      <dgm:t>
        <a:bodyPr/>
        <a:lstStyle/>
        <a:p>
          <a:endParaRPr lang="ru-RU"/>
        </a:p>
      </dgm:t>
    </dgm:pt>
    <dgm:pt modelId="{922DB09E-985C-4A03-B638-BA5FEDD4B7A6}">
      <dgm:prSet phldrT="[Текст]" custT="1"/>
      <dgm:spPr/>
      <dgm:t>
        <a:bodyPr/>
        <a:lstStyle/>
        <a:p>
          <a:r>
            <a:rPr lang="ru-RU" sz="3800" dirty="0"/>
            <a:t>Расходы: </a:t>
          </a:r>
          <a:r>
            <a:rPr lang="ru-RU" sz="4000" b="1" u="sng" dirty="0"/>
            <a:t>64 562,3</a:t>
          </a:r>
        </a:p>
      </dgm:t>
    </dgm:pt>
    <dgm:pt modelId="{D0721FC7-9BF5-4386-A5B2-11E6ED92A475}" type="parTrans" cxnId="{ECAAED5D-3F51-482F-AE79-D869EF0CCEF6}">
      <dgm:prSet/>
      <dgm:spPr/>
      <dgm:t>
        <a:bodyPr/>
        <a:lstStyle/>
        <a:p>
          <a:endParaRPr lang="ru-RU"/>
        </a:p>
      </dgm:t>
    </dgm:pt>
    <dgm:pt modelId="{338C3FEF-3D78-4883-B8E0-1473C6791D44}" type="sibTrans" cxnId="{ECAAED5D-3F51-482F-AE79-D869EF0CCEF6}">
      <dgm:prSet/>
      <dgm:spPr/>
      <dgm:t>
        <a:bodyPr/>
        <a:lstStyle/>
        <a:p>
          <a:endParaRPr lang="ru-RU"/>
        </a:p>
      </dgm:t>
    </dgm:pt>
    <dgm:pt modelId="{28C05290-0DDB-478D-8B90-ECFA1B10C8A4}">
      <dgm:prSet phldrT="[Текст]" custT="1"/>
      <dgm:spPr/>
      <dgm:t>
        <a:bodyPr/>
        <a:lstStyle/>
        <a:p>
          <a:r>
            <a:rPr lang="ru-RU" sz="3700" dirty="0"/>
            <a:t>Профицит: +</a:t>
          </a:r>
          <a:r>
            <a:rPr lang="ru-RU" sz="3750" b="1" u="sng" dirty="0"/>
            <a:t>220,4</a:t>
          </a:r>
        </a:p>
      </dgm:t>
    </dgm:pt>
    <dgm:pt modelId="{E8DDB977-EF39-4533-9CA7-734EB3DE8070}" type="parTrans" cxnId="{86300689-0190-4107-907D-0E7792DF5BA4}">
      <dgm:prSet/>
      <dgm:spPr/>
      <dgm:t>
        <a:bodyPr/>
        <a:lstStyle/>
        <a:p>
          <a:endParaRPr lang="ru-RU"/>
        </a:p>
      </dgm:t>
    </dgm:pt>
    <dgm:pt modelId="{CF2C4194-16C3-4942-999F-70B4F95E69CC}" type="sibTrans" cxnId="{86300689-0190-4107-907D-0E7792DF5BA4}">
      <dgm:prSet/>
      <dgm:spPr/>
      <dgm:t>
        <a:bodyPr/>
        <a:lstStyle/>
        <a:p>
          <a:endParaRPr lang="ru-RU"/>
        </a:p>
      </dgm:t>
    </dgm:pt>
    <dgm:pt modelId="{3F37B726-D56F-44ED-BE13-69FFAA41DAB7}" type="pres">
      <dgm:prSet presAssocID="{168B0A0B-A299-4933-9F44-8EBAA6600AD4}" presName="outerComposite" presStyleCnt="0">
        <dgm:presLayoutVars>
          <dgm:chMax val="5"/>
          <dgm:dir/>
          <dgm:resizeHandles val="exact"/>
        </dgm:presLayoutVars>
      </dgm:prSet>
      <dgm:spPr/>
    </dgm:pt>
    <dgm:pt modelId="{0495B971-28CD-45B5-8078-2FC64E62CEE3}" type="pres">
      <dgm:prSet presAssocID="{168B0A0B-A299-4933-9F44-8EBAA6600AD4}" presName="dummyMaxCanvas" presStyleCnt="0">
        <dgm:presLayoutVars/>
      </dgm:prSet>
      <dgm:spPr/>
    </dgm:pt>
    <dgm:pt modelId="{910AE4DC-42BA-478F-8680-8AF3F4BFB6C0}" type="pres">
      <dgm:prSet presAssocID="{168B0A0B-A299-4933-9F44-8EBAA6600AD4}" presName="ThreeNodes_1" presStyleLbl="node1" presStyleIdx="0" presStyleCnt="3">
        <dgm:presLayoutVars>
          <dgm:bulletEnabled val="1"/>
        </dgm:presLayoutVars>
      </dgm:prSet>
      <dgm:spPr/>
    </dgm:pt>
    <dgm:pt modelId="{047C736D-7450-4700-A24E-7F5D7FDF3654}" type="pres">
      <dgm:prSet presAssocID="{168B0A0B-A299-4933-9F44-8EBAA6600AD4}" presName="ThreeNodes_2" presStyleLbl="node1" presStyleIdx="1" presStyleCnt="3" custScaleX="107482">
        <dgm:presLayoutVars>
          <dgm:bulletEnabled val="1"/>
        </dgm:presLayoutVars>
      </dgm:prSet>
      <dgm:spPr/>
    </dgm:pt>
    <dgm:pt modelId="{0C11804F-8EC7-4B8D-83B1-CD1B09B059FD}" type="pres">
      <dgm:prSet presAssocID="{168B0A0B-A299-4933-9F44-8EBAA6600AD4}" presName="ThreeNodes_3" presStyleLbl="node1" presStyleIdx="2" presStyleCnt="3">
        <dgm:presLayoutVars>
          <dgm:bulletEnabled val="1"/>
        </dgm:presLayoutVars>
      </dgm:prSet>
      <dgm:spPr/>
    </dgm:pt>
    <dgm:pt modelId="{C4BF630B-43D3-46B2-BFCE-9AC94764D88D}" type="pres">
      <dgm:prSet presAssocID="{168B0A0B-A299-4933-9F44-8EBAA6600AD4}" presName="ThreeConn_1-2" presStyleLbl="fgAccFollowNode1" presStyleIdx="0" presStyleCnt="2">
        <dgm:presLayoutVars>
          <dgm:bulletEnabled val="1"/>
        </dgm:presLayoutVars>
      </dgm:prSet>
      <dgm:spPr/>
    </dgm:pt>
    <dgm:pt modelId="{8AEF46C2-7D49-4849-9F6B-8B31E352366B}" type="pres">
      <dgm:prSet presAssocID="{168B0A0B-A299-4933-9F44-8EBAA6600AD4}" presName="ThreeConn_2-3" presStyleLbl="fgAccFollowNode1" presStyleIdx="1" presStyleCnt="2">
        <dgm:presLayoutVars>
          <dgm:bulletEnabled val="1"/>
        </dgm:presLayoutVars>
      </dgm:prSet>
      <dgm:spPr/>
    </dgm:pt>
    <dgm:pt modelId="{3A3F87F2-9094-4133-906F-C08E9004CE84}" type="pres">
      <dgm:prSet presAssocID="{168B0A0B-A299-4933-9F44-8EBAA6600AD4}" presName="ThreeNodes_1_text" presStyleLbl="node1" presStyleIdx="2" presStyleCnt="3">
        <dgm:presLayoutVars>
          <dgm:bulletEnabled val="1"/>
        </dgm:presLayoutVars>
      </dgm:prSet>
      <dgm:spPr/>
    </dgm:pt>
    <dgm:pt modelId="{8719A007-ABD4-4943-923A-ACA074B9C480}" type="pres">
      <dgm:prSet presAssocID="{168B0A0B-A299-4933-9F44-8EBAA6600AD4}" presName="ThreeNodes_2_text" presStyleLbl="node1" presStyleIdx="2" presStyleCnt="3">
        <dgm:presLayoutVars>
          <dgm:bulletEnabled val="1"/>
        </dgm:presLayoutVars>
      </dgm:prSet>
      <dgm:spPr/>
    </dgm:pt>
    <dgm:pt modelId="{CA60EEED-BB13-4EF9-9BCA-6A6A332574E5}" type="pres">
      <dgm:prSet presAssocID="{168B0A0B-A299-4933-9F44-8EBAA6600AD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07DDE01-AC0E-4966-8D78-C7B1337EA221}" type="presOf" srcId="{922DB09E-985C-4A03-B638-BA5FEDD4B7A6}" destId="{047C736D-7450-4700-A24E-7F5D7FDF3654}" srcOrd="0" destOrd="0" presId="urn:microsoft.com/office/officeart/2005/8/layout/vProcess5"/>
    <dgm:cxn modelId="{E3E34707-65CD-4987-A9E6-ACFECFCDE1D9}" type="presOf" srcId="{417A0AB2-2056-4F8D-B77D-35E96F4496DE}" destId="{910AE4DC-42BA-478F-8680-8AF3F4BFB6C0}" srcOrd="0" destOrd="0" presId="urn:microsoft.com/office/officeart/2005/8/layout/vProcess5"/>
    <dgm:cxn modelId="{9A40F20E-CFC6-4696-9406-703474050E61}" type="presOf" srcId="{0F2CCC3B-2738-4936-A206-E6334DE79B39}" destId="{C4BF630B-43D3-46B2-BFCE-9AC94764D88D}" srcOrd="0" destOrd="0" presId="urn:microsoft.com/office/officeart/2005/8/layout/vProcess5"/>
    <dgm:cxn modelId="{117E372A-DBE4-450F-BCBE-BA64555B585A}" type="presOf" srcId="{28C05290-0DDB-478D-8B90-ECFA1B10C8A4}" destId="{CA60EEED-BB13-4EF9-9BCA-6A6A332574E5}" srcOrd="1" destOrd="0" presId="urn:microsoft.com/office/officeart/2005/8/layout/vProcess5"/>
    <dgm:cxn modelId="{ECAAED5D-3F51-482F-AE79-D869EF0CCEF6}" srcId="{168B0A0B-A299-4933-9F44-8EBAA6600AD4}" destId="{922DB09E-985C-4A03-B638-BA5FEDD4B7A6}" srcOrd="1" destOrd="0" parTransId="{D0721FC7-9BF5-4386-A5B2-11E6ED92A475}" sibTransId="{338C3FEF-3D78-4883-B8E0-1473C6791D44}"/>
    <dgm:cxn modelId="{E44FD14A-E234-44A6-9116-3BD81D64EB37}" type="presOf" srcId="{338C3FEF-3D78-4883-B8E0-1473C6791D44}" destId="{8AEF46C2-7D49-4849-9F6B-8B31E352366B}" srcOrd="0" destOrd="0" presId="urn:microsoft.com/office/officeart/2005/8/layout/vProcess5"/>
    <dgm:cxn modelId="{AA2D7754-361B-435B-87FE-B1424352C492}" type="presOf" srcId="{28C05290-0DDB-478D-8B90-ECFA1B10C8A4}" destId="{0C11804F-8EC7-4B8D-83B1-CD1B09B059FD}" srcOrd="0" destOrd="0" presId="urn:microsoft.com/office/officeart/2005/8/layout/vProcess5"/>
    <dgm:cxn modelId="{EFF38A59-DFD9-421F-BC56-A3C3394E4499}" type="presOf" srcId="{922DB09E-985C-4A03-B638-BA5FEDD4B7A6}" destId="{8719A007-ABD4-4943-923A-ACA074B9C480}" srcOrd="1" destOrd="0" presId="urn:microsoft.com/office/officeart/2005/8/layout/vProcess5"/>
    <dgm:cxn modelId="{86300689-0190-4107-907D-0E7792DF5BA4}" srcId="{168B0A0B-A299-4933-9F44-8EBAA6600AD4}" destId="{28C05290-0DDB-478D-8B90-ECFA1B10C8A4}" srcOrd="2" destOrd="0" parTransId="{E8DDB977-EF39-4533-9CA7-734EB3DE8070}" sibTransId="{CF2C4194-16C3-4942-999F-70B4F95E69CC}"/>
    <dgm:cxn modelId="{2730D9A7-4947-4D15-8BBA-D436D5F9E112}" type="presOf" srcId="{417A0AB2-2056-4F8D-B77D-35E96F4496DE}" destId="{3A3F87F2-9094-4133-906F-C08E9004CE84}" srcOrd="1" destOrd="0" presId="urn:microsoft.com/office/officeart/2005/8/layout/vProcess5"/>
    <dgm:cxn modelId="{459AA1E4-B1F1-4F72-85EB-6ECFC1964ECF}" type="presOf" srcId="{168B0A0B-A299-4933-9F44-8EBAA6600AD4}" destId="{3F37B726-D56F-44ED-BE13-69FFAA41DAB7}" srcOrd="0" destOrd="0" presId="urn:microsoft.com/office/officeart/2005/8/layout/vProcess5"/>
    <dgm:cxn modelId="{7E91CCE5-6738-4E09-8E31-5C0AAB3DB1C1}" srcId="{168B0A0B-A299-4933-9F44-8EBAA6600AD4}" destId="{417A0AB2-2056-4F8D-B77D-35E96F4496DE}" srcOrd="0" destOrd="0" parTransId="{226B26F4-A753-4DB4-ADE2-C8C6A9FC6EBF}" sibTransId="{0F2CCC3B-2738-4936-A206-E6334DE79B39}"/>
    <dgm:cxn modelId="{5D185BE0-DFC5-40F4-AA6C-60E9DA7707A8}" type="presParOf" srcId="{3F37B726-D56F-44ED-BE13-69FFAA41DAB7}" destId="{0495B971-28CD-45B5-8078-2FC64E62CEE3}" srcOrd="0" destOrd="0" presId="urn:microsoft.com/office/officeart/2005/8/layout/vProcess5"/>
    <dgm:cxn modelId="{4AEFDC0A-D7DA-444A-9390-DEA84CE10236}" type="presParOf" srcId="{3F37B726-D56F-44ED-BE13-69FFAA41DAB7}" destId="{910AE4DC-42BA-478F-8680-8AF3F4BFB6C0}" srcOrd="1" destOrd="0" presId="urn:microsoft.com/office/officeart/2005/8/layout/vProcess5"/>
    <dgm:cxn modelId="{3F211EE0-1941-4BF5-949D-DA3683F8519F}" type="presParOf" srcId="{3F37B726-D56F-44ED-BE13-69FFAA41DAB7}" destId="{047C736D-7450-4700-A24E-7F5D7FDF3654}" srcOrd="2" destOrd="0" presId="urn:microsoft.com/office/officeart/2005/8/layout/vProcess5"/>
    <dgm:cxn modelId="{7A15DBBC-2CCD-4242-950C-D2ACA1E0EB82}" type="presParOf" srcId="{3F37B726-D56F-44ED-BE13-69FFAA41DAB7}" destId="{0C11804F-8EC7-4B8D-83B1-CD1B09B059FD}" srcOrd="3" destOrd="0" presId="urn:microsoft.com/office/officeart/2005/8/layout/vProcess5"/>
    <dgm:cxn modelId="{346AEC35-6BDB-43A1-924F-DFAFAB9D87A4}" type="presParOf" srcId="{3F37B726-D56F-44ED-BE13-69FFAA41DAB7}" destId="{C4BF630B-43D3-46B2-BFCE-9AC94764D88D}" srcOrd="4" destOrd="0" presId="urn:microsoft.com/office/officeart/2005/8/layout/vProcess5"/>
    <dgm:cxn modelId="{033ACE86-4EA2-488B-8613-FE0194D81E5E}" type="presParOf" srcId="{3F37B726-D56F-44ED-BE13-69FFAA41DAB7}" destId="{8AEF46C2-7D49-4849-9F6B-8B31E352366B}" srcOrd="5" destOrd="0" presId="urn:microsoft.com/office/officeart/2005/8/layout/vProcess5"/>
    <dgm:cxn modelId="{354669CB-CD17-449D-997B-A14AE6A22BA3}" type="presParOf" srcId="{3F37B726-D56F-44ED-BE13-69FFAA41DAB7}" destId="{3A3F87F2-9094-4133-906F-C08E9004CE84}" srcOrd="6" destOrd="0" presId="urn:microsoft.com/office/officeart/2005/8/layout/vProcess5"/>
    <dgm:cxn modelId="{4644E641-675C-49FD-805B-1235156AB599}" type="presParOf" srcId="{3F37B726-D56F-44ED-BE13-69FFAA41DAB7}" destId="{8719A007-ABD4-4943-923A-ACA074B9C480}" srcOrd="7" destOrd="0" presId="urn:microsoft.com/office/officeart/2005/8/layout/vProcess5"/>
    <dgm:cxn modelId="{827ABD85-B010-4CAC-A42A-663C8E62A889}" type="presParOf" srcId="{3F37B726-D56F-44ED-BE13-69FFAA41DAB7}" destId="{CA60EEED-BB13-4EF9-9BCA-6A6A332574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D3752-A12E-4323-9A39-70DFD1EDAF14}">
      <dsp:nvSpPr>
        <dsp:cNvPr id="0" name=""/>
        <dsp:cNvSpPr/>
      </dsp:nvSpPr>
      <dsp:spPr>
        <a:xfrm>
          <a:off x="-6021049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5B78B-D9B2-4B8D-8BF4-E5D64CE364F8}">
      <dsp:nvSpPr>
        <dsp:cNvPr id="0" name=""/>
        <dsp:cNvSpPr/>
      </dsp:nvSpPr>
      <dsp:spPr>
        <a:xfrm>
          <a:off x="373800" y="242237"/>
          <a:ext cx="5441716" cy="4842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Сохранение сбалансированности и устойчивости местных бюджетов</a:t>
          </a:r>
        </a:p>
      </dsp:txBody>
      <dsp:txXfrm>
        <a:off x="373800" y="242237"/>
        <a:ext cx="5441716" cy="484262"/>
      </dsp:txXfrm>
    </dsp:sp>
    <dsp:sp modelId="{7E7A9EB8-BDA6-4188-B5CD-DB58F29B9264}">
      <dsp:nvSpPr>
        <dsp:cNvPr id="0" name=""/>
        <dsp:cNvSpPr/>
      </dsp:nvSpPr>
      <dsp:spPr>
        <a:xfrm>
          <a:off x="71136" y="181704"/>
          <a:ext cx="605328" cy="6053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BFA17D-F909-447B-9AB3-5C5EE3AE6997}">
      <dsp:nvSpPr>
        <dsp:cNvPr id="0" name=""/>
        <dsp:cNvSpPr/>
      </dsp:nvSpPr>
      <dsp:spPr>
        <a:xfrm>
          <a:off x="812343" y="969057"/>
          <a:ext cx="5003173" cy="484262"/>
        </a:xfrm>
        <a:prstGeom prst="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Концентрация бюджетных средств на приоритетных направлениях социально-экономического развития страны</a:t>
          </a:r>
        </a:p>
      </dsp:txBody>
      <dsp:txXfrm>
        <a:off x="812343" y="969057"/>
        <a:ext cx="5003173" cy="484262"/>
      </dsp:txXfrm>
    </dsp:sp>
    <dsp:sp modelId="{0030E0F8-1E2C-4FF6-B589-B5A6F9DB8520}">
      <dsp:nvSpPr>
        <dsp:cNvPr id="0" name=""/>
        <dsp:cNvSpPr/>
      </dsp:nvSpPr>
      <dsp:spPr>
        <a:xfrm>
          <a:off x="509679" y="908524"/>
          <a:ext cx="605328" cy="605328"/>
        </a:xfrm>
        <a:prstGeom prst="ellipse">
          <a:avLst/>
        </a:prstGeom>
        <a:blipFill rotWithShape="0">
          <a:blip xmlns:r="http://schemas.openxmlformats.org/officeDocument/2006/relationships" r:embed="rId2" cstate="print"/>
          <a:srcRect/>
          <a:stretch>
            <a:fillRect/>
          </a:stretch>
        </a:blip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ECBF00-5531-4CF0-B033-D1A3472449DD}">
      <dsp:nvSpPr>
        <dsp:cNvPr id="0" name=""/>
        <dsp:cNvSpPr/>
      </dsp:nvSpPr>
      <dsp:spPr>
        <a:xfrm>
          <a:off x="1052663" y="1695344"/>
          <a:ext cx="4762853" cy="484262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Усиление социальной ориентированности расходов </a:t>
          </a:r>
        </a:p>
      </dsp:txBody>
      <dsp:txXfrm>
        <a:off x="1052663" y="1695344"/>
        <a:ext cx="4762853" cy="484262"/>
      </dsp:txXfrm>
    </dsp:sp>
    <dsp:sp modelId="{9CD32D13-55FF-4F42-A79E-86CC3DAD411E}">
      <dsp:nvSpPr>
        <dsp:cNvPr id="0" name=""/>
        <dsp:cNvSpPr/>
      </dsp:nvSpPr>
      <dsp:spPr>
        <a:xfrm>
          <a:off x="749999" y="1634812"/>
          <a:ext cx="605328" cy="6053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6F5EAF-A635-4AAF-A01D-D85D0F50AA25}">
      <dsp:nvSpPr>
        <dsp:cNvPr id="0" name=""/>
        <dsp:cNvSpPr/>
      </dsp:nvSpPr>
      <dsp:spPr>
        <a:xfrm>
          <a:off x="1129395" y="2422164"/>
          <a:ext cx="4686122" cy="484262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Реализация мер, направленных на повышение качества жизни населения, благосостояния работников, поддержку наиболее уязвимых слоев населения</a:t>
          </a:r>
        </a:p>
      </dsp:txBody>
      <dsp:txXfrm>
        <a:off x="1129395" y="2422164"/>
        <a:ext cx="4686122" cy="484262"/>
      </dsp:txXfrm>
    </dsp:sp>
    <dsp:sp modelId="{0288D720-D122-4625-B268-C113DDDD6F0F}">
      <dsp:nvSpPr>
        <dsp:cNvPr id="0" name=""/>
        <dsp:cNvSpPr/>
      </dsp:nvSpPr>
      <dsp:spPr>
        <a:xfrm>
          <a:off x="826731" y="2361631"/>
          <a:ext cx="605328" cy="6053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F24EB5-968D-42E3-AF9B-56CCFED1867C}">
      <dsp:nvSpPr>
        <dsp:cNvPr id="0" name=""/>
        <dsp:cNvSpPr/>
      </dsp:nvSpPr>
      <dsp:spPr>
        <a:xfrm>
          <a:off x="1052663" y="3065766"/>
          <a:ext cx="4762853" cy="650698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Расширение сферы применения методов бюджетного планирования с поэтапным включением в нормативное финансирование большинства расходов социальных отраслей</a:t>
          </a:r>
        </a:p>
      </dsp:txBody>
      <dsp:txXfrm>
        <a:off x="1052663" y="3065766"/>
        <a:ext cx="4762853" cy="650698"/>
      </dsp:txXfrm>
    </dsp:sp>
    <dsp:sp modelId="{E725E8E7-E5A9-4686-AA79-0152D70A7138}">
      <dsp:nvSpPr>
        <dsp:cNvPr id="0" name=""/>
        <dsp:cNvSpPr/>
      </dsp:nvSpPr>
      <dsp:spPr>
        <a:xfrm>
          <a:off x="749999" y="3088451"/>
          <a:ext cx="605328" cy="60532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9B0755-256E-485F-8454-D42606387FBB}">
      <dsp:nvSpPr>
        <dsp:cNvPr id="0" name=""/>
        <dsp:cNvSpPr/>
      </dsp:nvSpPr>
      <dsp:spPr>
        <a:xfrm>
          <a:off x="812343" y="3782145"/>
          <a:ext cx="5003173" cy="670514"/>
        </a:xfrm>
        <a:prstGeom prst="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Поэтапный перевод и консолидация средств государственных внебюджетных фондов и внебюджетных средств государственных органов на едином казначейском счете</a:t>
          </a:r>
        </a:p>
      </dsp:txBody>
      <dsp:txXfrm>
        <a:off x="812343" y="3782145"/>
        <a:ext cx="5003173" cy="670514"/>
      </dsp:txXfrm>
    </dsp:sp>
    <dsp:sp modelId="{044952C9-D2AD-49F0-870C-56B6721DF4B8}">
      <dsp:nvSpPr>
        <dsp:cNvPr id="0" name=""/>
        <dsp:cNvSpPr/>
      </dsp:nvSpPr>
      <dsp:spPr>
        <a:xfrm>
          <a:off x="509679" y="3814739"/>
          <a:ext cx="605328" cy="605328"/>
        </a:xfrm>
        <a:prstGeom prst="ellipse">
          <a:avLst/>
        </a:prstGeom>
        <a:blipFill rotWithShape="0">
          <a:blip xmlns:r="http://schemas.openxmlformats.org/officeDocument/2006/relationships" r:embed="rId6" cstate="print"/>
          <a:srcRect/>
          <a:stretch>
            <a:fillRect/>
          </a:stretch>
        </a:blip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FB936-42B6-4416-A0E9-E75FF2BA420D}">
      <dsp:nvSpPr>
        <dsp:cNvPr id="0" name=""/>
        <dsp:cNvSpPr/>
      </dsp:nvSpPr>
      <dsp:spPr>
        <a:xfrm>
          <a:off x="373800" y="4602091"/>
          <a:ext cx="5441716" cy="48426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Дальнейшее развитие программно-целевого метода в бюджетном процессе</a:t>
          </a:r>
        </a:p>
      </dsp:txBody>
      <dsp:txXfrm>
        <a:off x="373800" y="4602091"/>
        <a:ext cx="5441716" cy="484262"/>
      </dsp:txXfrm>
    </dsp:sp>
    <dsp:sp modelId="{B618EF65-25C5-48B9-B8A1-63081F9CAB62}">
      <dsp:nvSpPr>
        <dsp:cNvPr id="0" name=""/>
        <dsp:cNvSpPr/>
      </dsp:nvSpPr>
      <dsp:spPr>
        <a:xfrm>
          <a:off x="71136" y="4541558"/>
          <a:ext cx="605328" cy="605328"/>
        </a:xfrm>
        <a:prstGeom prst="ellipse">
          <a:avLst/>
        </a:prstGeom>
        <a:blipFill rotWithShape="0">
          <a:blip xmlns:r="http://schemas.openxmlformats.org/officeDocument/2006/relationships" r:embed="rId7" cstate="print"/>
          <a:srcRect/>
          <a:stretch>
            <a:fillRect l="-3000" r="-3000"/>
          </a:stretch>
        </a:blip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51F7F-C19C-4312-A127-F1A87859BA5C}">
      <dsp:nvSpPr>
        <dsp:cNvPr id="0" name=""/>
        <dsp:cNvSpPr/>
      </dsp:nvSpPr>
      <dsp:spPr>
        <a:xfrm rot="10800000">
          <a:off x="806115" y="2582"/>
          <a:ext cx="2164602" cy="10435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19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/>
            <a:t>рост валового внутреннего продукта – </a:t>
          </a:r>
          <a:r>
            <a:rPr lang="ru-RU" sz="1400" b="1" i="0" kern="1200" dirty="0"/>
            <a:t>103,8% к уровню текущего года</a:t>
          </a:r>
          <a:endParaRPr lang="ru-RU" sz="1400" b="1" kern="1200" dirty="0"/>
        </a:p>
      </dsp:txBody>
      <dsp:txXfrm rot="10800000">
        <a:off x="1067011" y="2582"/>
        <a:ext cx="1903706" cy="1043583"/>
      </dsp:txXfrm>
    </dsp:sp>
    <dsp:sp modelId="{6285F8CD-3058-4E02-8FBC-D4593A88D7C0}">
      <dsp:nvSpPr>
        <dsp:cNvPr id="0" name=""/>
        <dsp:cNvSpPr/>
      </dsp:nvSpPr>
      <dsp:spPr>
        <a:xfrm>
          <a:off x="284323" y="2582"/>
          <a:ext cx="1043583" cy="104358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4C767-B524-4C7D-AFBC-56E1A64B91D8}">
      <dsp:nvSpPr>
        <dsp:cNvPr id="0" name=""/>
        <dsp:cNvSpPr/>
      </dsp:nvSpPr>
      <dsp:spPr>
        <a:xfrm rot="10800000">
          <a:off x="806115" y="1357684"/>
          <a:ext cx="2164602" cy="10435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19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рост </a:t>
          </a:r>
          <a:r>
            <a:rPr lang="ru-RU" sz="1400" b="0" i="0" kern="1200" dirty="0"/>
            <a:t>реальных располагаемых денежных доходов населения – </a:t>
          </a:r>
          <a:r>
            <a:rPr lang="ru-RU" sz="1400" b="1" i="0" kern="1200" dirty="0"/>
            <a:t>104,1% к уровню текущего года</a:t>
          </a:r>
          <a:endParaRPr lang="ru-RU" sz="1400" b="1" kern="1200" dirty="0"/>
        </a:p>
      </dsp:txBody>
      <dsp:txXfrm rot="10800000">
        <a:off x="1067011" y="1357684"/>
        <a:ext cx="1903706" cy="1043583"/>
      </dsp:txXfrm>
    </dsp:sp>
    <dsp:sp modelId="{FBA2AC86-ACD0-4EBD-B8FB-CF0D8FE856B7}">
      <dsp:nvSpPr>
        <dsp:cNvPr id="0" name=""/>
        <dsp:cNvSpPr/>
      </dsp:nvSpPr>
      <dsp:spPr>
        <a:xfrm>
          <a:off x="284323" y="1357684"/>
          <a:ext cx="1043583" cy="104358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06C43-9436-490F-B338-3E0C21DAB9AD}">
      <dsp:nvSpPr>
        <dsp:cNvPr id="0" name=""/>
        <dsp:cNvSpPr/>
      </dsp:nvSpPr>
      <dsp:spPr>
        <a:xfrm rot="10800000">
          <a:off x="806115" y="2712785"/>
          <a:ext cx="2164602" cy="10435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19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индекс роста потребительских цен – </a:t>
          </a:r>
          <a:r>
            <a:rPr lang="ru-RU" sz="1400" b="1" kern="1200" dirty="0"/>
            <a:t>107-108%</a:t>
          </a:r>
        </a:p>
      </dsp:txBody>
      <dsp:txXfrm rot="10800000">
        <a:off x="1067011" y="2712785"/>
        <a:ext cx="1903706" cy="1043583"/>
      </dsp:txXfrm>
    </dsp:sp>
    <dsp:sp modelId="{94C59A37-3980-4308-A28B-B3E35BCF69F8}">
      <dsp:nvSpPr>
        <dsp:cNvPr id="0" name=""/>
        <dsp:cNvSpPr/>
      </dsp:nvSpPr>
      <dsp:spPr>
        <a:xfrm>
          <a:off x="284323" y="2712785"/>
          <a:ext cx="1043583" cy="104358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AE1D2-3EB2-4C7C-BE98-94D2AF855FE3}">
      <dsp:nvSpPr>
        <dsp:cNvPr id="0" name=""/>
        <dsp:cNvSpPr/>
      </dsp:nvSpPr>
      <dsp:spPr>
        <a:xfrm rot="10800000">
          <a:off x="806115" y="4067887"/>
          <a:ext cx="2164602" cy="10435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19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Размер ставки рефинансирования             10</a:t>
          </a:r>
          <a:r>
            <a:rPr lang="ru-RU" sz="1400" b="1" kern="1200" dirty="0"/>
            <a:t>-11% </a:t>
          </a:r>
        </a:p>
      </dsp:txBody>
      <dsp:txXfrm rot="10800000">
        <a:off x="1067011" y="4067887"/>
        <a:ext cx="1903706" cy="1043583"/>
      </dsp:txXfrm>
    </dsp:sp>
    <dsp:sp modelId="{E71B0CD6-06F7-4139-AB6A-9D041D00CE86}">
      <dsp:nvSpPr>
        <dsp:cNvPr id="0" name=""/>
        <dsp:cNvSpPr/>
      </dsp:nvSpPr>
      <dsp:spPr>
        <a:xfrm>
          <a:off x="284323" y="4067887"/>
          <a:ext cx="1043583" cy="104358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0214A-8691-4A7C-8235-F1FDFD90ECFD}">
      <dsp:nvSpPr>
        <dsp:cNvPr id="0" name=""/>
        <dsp:cNvSpPr/>
      </dsp:nvSpPr>
      <dsp:spPr>
        <a:xfrm>
          <a:off x="3861" y="171875"/>
          <a:ext cx="2128070" cy="764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Районный бюджет</a:t>
          </a:r>
        </a:p>
      </dsp:txBody>
      <dsp:txXfrm>
        <a:off x="26245" y="194259"/>
        <a:ext cx="2083302" cy="719462"/>
      </dsp:txXfrm>
    </dsp:sp>
    <dsp:sp modelId="{E4168A7E-3279-460A-A446-233749D489D7}">
      <dsp:nvSpPr>
        <dsp:cNvPr id="0" name=""/>
        <dsp:cNvSpPr/>
      </dsp:nvSpPr>
      <dsp:spPr>
        <a:xfrm>
          <a:off x="2393683" y="171875"/>
          <a:ext cx="2317872" cy="837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Бюджет города районного подчинения</a:t>
          </a:r>
        </a:p>
      </dsp:txBody>
      <dsp:txXfrm>
        <a:off x="2418205" y="196397"/>
        <a:ext cx="2268828" cy="788199"/>
      </dsp:txXfrm>
    </dsp:sp>
    <dsp:sp modelId="{2AEF5710-6DD6-4D37-8023-F63BCE5F9096}">
      <dsp:nvSpPr>
        <dsp:cNvPr id="0" name=""/>
        <dsp:cNvSpPr/>
      </dsp:nvSpPr>
      <dsp:spPr>
        <a:xfrm>
          <a:off x="2625470" y="1009118"/>
          <a:ext cx="231787" cy="39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627"/>
              </a:lnTo>
              <a:lnTo>
                <a:pt x="231787" y="3926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9F4AC-5DF6-46CC-851F-CB0A9B110FEB}">
      <dsp:nvSpPr>
        <dsp:cNvPr id="0" name=""/>
        <dsp:cNvSpPr/>
      </dsp:nvSpPr>
      <dsp:spPr>
        <a:xfrm>
          <a:off x="2857257" y="1139994"/>
          <a:ext cx="1978983" cy="52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1. </a:t>
          </a:r>
          <a:r>
            <a:rPr lang="ru-RU" sz="1600" b="1" kern="1200" dirty="0" err="1"/>
            <a:t>Новолукомльский</a:t>
          </a:r>
          <a:endParaRPr lang="ru-RU" sz="1600" b="1" kern="1200" dirty="0"/>
        </a:p>
      </dsp:txBody>
      <dsp:txXfrm>
        <a:off x="2872590" y="1155327"/>
        <a:ext cx="1948317" cy="492836"/>
      </dsp:txXfrm>
    </dsp:sp>
    <dsp:sp modelId="{9BB2514F-F016-498D-8798-CDC96BFAB48E}">
      <dsp:nvSpPr>
        <dsp:cNvPr id="0" name=""/>
        <dsp:cNvSpPr/>
      </dsp:nvSpPr>
      <dsp:spPr>
        <a:xfrm>
          <a:off x="4973306" y="171875"/>
          <a:ext cx="3899175" cy="764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Сельские бюджеты</a:t>
          </a:r>
        </a:p>
      </dsp:txBody>
      <dsp:txXfrm>
        <a:off x="4995690" y="194259"/>
        <a:ext cx="3854407" cy="719462"/>
      </dsp:txXfrm>
    </dsp:sp>
    <dsp:sp modelId="{FC963A66-6B58-4EA3-91CC-A131F1769DE2}">
      <dsp:nvSpPr>
        <dsp:cNvPr id="0" name=""/>
        <dsp:cNvSpPr/>
      </dsp:nvSpPr>
      <dsp:spPr>
        <a:xfrm>
          <a:off x="5363224" y="936105"/>
          <a:ext cx="389917" cy="39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627"/>
              </a:lnTo>
              <a:lnTo>
                <a:pt x="389917" y="3926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0973C-30D8-494E-97C1-E373BA13423A}">
      <dsp:nvSpPr>
        <dsp:cNvPr id="0" name=""/>
        <dsp:cNvSpPr/>
      </dsp:nvSpPr>
      <dsp:spPr>
        <a:xfrm>
          <a:off x="5753141" y="1066981"/>
          <a:ext cx="3386996" cy="52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1.Иванский</a:t>
          </a:r>
        </a:p>
      </dsp:txBody>
      <dsp:txXfrm>
        <a:off x="5768474" y="1082314"/>
        <a:ext cx="3356330" cy="492836"/>
      </dsp:txXfrm>
    </dsp:sp>
    <dsp:sp modelId="{42800D31-35FF-4D5B-96F4-132265A0FB83}">
      <dsp:nvSpPr>
        <dsp:cNvPr id="0" name=""/>
        <dsp:cNvSpPr/>
      </dsp:nvSpPr>
      <dsp:spPr>
        <a:xfrm>
          <a:off x="5363224" y="936105"/>
          <a:ext cx="389917" cy="1047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005"/>
              </a:lnTo>
              <a:lnTo>
                <a:pt x="389917" y="104700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C6B5-3FD7-4590-93F8-206B161EB111}">
      <dsp:nvSpPr>
        <dsp:cNvPr id="0" name=""/>
        <dsp:cNvSpPr/>
      </dsp:nvSpPr>
      <dsp:spPr>
        <a:xfrm>
          <a:off x="5753141" y="1721360"/>
          <a:ext cx="3386996" cy="52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2.Краснолукский</a:t>
          </a:r>
        </a:p>
      </dsp:txBody>
      <dsp:txXfrm>
        <a:off x="5768474" y="1736693"/>
        <a:ext cx="3356330" cy="492836"/>
      </dsp:txXfrm>
    </dsp:sp>
    <dsp:sp modelId="{59CC417E-3C3B-4263-9B9C-9BEE417FE222}">
      <dsp:nvSpPr>
        <dsp:cNvPr id="0" name=""/>
        <dsp:cNvSpPr/>
      </dsp:nvSpPr>
      <dsp:spPr>
        <a:xfrm>
          <a:off x="5363224" y="936105"/>
          <a:ext cx="389917" cy="170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384"/>
              </a:lnTo>
              <a:lnTo>
                <a:pt x="389917" y="17013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4ED97-7C9E-4812-B511-CBBA002C2A23}">
      <dsp:nvSpPr>
        <dsp:cNvPr id="0" name=""/>
        <dsp:cNvSpPr/>
      </dsp:nvSpPr>
      <dsp:spPr>
        <a:xfrm>
          <a:off x="5753141" y="2375738"/>
          <a:ext cx="3386996" cy="52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3.Круглицкий</a:t>
          </a:r>
        </a:p>
      </dsp:txBody>
      <dsp:txXfrm>
        <a:off x="5768474" y="2391071"/>
        <a:ext cx="3356330" cy="492836"/>
      </dsp:txXfrm>
    </dsp:sp>
    <dsp:sp modelId="{1392DE9E-FE13-4D9C-86B5-CF1E551129A6}">
      <dsp:nvSpPr>
        <dsp:cNvPr id="0" name=""/>
        <dsp:cNvSpPr/>
      </dsp:nvSpPr>
      <dsp:spPr>
        <a:xfrm>
          <a:off x="5363224" y="936105"/>
          <a:ext cx="389917" cy="235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763"/>
              </a:lnTo>
              <a:lnTo>
                <a:pt x="389917" y="23557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58D69-BEAB-4501-8CEB-B3DE10E21C16}">
      <dsp:nvSpPr>
        <dsp:cNvPr id="0" name=""/>
        <dsp:cNvSpPr/>
      </dsp:nvSpPr>
      <dsp:spPr>
        <a:xfrm>
          <a:off x="5753141" y="3030117"/>
          <a:ext cx="3386996" cy="52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4.Лукомльский</a:t>
          </a:r>
        </a:p>
      </dsp:txBody>
      <dsp:txXfrm>
        <a:off x="5768474" y="3045450"/>
        <a:ext cx="3356330" cy="492836"/>
      </dsp:txXfrm>
    </dsp:sp>
    <dsp:sp modelId="{857821C3-C068-4FF6-888A-D5CE15C58E86}">
      <dsp:nvSpPr>
        <dsp:cNvPr id="0" name=""/>
        <dsp:cNvSpPr/>
      </dsp:nvSpPr>
      <dsp:spPr>
        <a:xfrm>
          <a:off x="5363224" y="936105"/>
          <a:ext cx="389917" cy="3010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0141"/>
              </a:lnTo>
              <a:lnTo>
                <a:pt x="389917" y="30101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7BF2A-9851-4C22-AFB9-9D579D96F94A}">
      <dsp:nvSpPr>
        <dsp:cNvPr id="0" name=""/>
        <dsp:cNvSpPr/>
      </dsp:nvSpPr>
      <dsp:spPr>
        <a:xfrm>
          <a:off x="5753141" y="3684496"/>
          <a:ext cx="3386996" cy="52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5.Новозарянский</a:t>
          </a:r>
        </a:p>
      </dsp:txBody>
      <dsp:txXfrm>
        <a:off x="5768474" y="3699829"/>
        <a:ext cx="3356330" cy="492836"/>
      </dsp:txXfrm>
    </dsp:sp>
    <dsp:sp modelId="{EB3BCB1A-FD7A-491B-AD6C-A19A9F8220DA}">
      <dsp:nvSpPr>
        <dsp:cNvPr id="0" name=""/>
        <dsp:cNvSpPr/>
      </dsp:nvSpPr>
      <dsp:spPr>
        <a:xfrm>
          <a:off x="5363224" y="936105"/>
          <a:ext cx="389917" cy="366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520"/>
              </a:lnTo>
              <a:lnTo>
                <a:pt x="389917" y="36645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57D22-38DD-482E-82C3-0246BBED24BF}">
      <dsp:nvSpPr>
        <dsp:cNvPr id="0" name=""/>
        <dsp:cNvSpPr/>
      </dsp:nvSpPr>
      <dsp:spPr>
        <a:xfrm>
          <a:off x="5753141" y="4338874"/>
          <a:ext cx="3386996" cy="52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6.Ольшанский</a:t>
          </a:r>
        </a:p>
      </dsp:txBody>
      <dsp:txXfrm>
        <a:off x="5768474" y="4354207"/>
        <a:ext cx="3356330" cy="492836"/>
      </dsp:txXfrm>
    </dsp:sp>
    <dsp:sp modelId="{DDD0C6CE-2E06-40C7-A664-FD3D9B7413E0}">
      <dsp:nvSpPr>
        <dsp:cNvPr id="0" name=""/>
        <dsp:cNvSpPr/>
      </dsp:nvSpPr>
      <dsp:spPr>
        <a:xfrm>
          <a:off x="5363224" y="936105"/>
          <a:ext cx="389917" cy="4318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8899"/>
              </a:lnTo>
              <a:lnTo>
                <a:pt x="389917" y="431889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E3E3E-EDC2-4C99-86A0-F2DA4010D6D9}">
      <dsp:nvSpPr>
        <dsp:cNvPr id="0" name=""/>
        <dsp:cNvSpPr/>
      </dsp:nvSpPr>
      <dsp:spPr>
        <a:xfrm>
          <a:off x="5753141" y="4993253"/>
          <a:ext cx="3386996" cy="523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7.Проземлянский</a:t>
          </a:r>
        </a:p>
      </dsp:txBody>
      <dsp:txXfrm>
        <a:off x="5768474" y="5008586"/>
        <a:ext cx="3356330" cy="492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AE4DC-42BA-478F-8680-8AF3F4BFB6C0}">
      <dsp:nvSpPr>
        <dsp:cNvPr id="0" name=""/>
        <dsp:cNvSpPr/>
      </dsp:nvSpPr>
      <dsp:spPr>
        <a:xfrm>
          <a:off x="0" y="0"/>
          <a:ext cx="7231194" cy="125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/>
            <a:t>Доходы: </a:t>
          </a:r>
          <a:r>
            <a:rPr lang="ru-RU" sz="3700" b="1" u="sng" kern="1200" dirty="0"/>
            <a:t>64 782,7</a:t>
          </a:r>
        </a:p>
      </dsp:txBody>
      <dsp:txXfrm>
        <a:off x="36733" y="36733"/>
        <a:ext cx="5877876" cy="1180676"/>
      </dsp:txXfrm>
    </dsp:sp>
    <dsp:sp modelId="{047C736D-7450-4700-A24E-7F5D7FDF3654}">
      <dsp:nvSpPr>
        <dsp:cNvPr id="0" name=""/>
        <dsp:cNvSpPr/>
      </dsp:nvSpPr>
      <dsp:spPr>
        <a:xfrm>
          <a:off x="367527" y="1463166"/>
          <a:ext cx="7772232" cy="125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Расходы: </a:t>
          </a:r>
          <a:r>
            <a:rPr lang="ru-RU" sz="4000" b="1" u="sng" kern="1200" dirty="0"/>
            <a:t>64 562,3</a:t>
          </a:r>
        </a:p>
      </dsp:txBody>
      <dsp:txXfrm>
        <a:off x="404260" y="1499899"/>
        <a:ext cx="6136796" cy="1180676"/>
      </dsp:txXfrm>
    </dsp:sp>
    <dsp:sp modelId="{0C11804F-8EC7-4B8D-83B1-CD1B09B059FD}">
      <dsp:nvSpPr>
        <dsp:cNvPr id="0" name=""/>
        <dsp:cNvSpPr/>
      </dsp:nvSpPr>
      <dsp:spPr>
        <a:xfrm>
          <a:off x="1276093" y="2926333"/>
          <a:ext cx="7231194" cy="1254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/>
            <a:t>Профицит: +</a:t>
          </a:r>
          <a:r>
            <a:rPr lang="ru-RU" sz="3750" b="1" u="sng" kern="1200" dirty="0"/>
            <a:t>220,4</a:t>
          </a:r>
        </a:p>
      </dsp:txBody>
      <dsp:txXfrm>
        <a:off x="1312826" y="2963066"/>
        <a:ext cx="5704489" cy="1180676"/>
      </dsp:txXfrm>
    </dsp:sp>
    <dsp:sp modelId="{C4BF630B-43D3-46B2-BFCE-9AC94764D88D}">
      <dsp:nvSpPr>
        <dsp:cNvPr id="0" name=""/>
        <dsp:cNvSpPr/>
      </dsp:nvSpPr>
      <dsp:spPr>
        <a:xfrm>
          <a:off x="6416001" y="951058"/>
          <a:ext cx="815192" cy="81519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599419" y="951058"/>
        <a:ext cx="448356" cy="613432"/>
      </dsp:txXfrm>
    </dsp:sp>
    <dsp:sp modelId="{8AEF46C2-7D49-4849-9F6B-8B31E352366B}">
      <dsp:nvSpPr>
        <dsp:cNvPr id="0" name=""/>
        <dsp:cNvSpPr/>
      </dsp:nvSpPr>
      <dsp:spPr>
        <a:xfrm>
          <a:off x="7054048" y="2405863"/>
          <a:ext cx="815192" cy="81519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237466" y="2405863"/>
        <a:ext cx="448356" cy="61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0.14657</cdr:x>
      <cdr:y>0.69456</cdr:y>
    </cdr:from>
    <cdr:to>
      <cdr:x>0.58725</cdr:x>
      <cdr:y>0.88867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568869" y="3438550"/>
          <a:ext cx="1710383" cy="961011"/>
        </a:xfrm>
        <a:prstGeom xmlns:a="http://schemas.openxmlformats.org/drawingml/2006/main" prst="wedgeRoundRectCallout">
          <a:avLst>
            <a:gd name="adj1" fmla="val -48117"/>
            <a:gd name="adj2" fmla="val 27239"/>
            <a:gd name="adj3" fmla="val 16667"/>
          </a:avLst>
        </a:prstGeom>
        <a:solidFill xmlns:a="http://schemas.openxmlformats.org/drawingml/2006/main">
          <a:srgbClr val="FFC000">
            <a:alpha val="14000"/>
          </a:srgbClr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rgbClr val="000000"/>
              </a:solidFill>
            </a:rPr>
            <a:t>Собственные доходы </a:t>
          </a:r>
          <a:r>
            <a:rPr lang="ru-RU" sz="2400" b="1" u="sng" dirty="0">
              <a:solidFill>
                <a:srgbClr val="000000"/>
              </a:solidFill>
            </a:rPr>
            <a:t>69,6%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0.41355</cdr:x>
      <cdr:y>0.73769</cdr:y>
    </cdr:from>
    <cdr:to>
      <cdr:x>0.96034</cdr:x>
      <cdr:y>0.92733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1049717" y="2955925"/>
          <a:ext cx="1387907" cy="759884"/>
        </a:xfrm>
        <a:prstGeom xmlns:a="http://schemas.openxmlformats.org/drawingml/2006/main" prst="wedgeRoundRectCallout">
          <a:avLst>
            <a:gd name="adj1" fmla="val -44461"/>
            <a:gd name="adj2" fmla="val -82702"/>
            <a:gd name="adj3" fmla="val 16667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0000"/>
              </a:solidFill>
            </a:rPr>
            <a:t>Социальная сфера </a:t>
          </a:r>
        </a:p>
        <a:p xmlns:a="http://schemas.openxmlformats.org/drawingml/2006/main">
          <a:pPr algn="ctr"/>
          <a:r>
            <a:rPr lang="ru-RU" sz="2000" b="1" u="sng" dirty="0">
              <a:solidFill>
                <a:srgbClr val="000000"/>
              </a:solidFill>
            </a:rPr>
            <a:t>78,2%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00CB1-180E-4166-AD74-C5AEABF2AFDA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20648-5E96-4106-BD6B-2A0A85436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D9355EBF-9910-46D0-85E7-CDBF2474F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8A6231D9-6293-407A-8D1F-B2FDDAF2C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957E51BE-F7B8-4634-A055-BA3BE4C4A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9355" indent="-29975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007" indent="-23980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8610" indent="-23980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8213" indent="-23980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7815" indent="-2398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17418" indent="-2398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7021" indent="-2398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76624" indent="-2398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8761B5-9B8C-43DA-8199-E2975111E278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F9EF3F-4B7A-4F01-8FE9-FA029057E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27CB68-F453-404A-BC68-F81723BD4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3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6E6F20-CA64-41DC-B89C-1673FA32C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4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49D0C6-B56E-412E-A8A9-64BF1C57B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4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4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2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0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9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2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36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6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A98452-F50B-422D-A8BF-9DEC3D1D2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36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53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4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1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1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29BD9-F702-4AF8-864A-926C2DEB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C37A3-D3F2-479F-B9C2-8D12E39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35A026-0D6C-43B8-B073-A2F8F84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87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E3E663-4F21-4176-966F-F7C7EE93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786E29-6EC9-4F50-9300-3011EF14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CE5BE-C472-42DA-BEE6-945ED509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42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E26A2-D28F-4C92-A63A-C4925A2A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0261C3-C0F6-4CE8-94C2-12B9871E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ADF600-3AD9-46E7-B985-6D3C97F1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72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98DCF1C-2774-4468-8606-C534AF5E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305169-2050-45F3-BA8E-EE71CED1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716EDAE-6E21-486D-8375-304FBA40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30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6B47786-AFC5-44C5-ABA0-9FAE4593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A4A40B1-1D60-4042-A158-4300CD23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0275340-27A6-4BC8-8354-F989C916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53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B7DBC8D-C1FD-41E0-8B6E-8A7DCC34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D8DB913-3B1F-4521-90B5-79E577B0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59D8055-BAEF-42CE-BD93-38B759BC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2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264CC3-0D60-4378-AEF8-44EC90234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5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1DD87B1-C1CF-4815-8A3F-43B22A56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86A9C92-4E65-4CE2-BA40-145950D4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01F96FD-C038-4745-8F42-EC7EBF62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20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84DB13E-E7D2-47E5-B497-58E34350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B7DC202-7885-4BE0-8CCC-1776DA9E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9B5C417-DEF2-4DCC-AF66-9EACC78C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6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42D64EC-22F8-4179-ABAD-242FA9D0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6E5069B-65B9-46DF-8475-7599D33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CB41AF0-810F-4868-9DBE-1DB04B70D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58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E06F3-3460-4FDF-9053-E647AED4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5B1CB-363C-41D2-A672-9433D4C6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1991C-071F-46FE-8FEE-81B5B3F7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96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AC021-0347-4D0F-A0BC-EA47F2BC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4384B-F2D9-4CAD-9579-098BAB24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AD78AA-49AA-49B5-8183-E480455E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0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1F3EAA-F023-4D89-9DE1-7C1A07A2A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6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05614D-33F8-401F-9ABE-C5FA6C7AA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1C4737-D7E5-49C4-AEE5-0447C532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5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7DAF1B-E21D-4FBA-8962-F8DE51BB1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8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25DE10-DE59-471A-92FD-070BB05A9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4D6581-F04C-457F-9B4D-9151E13DA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3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784E6-3004-40A0-8C0A-3CF8793E91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1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9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7EEB6CF-1509-4C74-A8E6-FD0DF97AC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E165675-B109-4FA5-90A8-928A460CF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66F56-A9BA-4428-9B46-AEF79C4E0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6C899-8C91-4B7E-9971-7B51FB97C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27D7C-2068-467F-AB76-FCDD55378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784E6-3004-40A0-8C0A-3CF8793E91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9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6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12" Type="http://schemas.openxmlformats.org/officeDocument/2006/relationships/image" Target="../media/image55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png"/><Relationship Id="rId10" Type="http://schemas.openxmlformats.org/officeDocument/2006/relationships/image" Target="../media/image53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Relationship Id="rId14" Type="http://schemas.openxmlformats.org/officeDocument/2006/relationships/image" Target="../media/image5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2.jpg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jp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jp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jp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1403648" y="116632"/>
            <a:ext cx="6408712" cy="1656184"/>
          </a:xfrm>
          <a:prstGeom prst="round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это финансовый документ, содержащий подробный план аккумулирования и использования финансовых ресурсов государства, региона за определенный период времени (с 1 января по 31 декабря)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668" y="1772816"/>
            <a:ext cx="2949156" cy="1227765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ДОХОДЫ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денежные средства, поступающие в безвозмездном и безвозвратном порядке в бюджет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45" y="4869160"/>
            <a:ext cx="294915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Неналоговые доходы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получаемые в виде платы за пользование государственными фондами или имуществом либо компенсации за оказанные государством услуги юридическим или физическим лицам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668" y="3212976"/>
            <a:ext cx="2952328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 – обязательный безвозмездный платеж, взимаемый Правительством или местными органами власти с организаций и физических лиц в целях финансирования расходов государства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67" y="6381328"/>
            <a:ext cx="2958133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1988840"/>
            <a:ext cx="2736304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РАСХОДЫ</a:t>
            </a:r>
          </a:p>
          <a:p>
            <a:pPr algn="ctr"/>
            <a:r>
              <a:rPr lang="ru-RU" sz="1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денежные средства, направляемые на финансовое обеспечений задач и функций государства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9255" y="3356992"/>
            <a:ext cx="273630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Сбалансированный бюджет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расходы равны доходам и иным поступлениям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229255" y="1844825"/>
            <a:ext cx="2735233" cy="1155756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ИТОГОВОЕ САЛЬДО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соотношение между доходной и расходной частями бюджета </a:t>
            </a:r>
          </a:p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29255" y="4509120"/>
            <a:ext cx="273630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Профицит бюджета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доходы бюджета превышают его расходы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3343" y="5661248"/>
            <a:ext cx="273630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Дефицит бюджета</a:t>
            </a:r>
          </a:p>
          <a:p>
            <a:pPr algn="ctr"/>
            <a:r>
              <a:rPr lang="ru-RU" sz="1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превышение расходов бюджета над его доходами</a:t>
            </a:r>
          </a:p>
        </p:txBody>
      </p:sp>
    </p:spTree>
    <p:extLst>
      <p:ext uri="{BB962C8B-B14F-4D97-AF65-F5344CB8AC3E}">
        <p14:creationId xmlns:p14="http://schemas.microsoft.com/office/powerpoint/2010/main" val="441353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E46C40-D958-4AAF-975F-1ACC66D51A61}"/>
              </a:ext>
            </a:extLst>
          </p:cNvPr>
          <p:cNvSpPr txBox="1"/>
          <p:nvPr/>
        </p:nvSpPr>
        <p:spPr>
          <a:xfrm>
            <a:off x="1453158" y="331834"/>
            <a:ext cx="62376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 Black" panose="020B0A04020102020204" pitchFamily="34" charset="0"/>
                <a:ea typeface="+mj-ea"/>
                <a:cs typeface="Times New Roman"/>
              </a:rPr>
              <a:t>Базовые обязательства бюджета 2023 года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5F9F7C9-8F65-4336-A14B-3DB2EB30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25125"/>
              </p:ext>
            </p:extLst>
          </p:nvPr>
        </p:nvGraphicFramePr>
        <p:xfrm>
          <a:off x="179512" y="1340768"/>
          <a:ext cx="8719203" cy="54006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27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92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Базовые расходы,</a:t>
                      </a:r>
                      <a:r>
                        <a:rPr lang="ru-RU" sz="1800" baseline="0" dirty="0"/>
                        <a:t> </a:t>
                      </a:r>
                    </a:p>
                    <a:p>
                      <a:pPr algn="ctr"/>
                      <a:r>
                        <a:rPr lang="ru-RU" sz="1800" baseline="0" dirty="0"/>
                        <a:t>определенные </a:t>
                      </a:r>
                    </a:p>
                    <a:p>
                      <a:pPr algn="ctr"/>
                      <a:r>
                        <a:rPr lang="ru-RU" sz="1800" baseline="0" dirty="0"/>
                        <a:t>Бюджетным кодексом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Сумма,</a:t>
                      </a:r>
                    </a:p>
                    <a:p>
                      <a:pPr algn="ctr"/>
                      <a:r>
                        <a:rPr lang="ru-RU" sz="1800" dirty="0"/>
                        <a:t>тыс. рублей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Удельный вес, %</a:t>
                      </a:r>
                      <a:endParaRPr lang="ru-RU" sz="18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51435" marR="51435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931">
                <a:tc>
                  <a:txBody>
                    <a:bodyPr/>
                    <a:lstStyle/>
                    <a:p>
                      <a:r>
                        <a:rPr lang="ru-RU" sz="1700" b="1" dirty="0"/>
                        <a:t>Заработная плата с начислениями</a:t>
                      </a:r>
                      <a:endParaRPr lang="ru-RU" sz="1700" b="1" dirty="0">
                        <a:solidFill>
                          <a:srgbClr val="006600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6600"/>
                          </a:solidFill>
                        </a:rPr>
                        <a:t>42 765,9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006600"/>
                          </a:solidFill>
                        </a:rPr>
                        <a:t>66,2%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931">
                <a:tc>
                  <a:txBody>
                    <a:bodyPr/>
                    <a:lstStyle/>
                    <a:p>
                      <a:r>
                        <a:rPr lang="ru-RU" sz="1700" b="1" dirty="0"/>
                        <a:t>Лекарственные средства</a:t>
                      </a:r>
                      <a:endParaRPr lang="ru-RU" sz="1700" b="1" dirty="0">
                        <a:solidFill>
                          <a:srgbClr val="006600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6600"/>
                          </a:solidFill>
                        </a:rPr>
                        <a:t>1 545,3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006600"/>
                          </a:solidFill>
                        </a:rPr>
                        <a:t>2,4%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931">
                <a:tc>
                  <a:txBody>
                    <a:bodyPr/>
                    <a:lstStyle/>
                    <a:p>
                      <a:r>
                        <a:rPr lang="ru-RU" sz="1700" b="1" dirty="0"/>
                        <a:t>Продукты питания</a:t>
                      </a:r>
                      <a:endParaRPr lang="ru-RU" sz="1700" b="1" dirty="0">
                        <a:solidFill>
                          <a:srgbClr val="006600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6600"/>
                          </a:solidFill>
                        </a:rPr>
                        <a:t>2 468,3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006600"/>
                          </a:solidFill>
                        </a:rPr>
                        <a:t>3,8%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931">
                <a:tc>
                  <a:txBody>
                    <a:bodyPr/>
                    <a:lstStyle/>
                    <a:p>
                      <a:r>
                        <a:rPr lang="ru-RU" sz="1700" b="1" dirty="0"/>
                        <a:t>Коммунальные услуги</a:t>
                      </a:r>
                      <a:endParaRPr lang="ru-RU" sz="1700" b="1" dirty="0">
                        <a:solidFill>
                          <a:srgbClr val="006600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6600"/>
                          </a:solidFill>
                        </a:rPr>
                        <a:t>6 411,5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006600"/>
                          </a:solidFill>
                        </a:rPr>
                        <a:t>10,0%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931">
                <a:tc>
                  <a:txBody>
                    <a:bodyPr/>
                    <a:lstStyle/>
                    <a:p>
                      <a:r>
                        <a:rPr lang="ru-RU" sz="1700" b="1" dirty="0"/>
                        <a:t>Трансферты</a:t>
                      </a:r>
                      <a:r>
                        <a:rPr lang="ru-RU" sz="1700" b="1" baseline="0" dirty="0"/>
                        <a:t> населению</a:t>
                      </a:r>
                      <a:endParaRPr lang="ru-RU" sz="1700" b="1" dirty="0">
                        <a:solidFill>
                          <a:srgbClr val="006600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6600"/>
                          </a:solidFill>
                        </a:rPr>
                        <a:t>1 783,5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006600"/>
                          </a:solidFill>
                        </a:rPr>
                        <a:t>2,8%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931">
                <a:tc>
                  <a:txBody>
                    <a:bodyPr/>
                    <a:lstStyle/>
                    <a:p>
                      <a:r>
                        <a:rPr lang="ru-RU" sz="1700" b="1" dirty="0"/>
                        <a:t>Обслуживание долга</a:t>
                      </a:r>
                      <a:endParaRPr lang="ru-RU" sz="1700" b="1" dirty="0">
                        <a:solidFill>
                          <a:srgbClr val="006600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6600"/>
                          </a:solidFill>
                        </a:rPr>
                        <a:t>311,4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006600"/>
                          </a:solidFill>
                        </a:rPr>
                        <a:t>0,5%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914">
                <a:tc>
                  <a:txBody>
                    <a:bodyPr/>
                    <a:lstStyle/>
                    <a:p>
                      <a:r>
                        <a:rPr lang="ru-RU" sz="1700" b="1" dirty="0"/>
                        <a:t>Субсидии ЖКХ, АТП, райтопу</a:t>
                      </a:r>
                      <a:endParaRPr lang="ru-RU" sz="1700" b="1" dirty="0">
                        <a:solidFill>
                          <a:srgbClr val="006600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6600"/>
                          </a:solidFill>
                        </a:rPr>
                        <a:t>2 627,5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rgbClr val="006600"/>
                          </a:solidFill>
                        </a:rPr>
                        <a:t>4,1%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931">
                <a:tc>
                  <a:txBody>
                    <a:bodyPr/>
                    <a:lstStyle/>
                    <a:p>
                      <a:r>
                        <a:rPr lang="ru-RU" sz="1700" b="1" u="sng" dirty="0">
                          <a:solidFill>
                            <a:schemeClr val="bg1"/>
                          </a:solidFill>
                        </a:rPr>
                        <a:t>Базовые расходы, всего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dirty="0">
                          <a:solidFill>
                            <a:schemeClr val="bg1"/>
                          </a:solidFill>
                        </a:rPr>
                        <a:t>57 913,3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u="sng" dirty="0">
                          <a:solidFill>
                            <a:schemeClr val="bg1"/>
                          </a:solidFill>
                        </a:rPr>
                        <a:t>89,7%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931">
                <a:tc>
                  <a:txBody>
                    <a:bodyPr/>
                    <a:lstStyle/>
                    <a:p>
                      <a:r>
                        <a:rPr lang="ru-RU" sz="1700" b="1" u="sng" dirty="0"/>
                        <a:t>Расходы бюджета,</a:t>
                      </a:r>
                      <a:r>
                        <a:rPr lang="ru-RU" sz="1700" b="1" u="sng" baseline="0" dirty="0"/>
                        <a:t> всего</a:t>
                      </a:r>
                      <a:endParaRPr lang="ru-RU" sz="1700" b="1" u="sng" dirty="0">
                        <a:solidFill>
                          <a:srgbClr val="006600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sng" dirty="0">
                          <a:solidFill>
                            <a:schemeClr val="tx1"/>
                          </a:solidFill>
                        </a:rPr>
                        <a:t>64 562,3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u="sng" dirty="0">
                          <a:solidFill>
                            <a:schemeClr val="tx1"/>
                          </a:solidFill>
                        </a:rPr>
                        <a:t>100,0%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0284" y="217978"/>
            <a:ext cx="5848020" cy="748282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400" spc="-15" dirty="0">
                <a:latin typeface="Arial Black" panose="020B0A04020102020204" pitchFamily="34" charset="0"/>
                <a:cs typeface="Times New Roman"/>
              </a:rPr>
              <a:t>Государственные программы</a:t>
            </a:r>
            <a:br>
              <a:rPr lang="ru-RU" sz="2400" spc="-19" dirty="0">
                <a:latin typeface="Arial Black" panose="020B0A04020102020204" pitchFamily="34" charset="0"/>
                <a:cs typeface="Times New Roman"/>
              </a:rPr>
            </a:br>
            <a:r>
              <a:rPr lang="en-US" sz="2400" dirty="0">
                <a:latin typeface="Arial Black" panose="020B0A04020102020204" pitchFamily="34" charset="0"/>
                <a:cs typeface="Times New Roman"/>
              </a:rPr>
              <a:t>58 765,9 </a:t>
            </a:r>
            <a:r>
              <a:rPr lang="ru-RU" sz="2400" dirty="0" err="1">
                <a:latin typeface="Arial Black" panose="020B0A04020102020204" pitchFamily="34" charset="0"/>
                <a:cs typeface="Times New Roman"/>
              </a:rPr>
              <a:t>тыс</a:t>
            </a:r>
            <a:r>
              <a:rPr sz="2400" spc="-8" dirty="0">
                <a:latin typeface="Arial Black" panose="020B0A04020102020204" pitchFamily="34" charset="0"/>
                <a:cs typeface="Times New Roman"/>
              </a:rPr>
              <a:t>.</a:t>
            </a:r>
            <a:r>
              <a:rPr lang="ru-RU" sz="2400" spc="-8" dirty="0">
                <a:latin typeface="Arial Black" panose="020B0A04020102020204" pitchFamily="34" charset="0"/>
                <a:cs typeface="Times New Roman"/>
              </a:rPr>
              <a:t> рублей</a:t>
            </a:r>
            <a:endParaRPr sz="24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3744" y="5753571"/>
            <a:ext cx="1902315" cy="7721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286226" algn="ctr">
              <a:spcBef>
                <a:spcPts val="71"/>
              </a:spcBef>
            </a:pPr>
            <a:r>
              <a:rPr lang="ru-RU" sz="975" spc="-15" dirty="0">
                <a:solidFill>
                  <a:srgbClr val="001F5F"/>
                </a:solidFill>
                <a:latin typeface="Times New Roman"/>
                <a:cs typeface="Times New Roman"/>
              </a:rPr>
              <a:t>Управление государственными финансами </a:t>
            </a:r>
            <a:r>
              <a:rPr sz="97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lang="ru-RU" sz="9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регулирование финансового рынка</a:t>
            </a:r>
            <a:endParaRPr lang="ru-RU" sz="975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9525" marR="286226" algn="ctr">
              <a:spcBef>
                <a:spcPts val="71"/>
              </a:spcBef>
            </a:pPr>
            <a:r>
              <a:rPr lang="en-US" sz="975" dirty="0">
                <a:solidFill>
                  <a:srgbClr val="001F5F"/>
                </a:solidFill>
                <a:latin typeface="Times New Roman"/>
                <a:cs typeface="Times New Roman"/>
              </a:rPr>
              <a:t>2 082,0 </a:t>
            </a:r>
            <a:r>
              <a:rPr lang="ru-RU" sz="975" dirty="0" err="1">
                <a:solidFill>
                  <a:srgbClr val="001F5F"/>
                </a:solidFill>
                <a:latin typeface="Times New Roman"/>
                <a:cs typeface="Times New Roman"/>
              </a:rPr>
              <a:t>тыс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.рублей</a:t>
            </a:r>
            <a:endParaRPr sz="975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9853" y="1980438"/>
            <a:ext cx="1156811" cy="45926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Комфортное</a:t>
            </a:r>
            <a:r>
              <a:rPr sz="975" spc="-3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dirty="0">
                <a:solidFill>
                  <a:srgbClr val="001F5F"/>
                </a:solidFill>
                <a:latin typeface="Times New Roman"/>
                <a:cs typeface="Times New Roman"/>
              </a:rPr>
              <a:t>жилье</a:t>
            </a:r>
            <a:r>
              <a:rPr sz="975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spc="-38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благоприятная</a:t>
            </a:r>
            <a:r>
              <a:rPr sz="9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среда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5 105,5 </a:t>
            </a:r>
            <a:r>
              <a:rPr lang="ru-RU" sz="975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тыс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.рублей</a:t>
            </a:r>
            <a:endParaRPr sz="975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769" y="5790332"/>
            <a:ext cx="1667351" cy="45926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Здоровье</a:t>
            </a:r>
            <a:r>
              <a:rPr sz="975" spc="-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dirty="0">
                <a:solidFill>
                  <a:srgbClr val="001F5F"/>
                </a:solidFill>
                <a:latin typeface="Times New Roman"/>
                <a:cs typeface="Times New Roman"/>
              </a:rPr>
              <a:t>народа</a:t>
            </a:r>
            <a:r>
              <a:rPr sz="975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spc="-38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975" dirty="0">
              <a:latin typeface="Times New Roman"/>
              <a:cs typeface="Times New Roman"/>
            </a:endParaRPr>
          </a:p>
          <a:p>
            <a:pPr marL="9525" marR="3810" algn="ctr"/>
            <a:r>
              <a:rPr sz="975" dirty="0">
                <a:solidFill>
                  <a:srgbClr val="001F5F"/>
                </a:solidFill>
                <a:latin typeface="Times New Roman"/>
                <a:cs typeface="Times New Roman"/>
              </a:rPr>
              <a:t>демографическая</a:t>
            </a:r>
            <a:r>
              <a:rPr sz="975" spc="-5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безопасность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975" dirty="0">
                <a:solidFill>
                  <a:srgbClr val="001F5F"/>
                </a:solidFill>
                <a:latin typeface="Times New Roman"/>
                <a:cs typeface="Times New Roman"/>
              </a:rPr>
              <a:t>19 212,8 </a:t>
            </a:r>
            <a:r>
              <a:rPr lang="ru-RU" sz="975" dirty="0" err="1">
                <a:solidFill>
                  <a:srgbClr val="001F5F"/>
                </a:solidFill>
                <a:latin typeface="Times New Roman"/>
                <a:cs typeface="Times New Roman"/>
              </a:rPr>
              <a:t>тыс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.рублей</a:t>
            </a:r>
            <a:endParaRPr sz="975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171" y="3613542"/>
            <a:ext cx="1177766" cy="3092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975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Социальная</a:t>
            </a:r>
            <a:r>
              <a:rPr sz="975" spc="-5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защита</a:t>
            </a:r>
            <a:endParaRPr sz="975" dirty="0">
              <a:latin typeface="Times New Roman"/>
              <a:cs typeface="Times New Roman"/>
            </a:endParaRPr>
          </a:p>
          <a:p>
            <a:pPr marL="9525">
              <a:spcBef>
                <a:spcPts val="4"/>
              </a:spcBef>
            </a:pPr>
            <a:r>
              <a:rPr lang="en-US" sz="975" dirty="0">
                <a:solidFill>
                  <a:srgbClr val="001F5F"/>
                </a:solidFill>
                <a:latin typeface="Times New Roman"/>
                <a:cs typeface="Times New Roman"/>
              </a:rPr>
              <a:t>2 308,7 </a:t>
            </a:r>
            <a:r>
              <a:rPr lang="ru-RU" sz="975" spc="-11" dirty="0">
                <a:solidFill>
                  <a:srgbClr val="001F5F"/>
                </a:solidFill>
                <a:latin typeface="Times New Roman"/>
                <a:cs typeface="Times New Roman"/>
              </a:rPr>
              <a:t>тыс.</a:t>
            </a:r>
            <a:r>
              <a:rPr lang="ru-RU"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 рублей</a:t>
            </a:r>
            <a:endParaRPr sz="975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6356" y="2029439"/>
            <a:ext cx="1156811" cy="3092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ru-RU"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Строительство</a:t>
            </a:r>
            <a:r>
              <a:rPr sz="975" spc="1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975" spc="-15" dirty="0">
                <a:solidFill>
                  <a:srgbClr val="001F5F"/>
                </a:solidFill>
                <a:latin typeface="Times New Roman"/>
                <a:cs typeface="Times New Roman"/>
              </a:rPr>
              <a:t>жилья</a:t>
            </a:r>
            <a:r>
              <a:rPr sz="975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975" dirty="0">
                <a:solidFill>
                  <a:srgbClr val="001F5F"/>
                </a:solidFill>
                <a:latin typeface="Times New Roman"/>
                <a:cs typeface="Times New Roman"/>
              </a:rPr>
              <a:t>102,0</a:t>
            </a:r>
            <a:r>
              <a:rPr lang="ru-RU" sz="9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975" dirty="0" err="1">
                <a:solidFill>
                  <a:srgbClr val="001F5F"/>
                </a:solidFill>
                <a:latin typeface="Times New Roman"/>
                <a:cs typeface="Times New Roman"/>
              </a:rPr>
              <a:t>тыс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.рублей</a:t>
            </a:r>
            <a:endParaRPr sz="975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9563" y="1998447"/>
            <a:ext cx="1303496" cy="3092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ru-RU" sz="975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Транспротный</a:t>
            </a:r>
            <a:r>
              <a:rPr sz="975" spc="-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975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</a:t>
            </a:r>
            <a:r>
              <a:rPr sz="975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975" dirty="0">
                <a:solidFill>
                  <a:srgbClr val="001F5F"/>
                </a:solidFill>
                <a:latin typeface="Times New Roman"/>
                <a:cs typeface="Times New Roman"/>
              </a:rPr>
              <a:t>135,0</a:t>
            </a:r>
            <a:r>
              <a:rPr lang="ru-RU" sz="975" dirty="0">
                <a:solidFill>
                  <a:srgbClr val="001F5F"/>
                </a:solidFill>
                <a:latin typeface="Times New Roman"/>
                <a:cs typeface="Times New Roman"/>
              </a:rPr>
              <a:t> тыс.</a:t>
            </a:r>
            <a:r>
              <a:rPr sz="975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рублей</a:t>
            </a:r>
            <a:endParaRPr sz="975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8154" y="3686719"/>
            <a:ext cx="1253266" cy="47208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Физическая </a:t>
            </a:r>
            <a:r>
              <a:rPr sz="975" spc="-15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</a:t>
            </a:r>
            <a:r>
              <a:rPr sz="975" spc="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975" spc="-3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спорт</a:t>
            </a:r>
            <a:r>
              <a:rPr sz="975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ru-RU" sz="975" spc="-15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9525" marR="3810" algn="ctr">
              <a:spcBef>
                <a:spcPts val="71"/>
              </a:spcBef>
            </a:pPr>
            <a:r>
              <a:rPr lang="en-US" sz="975" dirty="0">
                <a:solidFill>
                  <a:srgbClr val="001F5F"/>
                </a:solidFill>
                <a:latin typeface="Times New Roman"/>
                <a:cs typeface="Times New Roman"/>
              </a:rPr>
              <a:t>1 843,1 </a:t>
            </a:r>
            <a:r>
              <a:rPr lang="ru-RU" sz="975" dirty="0" err="1">
                <a:solidFill>
                  <a:srgbClr val="001F5F"/>
                </a:solidFill>
                <a:latin typeface="Times New Roman"/>
                <a:cs typeface="Times New Roman"/>
              </a:rPr>
              <a:t>тыс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.рублей</a:t>
            </a:r>
            <a:endParaRPr sz="975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225" y="1999678"/>
            <a:ext cx="1560909" cy="32204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ru-RU" sz="975" dirty="0">
                <a:solidFill>
                  <a:srgbClr val="001F5F"/>
                </a:solidFill>
                <a:latin typeface="Times New Roman"/>
                <a:cs typeface="Times New Roman"/>
              </a:rPr>
              <a:t>Аграрный</a:t>
            </a:r>
            <a:r>
              <a:rPr sz="975" spc="-5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бизнес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endParaRPr lang="en-US" sz="975" spc="-8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9525" marR="3810" algn="ctr">
              <a:spcBef>
                <a:spcPts val="71"/>
              </a:spcBef>
            </a:pPr>
            <a:r>
              <a:rPr lang="en-US" sz="975" dirty="0">
                <a:solidFill>
                  <a:srgbClr val="001F5F"/>
                </a:solidFill>
                <a:latin typeface="Times New Roman"/>
                <a:cs typeface="Times New Roman"/>
              </a:rPr>
              <a:t>839,3 </a:t>
            </a:r>
            <a:r>
              <a:rPr lang="ru-RU" sz="975" dirty="0" err="1">
                <a:solidFill>
                  <a:srgbClr val="001F5F"/>
                </a:solidFill>
                <a:latin typeface="Times New Roman"/>
                <a:cs typeface="Times New Roman"/>
              </a:rPr>
              <a:t>тыс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z="975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рублей</a:t>
            </a:r>
            <a:endParaRPr sz="975" dirty="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945" y="1042874"/>
            <a:ext cx="1663153" cy="9288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2257" y="1001041"/>
            <a:ext cx="1501522" cy="94823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9760" y="1042874"/>
            <a:ext cx="1912240" cy="94823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5992" y="1042617"/>
            <a:ext cx="1762232" cy="91707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147" y="4585131"/>
            <a:ext cx="1823064" cy="115302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01305" y="2526000"/>
            <a:ext cx="1412105" cy="102755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9752" y="2472220"/>
            <a:ext cx="1477952" cy="102755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23796" y="2526000"/>
            <a:ext cx="1516054" cy="103149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94019" y="2526001"/>
            <a:ext cx="1396841" cy="107296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370680" y="3610855"/>
            <a:ext cx="1177766" cy="45926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</a:t>
            </a:r>
            <a:r>
              <a:rPr sz="975" spc="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spc="-38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endParaRPr sz="975" dirty="0">
              <a:latin typeface="Times New Roman"/>
              <a:cs typeface="Times New Roman"/>
            </a:endParaRPr>
          </a:p>
          <a:p>
            <a:pPr marL="9525" marR="3810" algn="ctr"/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молодежная</a:t>
            </a:r>
            <a:r>
              <a:rPr sz="975" spc="-1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75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политика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975" dirty="0">
                <a:solidFill>
                  <a:srgbClr val="001F5F"/>
                </a:solidFill>
                <a:latin typeface="Times New Roman"/>
                <a:cs typeface="Times New Roman"/>
              </a:rPr>
              <a:t>23 956,6 </a:t>
            </a:r>
            <a:r>
              <a:rPr lang="ru-RU" sz="975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тыс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.рублей</a:t>
            </a:r>
            <a:endParaRPr sz="975" dirty="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03081" y="4610161"/>
            <a:ext cx="1616459" cy="112799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69533" y="2509274"/>
            <a:ext cx="1396841" cy="1069063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5911463" y="3679294"/>
            <a:ext cx="1396841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Охрана</a:t>
            </a:r>
            <a:r>
              <a:rPr sz="900" spc="-3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окружающей</a:t>
            </a:r>
            <a:r>
              <a:rPr sz="900" spc="-1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среды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900" spc="2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использование</a:t>
            </a:r>
            <a:r>
              <a:rPr sz="900" spc="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природных ресурсов</a:t>
            </a:r>
            <a:endParaRPr sz="900" dirty="0">
              <a:latin typeface="Times New Roman"/>
              <a:cs typeface="Times New Roman"/>
            </a:endParaRPr>
          </a:p>
          <a:p>
            <a:pPr marL="9525" algn="ctr"/>
            <a:r>
              <a:rPr lang="en-US" sz="900" dirty="0">
                <a:solidFill>
                  <a:srgbClr val="001F5F"/>
                </a:solidFill>
                <a:latin typeface="Times New Roman"/>
                <a:cs typeface="Times New Roman"/>
              </a:rPr>
              <a:t>17,5</a:t>
            </a:r>
            <a:r>
              <a:rPr lang="ru-RU" sz="9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900" dirty="0" err="1">
                <a:solidFill>
                  <a:srgbClr val="001F5F"/>
                </a:solidFill>
                <a:latin typeface="Times New Roman"/>
                <a:cs typeface="Times New Roman"/>
              </a:rPr>
              <a:t>тыс</a:t>
            </a:r>
            <a:r>
              <a:rPr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.рублей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08414" y="3676455"/>
            <a:ext cx="1168041" cy="3092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975" spc="-26" dirty="0">
                <a:solidFill>
                  <a:srgbClr val="001F5F"/>
                </a:solidFill>
                <a:latin typeface="Times New Roman"/>
                <a:cs typeface="Times New Roman"/>
              </a:rPr>
              <a:t>Культура</a:t>
            </a:r>
            <a:r>
              <a:rPr sz="975" spc="-8" dirty="0">
                <a:solidFill>
                  <a:srgbClr val="001F5F"/>
                </a:solidFill>
                <a:latin typeface="Times New Roman"/>
                <a:cs typeface="Times New Roman"/>
              </a:rPr>
              <a:t> Беларуси</a:t>
            </a:r>
            <a:endParaRPr sz="975" dirty="0">
              <a:latin typeface="Times New Roman"/>
              <a:cs typeface="Times New Roman"/>
            </a:endParaRPr>
          </a:p>
          <a:p>
            <a:pPr marL="9525" algn="ctr"/>
            <a:r>
              <a:rPr lang="en-US" sz="975" dirty="0">
                <a:solidFill>
                  <a:srgbClr val="001F5F"/>
                </a:solidFill>
                <a:latin typeface="Times New Roman"/>
                <a:cs typeface="Times New Roman"/>
              </a:rPr>
              <a:t>3 135,4 </a:t>
            </a:r>
            <a:r>
              <a:rPr lang="ru-RU" sz="975" dirty="0">
                <a:solidFill>
                  <a:srgbClr val="001F5F"/>
                </a:solidFill>
                <a:latin typeface="Times New Roman"/>
                <a:cs typeface="Times New Roman"/>
              </a:rPr>
              <a:t>тыс.</a:t>
            </a:r>
            <a:r>
              <a:rPr sz="975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рублей</a:t>
            </a:r>
            <a:endParaRPr sz="975" dirty="0">
              <a:latin typeface="Times New Roman"/>
              <a:cs typeface="Times New Roman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07669" y="4609110"/>
            <a:ext cx="1616459" cy="116121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4931514" y="5863815"/>
            <a:ext cx="1568767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Земельно-имущественные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отношения,</a:t>
            </a:r>
            <a:r>
              <a:rPr sz="900" spc="-5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геодезическая</a:t>
            </a:r>
            <a:r>
              <a:rPr sz="900" spc="-1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38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картографическая</a:t>
            </a:r>
            <a:r>
              <a:rPr sz="9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деятельность</a:t>
            </a:r>
            <a:r>
              <a:rPr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900" dirty="0">
                <a:solidFill>
                  <a:srgbClr val="001F5F"/>
                </a:solidFill>
                <a:latin typeface="Times New Roman"/>
                <a:cs typeface="Times New Roman"/>
              </a:rPr>
              <a:t>18,0</a:t>
            </a:r>
            <a:r>
              <a:rPr lang="ru-RU" sz="9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900" dirty="0" err="1">
                <a:solidFill>
                  <a:srgbClr val="001F5F"/>
                </a:solidFill>
                <a:latin typeface="Times New Roman"/>
                <a:cs typeface="Times New Roman"/>
              </a:rPr>
              <a:t>тыс</a:t>
            </a:r>
            <a:r>
              <a:rPr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.рублей</a:t>
            </a:r>
            <a:endParaRPr sz="900" dirty="0">
              <a:latin typeface="Times New Roman"/>
              <a:cs typeface="Times New Roman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12257" y="4576938"/>
            <a:ext cx="1664200" cy="1184615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7038304" y="5856959"/>
            <a:ext cx="161210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sz="900" spc="-15" dirty="0">
                <a:solidFill>
                  <a:srgbClr val="001F5F"/>
                </a:solidFill>
                <a:latin typeface="Times New Roman"/>
                <a:cs typeface="Times New Roman"/>
              </a:rPr>
              <a:t>Увековечивание</a:t>
            </a:r>
            <a:r>
              <a:rPr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памяти</a:t>
            </a:r>
            <a:r>
              <a:rPr sz="900" spc="-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spc="-38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endParaRPr sz="900" dirty="0">
              <a:latin typeface="Times New Roman"/>
              <a:cs typeface="Times New Roman"/>
            </a:endParaRPr>
          </a:p>
          <a:p>
            <a:pPr marL="9525" marR="3810" algn="ctr"/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погибших</a:t>
            </a:r>
            <a:r>
              <a:rPr sz="9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9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1F5F"/>
                </a:solidFill>
                <a:latin typeface="Times New Roman"/>
                <a:cs typeface="Times New Roman"/>
              </a:rPr>
              <a:t>защите </a:t>
            </a:r>
            <a:r>
              <a:rPr sz="900" spc="-8" dirty="0" err="1">
                <a:solidFill>
                  <a:srgbClr val="001F5F"/>
                </a:solidFill>
                <a:latin typeface="Times New Roman"/>
                <a:cs typeface="Times New Roman"/>
              </a:rPr>
              <a:t>Отечества</a:t>
            </a:r>
            <a:r>
              <a:rPr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10,0</a:t>
            </a:r>
            <a:r>
              <a:rPr lang="ru-RU" sz="9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900" dirty="0" err="1">
                <a:solidFill>
                  <a:srgbClr val="001F5F"/>
                </a:solidFill>
                <a:latin typeface="Times New Roman"/>
                <a:cs typeface="Times New Roman"/>
              </a:rPr>
              <a:t>тыс</a:t>
            </a:r>
            <a:r>
              <a:rPr sz="900" spc="-8" dirty="0">
                <a:solidFill>
                  <a:srgbClr val="001F5F"/>
                </a:solidFill>
                <a:latin typeface="Times New Roman"/>
                <a:cs typeface="Times New Roman"/>
              </a:rPr>
              <a:t>.рублей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721629"/>
            <a:ext cx="3528392" cy="1915283"/>
            <a:chOff x="0" y="0"/>
            <a:chExt cx="5753100" cy="17900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0"/>
              <a:ext cx="5753100" cy="179005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C0504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5" name="Скругленный прямоугольник 4"/>
            <p:cNvSpPr/>
            <p:nvPr/>
          </p:nvSpPr>
          <p:spPr>
            <a:xfrm>
              <a:off x="1955815" y="51468"/>
              <a:ext cx="3668569" cy="168711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Культура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Библиотеки                       16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Музей                                 1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Учреждения клубного типа                                     13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140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48465" y="900634"/>
            <a:ext cx="1055183" cy="1304230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7" name="Группа 6"/>
          <p:cNvGrpSpPr/>
          <p:nvPr/>
        </p:nvGrpSpPr>
        <p:grpSpPr>
          <a:xfrm>
            <a:off x="3851920" y="743923"/>
            <a:ext cx="5184576" cy="1790051"/>
            <a:chOff x="0" y="1969056"/>
            <a:chExt cx="6947140" cy="17900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969056"/>
              <a:ext cx="6947140" cy="179005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1709506" y="1969056"/>
              <a:ext cx="5237634" cy="179005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Здравоохранение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Больничные учреждения                                      3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Врачебные амбулатории                                       </a:t>
              </a:r>
              <a:r>
                <a:rPr lang="en-US" sz="1400" dirty="0">
                  <a:solidFill>
                    <a:sysClr val="window" lastClr="FFFFFF"/>
                  </a:solidFill>
                  <a:latin typeface="Calibri"/>
                </a:rPr>
                <a:t>3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dirty="0">
                  <a:solidFill>
                    <a:sysClr val="window" lastClr="FFFFFF"/>
                  </a:solidFill>
                </a:rPr>
                <a:t> Фельдшерско-акушерские пункты                   14</a:t>
              </a:r>
              <a:endParaRPr lang="en-US" sz="1400" dirty="0">
                <a:solidFill>
                  <a:sysClr val="window" lastClr="FFFFFF"/>
                </a:solidFill>
              </a:endParaRP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en-US" sz="1400" dirty="0">
                <a:solidFill>
                  <a:sysClr val="window" lastClr="FFFFFF"/>
                </a:solidFill>
                <a:latin typeface="Calibri"/>
              </a:endParaRP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ru-RU" sz="1400" dirty="0">
                <a:solidFill>
                  <a:sysClr val="window" lastClr="FFFFFF"/>
                </a:solidFill>
                <a:latin typeface="Calibri"/>
              </a:endParaRP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ru-RU" sz="1400" dirty="0">
                <a:solidFill>
                  <a:sysClr val="window" lastClr="FFFFFF"/>
                </a:solidFill>
                <a:latin typeface="Calibri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14300" marR="0" lvl="1" indent="-11430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995936" y="922928"/>
            <a:ext cx="1150620" cy="143204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000" r="-43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1" name="Группа 10"/>
          <p:cNvGrpSpPr/>
          <p:nvPr/>
        </p:nvGrpSpPr>
        <p:grpSpPr>
          <a:xfrm>
            <a:off x="251520" y="2750335"/>
            <a:ext cx="4532717" cy="2328352"/>
            <a:chOff x="0" y="3979928"/>
            <a:chExt cx="6137565" cy="18883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3979928"/>
              <a:ext cx="6137564" cy="1888337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1714089" y="3982596"/>
              <a:ext cx="4423476" cy="188566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Образование</a:t>
              </a:r>
            </a:p>
            <a:p>
              <a:pPr marL="0" marR="0" lvl="1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                                                                                                        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Детские дошкольные учреждения    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8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Учреждения общего среднего  образования                                              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10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Центр коррекционно- развивающего обучения и реабилитации                       1</a:t>
              </a:r>
            </a:p>
            <a:p>
              <a:pPr marL="57150" marR="0" lvl="1" indent="-57150" algn="l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rPr>
                <a:t>Учреждения дополнительного образования детей и молодежи            3                                                                  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500817" y="2898220"/>
            <a:ext cx="1032057" cy="1368152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5" name="Группа 14"/>
          <p:cNvGrpSpPr/>
          <p:nvPr/>
        </p:nvGrpSpPr>
        <p:grpSpPr>
          <a:xfrm>
            <a:off x="1572226" y="5113412"/>
            <a:ext cx="5412421" cy="1649334"/>
            <a:chOff x="1175219" y="5986660"/>
            <a:chExt cx="5635030" cy="17900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175219" y="6031538"/>
              <a:ext cx="5635030" cy="1676965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2688102" y="5986660"/>
              <a:ext cx="3959508" cy="179005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Физкультура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спорт</a:t>
              </a:r>
            </a:p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Детско – юношеская спортивная  школа олимпийского резерва (СДЮШОР)                 1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Физкультурно - спортивный клуб                    1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140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1763688" y="5211311"/>
            <a:ext cx="1150620" cy="1432040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grpSp>
        <p:nvGrpSpPr>
          <p:cNvPr id="19" name="Группа 18"/>
          <p:cNvGrpSpPr/>
          <p:nvPr/>
        </p:nvGrpSpPr>
        <p:grpSpPr>
          <a:xfrm>
            <a:off x="4860032" y="2636912"/>
            <a:ext cx="4176464" cy="2446723"/>
            <a:chOff x="0" y="7744473"/>
            <a:chExt cx="5753100" cy="17900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7744473"/>
              <a:ext cx="5753100" cy="179005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F7964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F7964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F7964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1" name="Скругленный прямоугольник 4"/>
            <p:cNvSpPr/>
            <p:nvPr/>
          </p:nvSpPr>
          <p:spPr>
            <a:xfrm>
              <a:off x="1884636" y="7744473"/>
              <a:ext cx="3868464" cy="179005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marR="0" lvl="0" indent="0" algn="l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Социальная</a:t>
              </a: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политика</a:t>
              </a:r>
            </a:p>
            <a:p>
              <a:pPr marL="114300" marR="0" lvl="1" indent="-114300" defTabSz="488950" fontAlgn="auto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Центр социального</a:t>
              </a: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обслуживания населения             1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Детский дом семейного</a:t>
              </a: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типа                                                     1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Социально-педагогический </a:t>
              </a: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alibri"/>
                </a:rPr>
                <a:t>центр                                                   1</a:t>
              </a: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ru-RU" sz="1400" dirty="0">
                <a:solidFill>
                  <a:sysClr val="window" lastClr="FFFFFF"/>
                </a:solidFill>
                <a:latin typeface="Calibri"/>
              </a:endParaRPr>
            </a:p>
            <a:p>
              <a:pPr marL="285750" marR="0" lvl="1" indent="-285750" defTabSz="1600200" fontAlgn="auto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lang="ru-RU" sz="140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5029362" y="2882830"/>
            <a:ext cx="1054806" cy="1626290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00" r="-32000"/>
            </a:stretch>
          </a:blip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3" name="Прямоугольник 22"/>
          <p:cNvSpPr/>
          <p:nvPr/>
        </p:nvSpPr>
        <p:spPr>
          <a:xfrm>
            <a:off x="348465" y="260648"/>
            <a:ext cx="832799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Сеть учреждений Чашникского района на 1 января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18396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Шестиугольник 98">
            <a:extLst>
              <a:ext uri="{FF2B5EF4-FFF2-40B4-BE49-F238E27FC236}">
                <a16:creationId xmlns:a16="http://schemas.microsoft.com/office/drawing/2014/main" id="{2F8A8A2E-135B-47B0-4372-4467599077EB}"/>
              </a:ext>
            </a:extLst>
          </p:cNvPr>
          <p:cNvSpPr/>
          <p:nvPr/>
        </p:nvSpPr>
        <p:spPr>
          <a:xfrm>
            <a:off x="6506116" y="5627532"/>
            <a:ext cx="1736788" cy="1153726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Шестиугольник 99">
            <a:extLst>
              <a:ext uri="{FF2B5EF4-FFF2-40B4-BE49-F238E27FC236}">
                <a16:creationId xmlns:a16="http://schemas.microsoft.com/office/drawing/2014/main" id="{B9E51E65-BA57-872B-5B1F-36E3CAD850B1}"/>
              </a:ext>
            </a:extLst>
          </p:cNvPr>
          <p:cNvSpPr/>
          <p:nvPr/>
        </p:nvSpPr>
        <p:spPr>
          <a:xfrm>
            <a:off x="4479574" y="5682480"/>
            <a:ext cx="1636982" cy="1139130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Шестиугольник 96">
            <a:extLst>
              <a:ext uri="{FF2B5EF4-FFF2-40B4-BE49-F238E27FC236}">
                <a16:creationId xmlns:a16="http://schemas.microsoft.com/office/drawing/2014/main" id="{548438B2-31C2-21A5-9ED8-85BA6CECF54E}"/>
              </a:ext>
            </a:extLst>
          </p:cNvPr>
          <p:cNvSpPr/>
          <p:nvPr/>
        </p:nvSpPr>
        <p:spPr>
          <a:xfrm>
            <a:off x="6502534" y="4434527"/>
            <a:ext cx="1736788" cy="1135738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Шестиугольник 97">
            <a:extLst>
              <a:ext uri="{FF2B5EF4-FFF2-40B4-BE49-F238E27FC236}">
                <a16:creationId xmlns:a16="http://schemas.microsoft.com/office/drawing/2014/main" id="{E5D3E2CD-5396-31F4-9EF7-674422D60C05}"/>
              </a:ext>
            </a:extLst>
          </p:cNvPr>
          <p:cNvSpPr/>
          <p:nvPr/>
        </p:nvSpPr>
        <p:spPr>
          <a:xfrm>
            <a:off x="4479574" y="4474413"/>
            <a:ext cx="1636982" cy="1153119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Шестиугольник 91">
            <a:extLst>
              <a:ext uri="{FF2B5EF4-FFF2-40B4-BE49-F238E27FC236}">
                <a16:creationId xmlns:a16="http://schemas.microsoft.com/office/drawing/2014/main" id="{236149C1-9FB3-09D6-9756-54AF804A030B}"/>
              </a:ext>
            </a:extLst>
          </p:cNvPr>
          <p:cNvSpPr/>
          <p:nvPr/>
        </p:nvSpPr>
        <p:spPr>
          <a:xfrm>
            <a:off x="4501309" y="3357912"/>
            <a:ext cx="1613741" cy="1061553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Шестиугольник 90">
            <a:extLst>
              <a:ext uri="{FF2B5EF4-FFF2-40B4-BE49-F238E27FC236}">
                <a16:creationId xmlns:a16="http://schemas.microsoft.com/office/drawing/2014/main" id="{7EE2A115-48C6-C1F0-13D5-F02605FE128E}"/>
              </a:ext>
            </a:extLst>
          </p:cNvPr>
          <p:cNvSpPr/>
          <p:nvPr/>
        </p:nvSpPr>
        <p:spPr>
          <a:xfrm>
            <a:off x="6451202" y="3333984"/>
            <a:ext cx="1682957" cy="1045413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Шестиугольник 93">
            <a:extLst>
              <a:ext uri="{FF2B5EF4-FFF2-40B4-BE49-F238E27FC236}">
                <a16:creationId xmlns:a16="http://schemas.microsoft.com/office/drawing/2014/main" id="{C55CCC05-AE16-BABB-836A-79A8BF8DD20B}"/>
              </a:ext>
            </a:extLst>
          </p:cNvPr>
          <p:cNvSpPr/>
          <p:nvPr/>
        </p:nvSpPr>
        <p:spPr>
          <a:xfrm>
            <a:off x="4415798" y="2140331"/>
            <a:ext cx="1711083" cy="1159433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id="{58A45D57-73C1-96CA-7504-519239E72FDB}"/>
              </a:ext>
            </a:extLst>
          </p:cNvPr>
          <p:cNvSpPr/>
          <p:nvPr/>
        </p:nvSpPr>
        <p:spPr>
          <a:xfrm>
            <a:off x="6438996" y="2113737"/>
            <a:ext cx="1736788" cy="1163683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Шестиугольник 94">
            <a:extLst>
              <a:ext uri="{FF2B5EF4-FFF2-40B4-BE49-F238E27FC236}">
                <a16:creationId xmlns:a16="http://schemas.microsoft.com/office/drawing/2014/main" id="{0DD2FB29-96E9-32F9-A4BE-D9B862A2737B}"/>
              </a:ext>
            </a:extLst>
          </p:cNvPr>
          <p:cNvSpPr/>
          <p:nvPr/>
        </p:nvSpPr>
        <p:spPr>
          <a:xfrm>
            <a:off x="6438995" y="941278"/>
            <a:ext cx="1736788" cy="1135738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Шестиугольник 95">
            <a:extLst>
              <a:ext uri="{FF2B5EF4-FFF2-40B4-BE49-F238E27FC236}">
                <a16:creationId xmlns:a16="http://schemas.microsoft.com/office/drawing/2014/main" id="{744BDD6C-EF72-014C-B674-66FA1050B0EE}"/>
              </a:ext>
            </a:extLst>
          </p:cNvPr>
          <p:cNvSpPr/>
          <p:nvPr/>
        </p:nvSpPr>
        <p:spPr>
          <a:xfrm>
            <a:off x="4386505" y="932132"/>
            <a:ext cx="1729828" cy="1157836"/>
          </a:xfrm>
          <a:prstGeom prst="hex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object 2"/>
          <p:cNvGrpSpPr/>
          <p:nvPr/>
        </p:nvGrpSpPr>
        <p:grpSpPr>
          <a:xfrm>
            <a:off x="1847492" y="2138776"/>
            <a:ext cx="1379781" cy="1104753"/>
            <a:chOff x="1706871" y="2954984"/>
            <a:chExt cx="1692275" cy="1595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71" y="2954984"/>
              <a:ext cx="1680988" cy="15957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503" y="3704869"/>
              <a:ext cx="1652016" cy="6476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33549" y="2972561"/>
              <a:ext cx="1577340" cy="1501140"/>
            </a:xfrm>
            <a:custGeom>
              <a:avLst/>
              <a:gdLst/>
              <a:ahLst/>
              <a:cxnLst/>
              <a:rect l="l" t="t" r="r" b="b"/>
              <a:pathLst>
                <a:path w="1577339" h="1501139">
                  <a:moveTo>
                    <a:pt x="788669" y="0"/>
                  </a:moveTo>
                  <a:lnTo>
                    <a:pt x="720614" y="918"/>
                  </a:lnTo>
                  <a:lnTo>
                    <a:pt x="654168" y="3623"/>
                  </a:lnTo>
                  <a:lnTo>
                    <a:pt x="589567" y="8039"/>
                  </a:lnTo>
                  <a:lnTo>
                    <a:pt x="527048" y="14092"/>
                  </a:lnTo>
                  <a:lnTo>
                    <a:pt x="466847" y="21707"/>
                  </a:lnTo>
                  <a:lnTo>
                    <a:pt x="409201" y="30807"/>
                  </a:lnTo>
                  <a:lnTo>
                    <a:pt x="354348" y="41319"/>
                  </a:lnTo>
                  <a:lnTo>
                    <a:pt x="302523" y="53166"/>
                  </a:lnTo>
                  <a:lnTo>
                    <a:pt x="253962" y="66275"/>
                  </a:lnTo>
                  <a:lnTo>
                    <a:pt x="208904" y="80569"/>
                  </a:lnTo>
                  <a:lnTo>
                    <a:pt x="167584" y="95974"/>
                  </a:lnTo>
                  <a:lnTo>
                    <a:pt x="130239" y="112415"/>
                  </a:lnTo>
                  <a:lnTo>
                    <a:pt x="68420" y="148103"/>
                  </a:lnTo>
                  <a:lnTo>
                    <a:pt x="25341" y="187032"/>
                  </a:lnTo>
                  <a:lnTo>
                    <a:pt x="2894" y="228602"/>
                  </a:lnTo>
                  <a:lnTo>
                    <a:pt x="0" y="250190"/>
                  </a:lnTo>
                  <a:lnTo>
                    <a:pt x="0" y="1250950"/>
                  </a:lnTo>
                  <a:lnTo>
                    <a:pt x="11420" y="1293614"/>
                  </a:lnTo>
                  <a:lnTo>
                    <a:pt x="44420" y="1333939"/>
                  </a:lnTo>
                  <a:lnTo>
                    <a:pt x="97105" y="1371323"/>
                  </a:lnTo>
                  <a:lnTo>
                    <a:pt x="167584" y="1405165"/>
                  </a:lnTo>
                  <a:lnTo>
                    <a:pt x="208904" y="1420570"/>
                  </a:lnTo>
                  <a:lnTo>
                    <a:pt x="253962" y="1434864"/>
                  </a:lnTo>
                  <a:lnTo>
                    <a:pt x="302523" y="1447973"/>
                  </a:lnTo>
                  <a:lnTo>
                    <a:pt x="354348" y="1459820"/>
                  </a:lnTo>
                  <a:lnTo>
                    <a:pt x="409201" y="1470332"/>
                  </a:lnTo>
                  <a:lnTo>
                    <a:pt x="466847" y="1479432"/>
                  </a:lnTo>
                  <a:lnTo>
                    <a:pt x="527048" y="1487047"/>
                  </a:lnTo>
                  <a:lnTo>
                    <a:pt x="589567" y="1493100"/>
                  </a:lnTo>
                  <a:lnTo>
                    <a:pt x="654168" y="1497516"/>
                  </a:lnTo>
                  <a:lnTo>
                    <a:pt x="720614" y="1500221"/>
                  </a:lnTo>
                  <a:lnTo>
                    <a:pt x="788669" y="1501140"/>
                  </a:lnTo>
                  <a:lnTo>
                    <a:pt x="856725" y="1500221"/>
                  </a:lnTo>
                  <a:lnTo>
                    <a:pt x="923171" y="1497516"/>
                  </a:lnTo>
                  <a:lnTo>
                    <a:pt x="987772" y="1493100"/>
                  </a:lnTo>
                  <a:lnTo>
                    <a:pt x="1050291" y="1487047"/>
                  </a:lnTo>
                  <a:lnTo>
                    <a:pt x="1110492" y="1479432"/>
                  </a:lnTo>
                  <a:lnTo>
                    <a:pt x="1168138" y="1470332"/>
                  </a:lnTo>
                  <a:lnTo>
                    <a:pt x="1222991" y="1459820"/>
                  </a:lnTo>
                  <a:lnTo>
                    <a:pt x="1274816" y="1447973"/>
                  </a:lnTo>
                  <a:lnTo>
                    <a:pt x="1323377" y="1434864"/>
                  </a:lnTo>
                  <a:lnTo>
                    <a:pt x="1368435" y="1420570"/>
                  </a:lnTo>
                  <a:lnTo>
                    <a:pt x="1409755" y="1405165"/>
                  </a:lnTo>
                  <a:lnTo>
                    <a:pt x="1447100" y="1388724"/>
                  </a:lnTo>
                  <a:lnTo>
                    <a:pt x="1508919" y="1353036"/>
                  </a:lnTo>
                  <a:lnTo>
                    <a:pt x="1551998" y="1314107"/>
                  </a:lnTo>
                  <a:lnTo>
                    <a:pt x="1574445" y="1272537"/>
                  </a:lnTo>
                  <a:lnTo>
                    <a:pt x="1577339" y="1250950"/>
                  </a:lnTo>
                  <a:lnTo>
                    <a:pt x="1577339" y="250190"/>
                  </a:lnTo>
                  <a:lnTo>
                    <a:pt x="1565919" y="207525"/>
                  </a:lnTo>
                  <a:lnTo>
                    <a:pt x="1532919" y="167200"/>
                  </a:lnTo>
                  <a:lnTo>
                    <a:pt x="1480234" y="129816"/>
                  </a:lnTo>
                  <a:lnTo>
                    <a:pt x="1409755" y="95974"/>
                  </a:lnTo>
                  <a:lnTo>
                    <a:pt x="1368435" y="80569"/>
                  </a:lnTo>
                  <a:lnTo>
                    <a:pt x="1323377" y="66275"/>
                  </a:lnTo>
                  <a:lnTo>
                    <a:pt x="1274816" y="53166"/>
                  </a:lnTo>
                  <a:lnTo>
                    <a:pt x="1222991" y="41319"/>
                  </a:lnTo>
                  <a:lnTo>
                    <a:pt x="1168138" y="30807"/>
                  </a:lnTo>
                  <a:lnTo>
                    <a:pt x="1110492" y="21707"/>
                  </a:lnTo>
                  <a:lnTo>
                    <a:pt x="1050291" y="14092"/>
                  </a:lnTo>
                  <a:lnTo>
                    <a:pt x="987772" y="8039"/>
                  </a:lnTo>
                  <a:lnTo>
                    <a:pt x="923171" y="3623"/>
                  </a:lnTo>
                  <a:lnTo>
                    <a:pt x="856725" y="918"/>
                  </a:lnTo>
                  <a:lnTo>
                    <a:pt x="788669" y="0"/>
                  </a:lnTo>
                  <a:close/>
                </a:path>
              </a:pathLst>
            </a:custGeom>
            <a:solidFill>
              <a:srgbClr val="C3D38F"/>
            </a:solidFill>
          </p:spPr>
          <p:txBody>
            <a:bodyPr wrap="square" lIns="0" tIns="0" rIns="0" bIns="0" rtlCol="0"/>
            <a:lstStyle/>
            <a:p>
              <a:endParaRPr sz="1246"/>
            </a:p>
          </p:txBody>
        </p:sp>
        <p:sp>
          <p:nvSpPr>
            <p:cNvPr id="6" name="object 6"/>
            <p:cNvSpPr/>
            <p:nvPr/>
          </p:nvSpPr>
          <p:spPr>
            <a:xfrm>
              <a:off x="1733549" y="2972561"/>
              <a:ext cx="1577340" cy="1501140"/>
            </a:xfrm>
            <a:custGeom>
              <a:avLst/>
              <a:gdLst/>
              <a:ahLst/>
              <a:cxnLst/>
              <a:rect l="l" t="t" r="r" b="b"/>
              <a:pathLst>
                <a:path w="1577339" h="1501139">
                  <a:moveTo>
                    <a:pt x="1577339" y="250190"/>
                  </a:moveTo>
                  <a:lnTo>
                    <a:pt x="1565919" y="292854"/>
                  </a:lnTo>
                  <a:lnTo>
                    <a:pt x="1532919" y="333179"/>
                  </a:lnTo>
                  <a:lnTo>
                    <a:pt x="1480234" y="370563"/>
                  </a:lnTo>
                  <a:lnTo>
                    <a:pt x="1409755" y="404405"/>
                  </a:lnTo>
                  <a:lnTo>
                    <a:pt x="1368435" y="419810"/>
                  </a:lnTo>
                  <a:lnTo>
                    <a:pt x="1323377" y="434104"/>
                  </a:lnTo>
                  <a:lnTo>
                    <a:pt x="1274816" y="447213"/>
                  </a:lnTo>
                  <a:lnTo>
                    <a:pt x="1222991" y="459060"/>
                  </a:lnTo>
                  <a:lnTo>
                    <a:pt x="1168138" y="469572"/>
                  </a:lnTo>
                  <a:lnTo>
                    <a:pt x="1110492" y="478672"/>
                  </a:lnTo>
                  <a:lnTo>
                    <a:pt x="1050291" y="486287"/>
                  </a:lnTo>
                  <a:lnTo>
                    <a:pt x="987772" y="492340"/>
                  </a:lnTo>
                  <a:lnTo>
                    <a:pt x="923171" y="496756"/>
                  </a:lnTo>
                  <a:lnTo>
                    <a:pt x="856725" y="499461"/>
                  </a:lnTo>
                  <a:lnTo>
                    <a:pt x="788669" y="500380"/>
                  </a:lnTo>
                  <a:lnTo>
                    <a:pt x="720614" y="499461"/>
                  </a:lnTo>
                  <a:lnTo>
                    <a:pt x="654168" y="496756"/>
                  </a:lnTo>
                  <a:lnTo>
                    <a:pt x="589567" y="492340"/>
                  </a:lnTo>
                  <a:lnTo>
                    <a:pt x="527048" y="486287"/>
                  </a:lnTo>
                  <a:lnTo>
                    <a:pt x="466847" y="478672"/>
                  </a:lnTo>
                  <a:lnTo>
                    <a:pt x="409201" y="469572"/>
                  </a:lnTo>
                  <a:lnTo>
                    <a:pt x="354348" y="459060"/>
                  </a:lnTo>
                  <a:lnTo>
                    <a:pt x="302523" y="447213"/>
                  </a:lnTo>
                  <a:lnTo>
                    <a:pt x="253962" y="434104"/>
                  </a:lnTo>
                  <a:lnTo>
                    <a:pt x="208904" y="419810"/>
                  </a:lnTo>
                  <a:lnTo>
                    <a:pt x="167584" y="404405"/>
                  </a:lnTo>
                  <a:lnTo>
                    <a:pt x="130239" y="387964"/>
                  </a:lnTo>
                  <a:lnTo>
                    <a:pt x="68420" y="352276"/>
                  </a:lnTo>
                  <a:lnTo>
                    <a:pt x="25341" y="313347"/>
                  </a:lnTo>
                  <a:lnTo>
                    <a:pt x="2894" y="271777"/>
                  </a:lnTo>
                  <a:lnTo>
                    <a:pt x="0" y="250190"/>
                  </a:lnTo>
                </a:path>
                <a:path w="1577339" h="1501139">
                  <a:moveTo>
                    <a:pt x="0" y="250190"/>
                  </a:moveTo>
                  <a:lnTo>
                    <a:pt x="11420" y="207525"/>
                  </a:lnTo>
                  <a:lnTo>
                    <a:pt x="44420" y="167200"/>
                  </a:lnTo>
                  <a:lnTo>
                    <a:pt x="97105" y="129816"/>
                  </a:lnTo>
                  <a:lnTo>
                    <a:pt x="167584" y="95974"/>
                  </a:lnTo>
                  <a:lnTo>
                    <a:pt x="208904" y="80569"/>
                  </a:lnTo>
                  <a:lnTo>
                    <a:pt x="253962" y="66275"/>
                  </a:lnTo>
                  <a:lnTo>
                    <a:pt x="302523" y="53166"/>
                  </a:lnTo>
                  <a:lnTo>
                    <a:pt x="354348" y="41319"/>
                  </a:lnTo>
                  <a:lnTo>
                    <a:pt x="409201" y="30807"/>
                  </a:lnTo>
                  <a:lnTo>
                    <a:pt x="466847" y="21707"/>
                  </a:lnTo>
                  <a:lnTo>
                    <a:pt x="527048" y="14092"/>
                  </a:lnTo>
                  <a:lnTo>
                    <a:pt x="589567" y="8039"/>
                  </a:lnTo>
                  <a:lnTo>
                    <a:pt x="654168" y="3623"/>
                  </a:lnTo>
                  <a:lnTo>
                    <a:pt x="720614" y="918"/>
                  </a:lnTo>
                  <a:lnTo>
                    <a:pt x="788669" y="0"/>
                  </a:lnTo>
                  <a:lnTo>
                    <a:pt x="856725" y="918"/>
                  </a:lnTo>
                  <a:lnTo>
                    <a:pt x="923171" y="3623"/>
                  </a:lnTo>
                  <a:lnTo>
                    <a:pt x="987772" y="8039"/>
                  </a:lnTo>
                  <a:lnTo>
                    <a:pt x="1050291" y="14092"/>
                  </a:lnTo>
                  <a:lnTo>
                    <a:pt x="1110492" y="21707"/>
                  </a:lnTo>
                  <a:lnTo>
                    <a:pt x="1168138" y="30807"/>
                  </a:lnTo>
                  <a:lnTo>
                    <a:pt x="1222991" y="41319"/>
                  </a:lnTo>
                  <a:lnTo>
                    <a:pt x="1274816" y="53166"/>
                  </a:lnTo>
                  <a:lnTo>
                    <a:pt x="1323377" y="66275"/>
                  </a:lnTo>
                  <a:lnTo>
                    <a:pt x="1368435" y="80569"/>
                  </a:lnTo>
                  <a:lnTo>
                    <a:pt x="1409755" y="95974"/>
                  </a:lnTo>
                  <a:lnTo>
                    <a:pt x="1447100" y="112415"/>
                  </a:lnTo>
                  <a:lnTo>
                    <a:pt x="1508919" y="148103"/>
                  </a:lnTo>
                  <a:lnTo>
                    <a:pt x="1551998" y="187032"/>
                  </a:lnTo>
                  <a:lnTo>
                    <a:pt x="1574445" y="228602"/>
                  </a:lnTo>
                  <a:lnTo>
                    <a:pt x="1577339" y="250190"/>
                  </a:lnTo>
                  <a:lnTo>
                    <a:pt x="1577339" y="1250950"/>
                  </a:lnTo>
                  <a:lnTo>
                    <a:pt x="1565919" y="1293614"/>
                  </a:lnTo>
                  <a:lnTo>
                    <a:pt x="1532919" y="1333939"/>
                  </a:lnTo>
                  <a:lnTo>
                    <a:pt x="1480234" y="1371323"/>
                  </a:lnTo>
                  <a:lnTo>
                    <a:pt x="1409755" y="1405165"/>
                  </a:lnTo>
                  <a:lnTo>
                    <a:pt x="1368435" y="1420570"/>
                  </a:lnTo>
                  <a:lnTo>
                    <a:pt x="1323377" y="1434864"/>
                  </a:lnTo>
                  <a:lnTo>
                    <a:pt x="1274816" y="1447973"/>
                  </a:lnTo>
                  <a:lnTo>
                    <a:pt x="1222991" y="1459820"/>
                  </a:lnTo>
                  <a:lnTo>
                    <a:pt x="1168138" y="1470332"/>
                  </a:lnTo>
                  <a:lnTo>
                    <a:pt x="1110492" y="1479432"/>
                  </a:lnTo>
                  <a:lnTo>
                    <a:pt x="1050291" y="1487047"/>
                  </a:lnTo>
                  <a:lnTo>
                    <a:pt x="987772" y="1493100"/>
                  </a:lnTo>
                  <a:lnTo>
                    <a:pt x="923171" y="1497516"/>
                  </a:lnTo>
                  <a:lnTo>
                    <a:pt x="856725" y="1500221"/>
                  </a:lnTo>
                  <a:lnTo>
                    <a:pt x="788669" y="1501140"/>
                  </a:lnTo>
                  <a:lnTo>
                    <a:pt x="720614" y="1500221"/>
                  </a:lnTo>
                  <a:lnTo>
                    <a:pt x="654168" y="1497516"/>
                  </a:lnTo>
                  <a:lnTo>
                    <a:pt x="589567" y="1493100"/>
                  </a:lnTo>
                  <a:lnTo>
                    <a:pt x="527048" y="1487047"/>
                  </a:lnTo>
                  <a:lnTo>
                    <a:pt x="466847" y="1479432"/>
                  </a:lnTo>
                  <a:lnTo>
                    <a:pt x="409201" y="1470332"/>
                  </a:lnTo>
                  <a:lnTo>
                    <a:pt x="354348" y="1459820"/>
                  </a:lnTo>
                  <a:lnTo>
                    <a:pt x="302523" y="1447973"/>
                  </a:lnTo>
                  <a:lnTo>
                    <a:pt x="253962" y="1434864"/>
                  </a:lnTo>
                  <a:lnTo>
                    <a:pt x="208904" y="1420570"/>
                  </a:lnTo>
                  <a:lnTo>
                    <a:pt x="167584" y="1405165"/>
                  </a:lnTo>
                  <a:lnTo>
                    <a:pt x="130239" y="1388724"/>
                  </a:lnTo>
                  <a:lnTo>
                    <a:pt x="68420" y="1353036"/>
                  </a:lnTo>
                  <a:lnTo>
                    <a:pt x="25341" y="1314107"/>
                  </a:lnTo>
                  <a:lnTo>
                    <a:pt x="2894" y="1272537"/>
                  </a:lnTo>
                  <a:lnTo>
                    <a:pt x="0" y="1250950"/>
                  </a:lnTo>
                  <a:lnTo>
                    <a:pt x="0" y="250190"/>
                  </a:lnTo>
                  <a:close/>
                </a:path>
              </a:pathLst>
            </a:custGeom>
            <a:ln w="19812">
              <a:solidFill>
                <a:srgbClr val="B0B4A8"/>
              </a:solidFill>
            </a:ln>
          </p:spPr>
          <p:txBody>
            <a:bodyPr wrap="square" lIns="0" tIns="0" rIns="0" bIns="0" rtlCol="0"/>
            <a:lstStyle/>
            <a:p>
              <a:endParaRPr sz="1246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80177" y="2660610"/>
            <a:ext cx="917477" cy="285433"/>
          </a:xfrm>
          <a:prstGeom prst="rect">
            <a:avLst/>
          </a:prstGeom>
        </p:spPr>
        <p:txBody>
          <a:bodyPr vert="horz" wrap="square" lIns="0" tIns="8353" rIns="0" bIns="0" rtlCol="0">
            <a:spAutoFit/>
          </a:bodyPr>
          <a:lstStyle/>
          <a:p>
            <a:pPr marL="92758" marR="3517" indent="-84405">
              <a:spcBef>
                <a:spcPts val="66"/>
              </a:spcBef>
            </a:pPr>
            <a:r>
              <a:rPr sz="900" b="1" spc="-7" dirty="0">
                <a:solidFill>
                  <a:srgbClr val="61170D"/>
                </a:solidFill>
                <a:latin typeface="Arial"/>
                <a:cs typeface="Arial"/>
              </a:rPr>
              <a:t>Безвозмездные поступления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49858" y="1140951"/>
            <a:ext cx="1357288" cy="1051120"/>
            <a:chOff x="1706863" y="1418736"/>
            <a:chExt cx="1633855" cy="15182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863" y="1418736"/>
              <a:ext cx="1633761" cy="15180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67840" y="2069579"/>
              <a:ext cx="1557527" cy="6888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33550" y="1436370"/>
              <a:ext cx="1530350" cy="1423670"/>
            </a:xfrm>
            <a:custGeom>
              <a:avLst/>
              <a:gdLst/>
              <a:ahLst/>
              <a:cxnLst/>
              <a:rect l="l" t="t" r="r" b="b"/>
              <a:pathLst>
                <a:path w="1530350" h="1423670">
                  <a:moveTo>
                    <a:pt x="765048" y="0"/>
                  </a:moveTo>
                  <a:lnTo>
                    <a:pt x="695412" y="969"/>
                  </a:lnTo>
                  <a:lnTo>
                    <a:pt x="627528" y="3820"/>
                  </a:lnTo>
                  <a:lnTo>
                    <a:pt x="561666" y="8471"/>
                  </a:lnTo>
                  <a:lnTo>
                    <a:pt x="498096" y="14837"/>
                  </a:lnTo>
                  <a:lnTo>
                    <a:pt x="437087" y="22834"/>
                  </a:lnTo>
                  <a:lnTo>
                    <a:pt x="378911" y="32380"/>
                  </a:lnTo>
                  <a:lnTo>
                    <a:pt x="323837" y="43390"/>
                  </a:lnTo>
                  <a:lnTo>
                    <a:pt x="272135" y="55781"/>
                  </a:lnTo>
                  <a:lnTo>
                    <a:pt x="224075" y="69469"/>
                  </a:lnTo>
                  <a:lnTo>
                    <a:pt x="179928" y="84370"/>
                  </a:lnTo>
                  <a:lnTo>
                    <a:pt x="139963" y="100401"/>
                  </a:lnTo>
                  <a:lnTo>
                    <a:pt x="104450" y="117479"/>
                  </a:lnTo>
                  <a:lnTo>
                    <a:pt x="47862" y="154439"/>
                  </a:lnTo>
                  <a:lnTo>
                    <a:pt x="12325" y="194581"/>
                  </a:lnTo>
                  <a:lnTo>
                    <a:pt x="0" y="237235"/>
                  </a:lnTo>
                  <a:lnTo>
                    <a:pt x="0" y="1186179"/>
                  </a:lnTo>
                  <a:lnTo>
                    <a:pt x="12325" y="1228834"/>
                  </a:lnTo>
                  <a:lnTo>
                    <a:pt x="47862" y="1268976"/>
                  </a:lnTo>
                  <a:lnTo>
                    <a:pt x="104450" y="1305936"/>
                  </a:lnTo>
                  <a:lnTo>
                    <a:pt x="139963" y="1323014"/>
                  </a:lnTo>
                  <a:lnTo>
                    <a:pt x="179928" y="1339045"/>
                  </a:lnTo>
                  <a:lnTo>
                    <a:pt x="224075" y="1353947"/>
                  </a:lnTo>
                  <a:lnTo>
                    <a:pt x="272135" y="1367634"/>
                  </a:lnTo>
                  <a:lnTo>
                    <a:pt x="323837" y="1380025"/>
                  </a:lnTo>
                  <a:lnTo>
                    <a:pt x="378911" y="1391035"/>
                  </a:lnTo>
                  <a:lnTo>
                    <a:pt x="437087" y="1400581"/>
                  </a:lnTo>
                  <a:lnTo>
                    <a:pt x="498096" y="1408578"/>
                  </a:lnTo>
                  <a:lnTo>
                    <a:pt x="561666" y="1414944"/>
                  </a:lnTo>
                  <a:lnTo>
                    <a:pt x="627528" y="1419595"/>
                  </a:lnTo>
                  <a:lnTo>
                    <a:pt x="695412" y="1422446"/>
                  </a:lnTo>
                  <a:lnTo>
                    <a:pt x="765048" y="1423415"/>
                  </a:lnTo>
                  <a:lnTo>
                    <a:pt x="834683" y="1422446"/>
                  </a:lnTo>
                  <a:lnTo>
                    <a:pt x="902567" y="1419595"/>
                  </a:lnTo>
                  <a:lnTo>
                    <a:pt x="968429" y="1414944"/>
                  </a:lnTo>
                  <a:lnTo>
                    <a:pt x="1031999" y="1408578"/>
                  </a:lnTo>
                  <a:lnTo>
                    <a:pt x="1093008" y="1400581"/>
                  </a:lnTo>
                  <a:lnTo>
                    <a:pt x="1151184" y="1391035"/>
                  </a:lnTo>
                  <a:lnTo>
                    <a:pt x="1206258" y="1380025"/>
                  </a:lnTo>
                  <a:lnTo>
                    <a:pt x="1257960" y="1367634"/>
                  </a:lnTo>
                  <a:lnTo>
                    <a:pt x="1306020" y="1353946"/>
                  </a:lnTo>
                  <a:lnTo>
                    <a:pt x="1350167" y="1339045"/>
                  </a:lnTo>
                  <a:lnTo>
                    <a:pt x="1390132" y="1323014"/>
                  </a:lnTo>
                  <a:lnTo>
                    <a:pt x="1425645" y="1305936"/>
                  </a:lnTo>
                  <a:lnTo>
                    <a:pt x="1482233" y="1268976"/>
                  </a:lnTo>
                  <a:lnTo>
                    <a:pt x="1517770" y="1228834"/>
                  </a:lnTo>
                  <a:lnTo>
                    <a:pt x="1530096" y="1186179"/>
                  </a:lnTo>
                  <a:lnTo>
                    <a:pt x="1530096" y="237235"/>
                  </a:lnTo>
                  <a:lnTo>
                    <a:pt x="1517770" y="194581"/>
                  </a:lnTo>
                  <a:lnTo>
                    <a:pt x="1482233" y="154439"/>
                  </a:lnTo>
                  <a:lnTo>
                    <a:pt x="1425645" y="117479"/>
                  </a:lnTo>
                  <a:lnTo>
                    <a:pt x="1390132" y="100401"/>
                  </a:lnTo>
                  <a:lnTo>
                    <a:pt x="1350167" y="84370"/>
                  </a:lnTo>
                  <a:lnTo>
                    <a:pt x="1306020" y="69468"/>
                  </a:lnTo>
                  <a:lnTo>
                    <a:pt x="1257960" y="55781"/>
                  </a:lnTo>
                  <a:lnTo>
                    <a:pt x="1206258" y="43390"/>
                  </a:lnTo>
                  <a:lnTo>
                    <a:pt x="1151184" y="32380"/>
                  </a:lnTo>
                  <a:lnTo>
                    <a:pt x="1093008" y="22834"/>
                  </a:lnTo>
                  <a:lnTo>
                    <a:pt x="1031999" y="14837"/>
                  </a:lnTo>
                  <a:lnTo>
                    <a:pt x="968429" y="8471"/>
                  </a:lnTo>
                  <a:lnTo>
                    <a:pt x="902567" y="3820"/>
                  </a:lnTo>
                  <a:lnTo>
                    <a:pt x="834683" y="969"/>
                  </a:lnTo>
                  <a:lnTo>
                    <a:pt x="765048" y="0"/>
                  </a:lnTo>
                  <a:close/>
                </a:path>
              </a:pathLst>
            </a:custGeom>
            <a:solidFill>
              <a:srgbClr val="C3D38F"/>
            </a:solidFill>
          </p:spPr>
          <p:txBody>
            <a:bodyPr wrap="square" lIns="0" tIns="0" rIns="0" bIns="0" rtlCol="0"/>
            <a:lstStyle/>
            <a:p>
              <a:endParaRPr sz="1246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33550" y="1436370"/>
              <a:ext cx="1530350" cy="1423670"/>
            </a:xfrm>
            <a:custGeom>
              <a:avLst/>
              <a:gdLst/>
              <a:ahLst/>
              <a:cxnLst/>
              <a:rect l="l" t="t" r="r" b="b"/>
              <a:pathLst>
                <a:path w="1530350" h="1423670">
                  <a:moveTo>
                    <a:pt x="1530096" y="237235"/>
                  </a:moveTo>
                  <a:lnTo>
                    <a:pt x="1517770" y="279890"/>
                  </a:lnTo>
                  <a:lnTo>
                    <a:pt x="1482233" y="320032"/>
                  </a:lnTo>
                  <a:lnTo>
                    <a:pt x="1425645" y="356992"/>
                  </a:lnTo>
                  <a:lnTo>
                    <a:pt x="1390132" y="374070"/>
                  </a:lnTo>
                  <a:lnTo>
                    <a:pt x="1350167" y="390101"/>
                  </a:lnTo>
                  <a:lnTo>
                    <a:pt x="1306020" y="405002"/>
                  </a:lnTo>
                  <a:lnTo>
                    <a:pt x="1257960" y="418690"/>
                  </a:lnTo>
                  <a:lnTo>
                    <a:pt x="1206258" y="431081"/>
                  </a:lnTo>
                  <a:lnTo>
                    <a:pt x="1151184" y="442091"/>
                  </a:lnTo>
                  <a:lnTo>
                    <a:pt x="1093008" y="451637"/>
                  </a:lnTo>
                  <a:lnTo>
                    <a:pt x="1031999" y="459634"/>
                  </a:lnTo>
                  <a:lnTo>
                    <a:pt x="968429" y="466000"/>
                  </a:lnTo>
                  <a:lnTo>
                    <a:pt x="902567" y="470651"/>
                  </a:lnTo>
                  <a:lnTo>
                    <a:pt x="834683" y="473502"/>
                  </a:lnTo>
                  <a:lnTo>
                    <a:pt x="765048" y="474472"/>
                  </a:lnTo>
                  <a:lnTo>
                    <a:pt x="695412" y="473502"/>
                  </a:lnTo>
                  <a:lnTo>
                    <a:pt x="627528" y="470651"/>
                  </a:lnTo>
                  <a:lnTo>
                    <a:pt x="561666" y="466000"/>
                  </a:lnTo>
                  <a:lnTo>
                    <a:pt x="498096" y="459634"/>
                  </a:lnTo>
                  <a:lnTo>
                    <a:pt x="437087" y="451637"/>
                  </a:lnTo>
                  <a:lnTo>
                    <a:pt x="378911" y="442091"/>
                  </a:lnTo>
                  <a:lnTo>
                    <a:pt x="323837" y="431081"/>
                  </a:lnTo>
                  <a:lnTo>
                    <a:pt x="272135" y="418690"/>
                  </a:lnTo>
                  <a:lnTo>
                    <a:pt x="224075" y="405003"/>
                  </a:lnTo>
                  <a:lnTo>
                    <a:pt x="179928" y="390101"/>
                  </a:lnTo>
                  <a:lnTo>
                    <a:pt x="139963" y="374070"/>
                  </a:lnTo>
                  <a:lnTo>
                    <a:pt x="104450" y="356992"/>
                  </a:lnTo>
                  <a:lnTo>
                    <a:pt x="47862" y="320032"/>
                  </a:lnTo>
                  <a:lnTo>
                    <a:pt x="12325" y="279890"/>
                  </a:lnTo>
                  <a:lnTo>
                    <a:pt x="3126" y="258835"/>
                  </a:lnTo>
                  <a:lnTo>
                    <a:pt x="0" y="237235"/>
                  </a:lnTo>
                </a:path>
                <a:path w="1530350" h="1423670">
                  <a:moveTo>
                    <a:pt x="0" y="237235"/>
                  </a:moveTo>
                  <a:lnTo>
                    <a:pt x="12325" y="194581"/>
                  </a:lnTo>
                  <a:lnTo>
                    <a:pt x="47862" y="154439"/>
                  </a:lnTo>
                  <a:lnTo>
                    <a:pt x="104450" y="117479"/>
                  </a:lnTo>
                  <a:lnTo>
                    <a:pt x="139963" y="100401"/>
                  </a:lnTo>
                  <a:lnTo>
                    <a:pt x="179928" y="84370"/>
                  </a:lnTo>
                  <a:lnTo>
                    <a:pt x="224075" y="69469"/>
                  </a:lnTo>
                  <a:lnTo>
                    <a:pt x="272135" y="55781"/>
                  </a:lnTo>
                  <a:lnTo>
                    <a:pt x="323837" y="43390"/>
                  </a:lnTo>
                  <a:lnTo>
                    <a:pt x="378911" y="32380"/>
                  </a:lnTo>
                  <a:lnTo>
                    <a:pt x="437087" y="22834"/>
                  </a:lnTo>
                  <a:lnTo>
                    <a:pt x="498096" y="14837"/>
                  </a:lnTo>
                  <a:lnTo>
                    <a:pt x="561666" y="8471"/>
                  </a:lnTo>
                  <a:lnTo>
                    <a:pt x="627528" y="3820"/>
                  </a:lnTo>
                  <a:lnTo>
                    <a:pt x="695412" y="969"/>
                  </a:lnTo>
                  <a:lnTo>
                    <a:pt x="765048" y="0"/>
                  </a:lnTo>
                  <a:lnTo>
                    <a:pt x="834683" y="969"/>
                  </a:lnTo>
                  <a:lnTo>
                    <a:pt x="902567" y="3820"/>
                  </a:lnTo>
                  <a:lnTo>
                    <a:pt x="968429" y="8471"/>
                  </a:lnTo>
                  <a:lnTo>
                    <a:pt x="1031999" y="14837"/>
                  </a:lnTo>
                  <a:lnTo>
                    <a:pt x="1093008" y="22834"/>
                  </a:lnTo>
                  <a:lnTo>
                    <a:pt x="1151184" y="32380"/>
                  </a:lnTo>
                  <a:lnTo>
                    <a:pt x="1206258" y="43390"/>
                  </a:lnTo>
                  <a:lnTo>
                    <a:pt x="1257960" y="55781"/>
                  </a:lnTo>
                  <a:lnTo>
                    <a:pt x="1306020" y="69468"/>
                  </a:lnTo>
                  <a:lnTo>
                    <a:pt x="1350167" y="84370"/>
                  </a:lnTo>
                  <a:lnTo>
                    <a:pt x="1390132" y="100401"/>
                  </a:lnTo>
                  <a:lnTo>
                    <a:pt x="1425645" y="117479"/>
                  </a:lnTo>
                  <a:lnTo>
                    <a:pt x="1482233" y="154439"/>
                  </a:lnTo>
                  <a:lnTo>
                    <a:pt x="1517770" y="194581"/>
                  </a:lnTo>
                  <a:lnTo>
                    <a:pt x="1530096" y="237235"/>
                  </a:lnTo>
                  <a:lnTo>
                    <a:pt x="1530096" y="1186179"/>
                  </a:lnTo>
                  <a:lnTo>
                    <a:pt x="1517770" y="1228834"/>
                  </a:lnTo>
                  <a:lnTo>
                    <a:pt x="1482233" y="1268976"/>
                  </a:lnTo>
                  <a:lnTo>
                    <a:pt x="1425645" y="1305936"/>
                  </a:lnTo>
                  <a:lnTo>
                    <a:pt x="1390132" y="1323014"/>
                  </a:lnTo>
                  <a:lnTo>
                    <a:pt x="1350167" y="1339045"/>
                  </a:lnTo>
                  <a:lnTo>
                    <a:pt x="1306020" y="1353946"/>
                  </a:lnTo>
                  <a:lnTo>
                    <a:pt x="1257960" y="1367634"/>
                  </a:lnTo>
                  <a:lnTo>
                    <a:pt x="1206258" y="1380025"/>
                  </a:lnTo>
                  <a:lnTo>
                    <a:pt x="1151184" y="1391035"/>
                  </a:lnTo>
                  <a:lnTo>
                    <a:pt x="1093008" y="1400581"/>
                  </a:lnTo>
                  <a:lnTo>
                    <a:pt x="1031999" y="1408578"/>
                  </a:lnTo>
                  <a:lnTo>
                    <a:pt x="968429" y="1414944"/>
                  </a:lnTo>
                  <a:lnTo>
                    <a:pt x="902567" y="1419595"/>
                  </a:lnTo>
                  <a:lnTo>
                    <a:pt x="834683" y="1422446"/>
                  </a:lnTo>
                  <a:lnTo>
                    <a:pt x="765048" y="1423415"/>
                  </a:lnTo>
                  <a:lnTo>
                    <a:pt x="695412" y="1422446"/>
                  </a:lnTo>
                  <a:lnTo>
                    <a:pt x="627528" y="1419595"/>
                  </a:lnTo>
                  <a:lnTo>
                    <a:pt x="561666" y="1414944"/>
                  </a:lnTo>
                  <a:lnTo>
                    <a:pt x="498096" y="1408578"/>
                  </a:lnTo>
                  <a:lnTo>
                    <a:pt x="437087" y="1400581"/>
                  </a:lnTo>
                  <a:lnTo>
                    <a:pt x="378911" y="1391035"/>
                  </a:lnTo>
                  <a:lnTo>
                    <a:pt x="323837" y="1380025"/>
                  </a:lnTo>
                  <a:lnTo>
                    <a:pt x="272135" y="1367634"/>
                  </a:lnTo>
                  <a:lnTo>
                    <a:pt x="224075" y="1353947"/>
                  </a:lnTo>
                  <a:lnTo>
                    <a:pt x="179928" y="1339045"/>
                  </a:lnTo>
                  <a:lnTo>
                    <a:pt x="139963" y="1323014"/>
                  </a:lnTo>
                  <a:lnTo>
                    <a:pt x="104450" y="1305936"/>
                  </a:lnTo>
                  <a:lnTo>
                    <a:pt x="47862" y="1268976"/>
                  </a:lnTo>
                  <a:lnTo>
                    <a:pt x="12325" y="1228834"/>
                  </a:lnTo>
                  <a:lnTo>
                    <a:pt x="0" y="1186179"/>
                  </a:lnTo>
                  <a:lnTo>
                    <a:pt x="0" y="237235"/>
                  </a:lnTo>
                  <a:close/>
                </a:path>
              </a:pathLst>
            </a:custGeom>
            <a:ln w="19812">
              <a:solidFill>
                <a:srgbClr val="B0B4A8"/>
              </a:solidFill>
            </a:ln>
          </p:spPr>
          <p:txBody>
            <a:bodyPr wrap="square" lIns="0" tIns="0" rIns="0" bIns="0" rtlCol="0"/>
            <a:lstStyle/>
            <a:p>
              <a:endParaRPr sz="1246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66051" y="1611861"/>
            <a:ext cx="844062" cy="307165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185955" marR="3517" indent="-177603">
              <a:spcBef>
                <a:spcPts val="69"/>
              </a:spcBef>
            </a:pPr>
            <a:r>
              <a:rPr sz="969" b="1" spc="-7" dirty="0">
                <a:solidFill>
                  <a:srgbClr val="61170D"/>
                </a:solidFill>
                <a:latin typeface="Arial"/>
                <a:cs typeface="Arial"/>
              </a:rPr>
              <a:t>Неналоговые доходы</a:t>
            </a:r>
            <a:endParaRPr sz="969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81482" y="5339922"/>
            <a:ext cx="1828591" cy="1481688"/>
            <a:chOff x="1789141" y="7859204"/>
            <a:chExt cx="1597660" cy="2009139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9141" y="7859204"/>
              <a:ext cx="1597220" cy="19675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82724" y="8714230"/>
              <a:ext cx="1249680" cy="11536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06702" y="7876794"/>
              <a:ext cx="1511935" cy="1873250"/>
            </a:xfrm>
            <a:custGeom>
              <a:avLst/>
              <a:gdLst/>
              <a:ahLst/>
              <a:cxnLst/>
              <a:rect l="l" t="t" r="r" b="b"/>
              <a:pathLst>
                <a:path w="1511935" h="1873250">
                  <a:moveTo>
                    <a:pt x="1133856" y="0"/>
                  </a:moveTo>
                  <a:lnTo>
                    <a:pt x="377952" y="0"/>
                  </a:lnTo>
                  <a:lnTo>
                    <a:pt x="0" y="1872995"/>
                  </a:lnTo>
                  <a:lnTo>
                    <a:pt x="1511808" y="1872995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A8D4FD"/>
            </a:solidFill>
          </p:spPr>
          <p:txBody>
            <a:bodyPr wrap="square" lIns="0" tIns="0" rIns="0" bIns="0" rtlCol="0"/>
            <a:lstStyle/>
            <a:p>
              <a:endParaRPr sz="1246"/>
            </a:p>
          </p:txBody>
        </p:sp>
        <p:sp>
          <p:nvSpPr>
            <p:cNvPr id="18" name="object 18"/>
            <p:cNvSpPr/>
            <p:nvPr/>
          </p:nvSpPr>
          <p:spPr>
            <a:xfrm>
              <a:off x="1806702" y="7876794"/>
              <a:ext cx="1511935" cy="1873250"/>
            </a:xfrm>
            <a:custGeom>
              <a:avLst/>
              <a:gdLst/>
              <a:ahLst/>
              <a:cxnLst/>
              <a:rect l="l" t="t" r="r" b="b"/>
              <a:pathLst>
                <a:path w="1511935" h="1873250">
                  <a:moveTo>
                    <a:pt x="0" y="1872995"/>
                  </a:moveTo>
                  <a:lnTo>
                    <a:pt x="377952" y="0"/>
                  </a:lnTo>
                  <a:lnTo>
                    <a:pt x="1133856" y="0"/>
                  </a:lnTo>
                  <a:lnTo>
                    <a:pt x="1511808" y="1872995"/>
                  </a:lnTo>
                  <a:lnTo>
                    <a:pt x="0" y="1872995"/>
                  </a:lnTo>
                  <a:close/>
                </a:path>
              </a:pathLst>
            </a:custGeom>
            <a:ln w="19812">
              <a:solidFill>
                <a:srgbClr val="B0B4A8"/>
              </a:solidFill>
            </a:ln>
          </p:spPr>
          <p:txBody>
            <a:bodyPr wrap="square" lIns="0" tIns="0" rIns="0" bIns="0" rtlCol="0"/>
            <a:lstStyle/>
            <a:p>
              <a:endParaRPr sz="1246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242603" y="6073930"/>
            <a:ext cx="1262265" cy="424376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73855" marR="3517" indent="-65502">
              <a:spcBef>
                <a:spcPts val="69"/>
              </a:spcBef>
            </a:pPr>
            <a:r>
              <a:rPr sz="900" dirty="0">
                <a:solidFill>
                  <a:srgbClr val="74330C"/>
                </a:solidFill>
                <a:latin typeface="Arial"/>
                <a:cs typeface="Arial"/>
              </a:rPr>
              <a:t>Операции</a:t>
            </a:r>
            <a:r>
              <a:rPr sz="900" spc="-10" dirty="0">
                <a:solidFill>
                  <a:srgbClr val="74330C"/>
                </a:solidFill>
                <a:latin typeface="Arial"/>
                <a:cs typeface="Arial"/>
              </a:rPr>
              <a:t> </a:t>
            </a:r>
            <a:r>
              <a:rPr sz="900" spc="-17" dirty="0">
                <a:solidFill>
                  <a:srgbClr val="74330C"/>
                </a:solidFill>
                <a:latin typeface="Arial"/>
                <a:cs typeface="Arial"/>
              </a:rPr>
              <a:t>по </a:t>
            </a:r>
            <a:r>
              <a:rPr sz="900" spc="-7" dirty="0">
                <a:solidFill>
                  <a:srgbClr val="74330C"/>
                </a:solidFill>
                <a:latin typeface="Arial"/>
                <a:cs typeface="Arial"/>
              </a:rPr>
              <a:t>гарантиям </a:t>
            </a:r>
            <a:r>
              <a:rPr sz="900" spc="-7" dirty="0" err="1">
                <a:solidFill>
                  <a:srgbClr val="74330C"/>
                </a:solidFill>
                <a:latin typeface="Arial"/>
                <a:cs typeface="Arial"/>
              </a:rPr>
              <a:t>местных</a:t>
            </a:r>
            <a:r>
              <a:rPr sz="900" spc="-7" dirty="0">
                <a:solidFill>
                  <a:srgbClr val="74330C"/>
                </a:solidFill>
                <a:latin typeface="Arial"/>
                <a:cs typeface="Arial"/>
              </a:rPr>
              <a:t> </a:t>
            </a:r>
            <a:r>
              <a:rPr sz="900" spc="-7" dirty="0" err="1">
                <a:solidFill>
                  <a:srgbClr val="74330C"/>
                </a:solidFill>
                <a:latin typeface="Arial"/>
                <a:cs typeface="Arial"/>
              </a:rPr>
              <a:t>органов</a:t>
            </a:r>
            <a:r>
              <a:rPr lang="ru-RU" sz="900" spc="-7" dirty="0">
                <a:solidFill>
                  <a:srgbClr val="74330C"/>
                </a:solidFill>
                <a:latin typeface="Arial"/>
                <a:cs typeface="Arial"/>
              </a:rPr>
              <a:t> </a:t>
            </a:r>
            <a:r>
              <a:rPr sz="900" spc="-7" dirty="0" err="1">
                <a:solidFill>
                  <a:srgbClr val="74330C"/>
                </a:solidFill>
                <a:latin typeface="Arial"/>
                <a:cs typeface="Arial"/>
              </a:rPr>
              <a:t>власти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9689" y="5266466"/>
            <a:ext cx="1828087" cy="1544833"/>
            <a:chOff x="123444" y="7840986"/>
            <a:chExt cx="1633855" cy="2044064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444" y="7840986"/>
              <a:ext cx="1633727" cy="19949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8515" y="8769101"/>
              <a:ext cx="1289304" cy="111558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9258" y="7876794"/>
              <a:ext cx="1511935" cy="1873250"/>
            </a:xfrm>
            <a:custGeom>
              <a:avLst/>
              <a:gdLst/>
              <a:ahLst/>
              <a:cxnLst/>
              <a:rect l="l" t="t" r="r" b="b"/>
              <a:pathLst>
                <a:path w="1511935" h="1873250">
                  <a:moveTo>
                    <a:pt x="1133856" y="0"/>
                  </a:moveTo>
                  <a:lnTo>
                    <a:pt x="377952" y="0"/>
                  </a:lnTo>
                  <a:lnTo>
                    <a:pt x="0" y="1872995"/>
                  </a:lnTo>
                  <a:lnTo>
                    <a:pt x="1511808" y="1872995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A8D4FD"/>
            </a:solidFill>
          </p:spPr>
          <p:txBody>
            <a:bodyPr wrap="square" lIns="0" tIns="0" rIns="0" bIns="0" rtlCol="0"/>
            <a:lstStyle/>
            <a:p>
              <a:endParaRPr sz="1246"/>
            </a:p>
          </p:txBody>
        </p:sp>
        <p:sp>
          <p:nvSpPr>
            <p:cNvPr id="24" name="object 24"/>
            <p:cNvSpPr/>
            <p:nvPr/>
          </p:nvSpPr>
          <p:spPr>
            <a:xfrm>
              <a:off x="159258" y="7876794"/>
              <a:ext cx="1511935" cy="1873250"/>
            </a:xfrm>
            <a:custGeom>
              <a:avLst/>
              <a:gdLst/>
              <a:ahLst/>
              <a:cxnLst/>
              <a:rect l="l" t="t" r="r" b="b"/>
              <a:pathLst>
                <a:path w="1511935" h="1873250">
                  <a:moveTo>
                    <a:pt x="0" y="1872995"/>
                  </a:moveTo>
                  <a:lnTo>
                    <a:pt x="377952" y="0"/>
                  </a:lnTo>
                  <a:lnTo>
                    <a:pt x="1133856" y="0"/>
                  </a:lnTo>
                  <a:lnTo>
                    <a:pt x="1511808" y="1872995"/>
                  </a:lnTo>
                  <a:lnTo>
                    <a:pt x="0" y="1872995"/>
                  </a:lnTo>
                  <a:close/>
                </a:path>
              </a:pathLst>
            </a:custGeom>
            <a:ln w="19812">
              <a:solidFill>
                <a:srgbClr val="B0B4A8"/>
              </a:solidFill>
            </a:ln>
          </p:spPr>
          <p:txBody>
            <a:bodyPr wrap="square" lIns="0" tIns="0" rIns="0" bIns="0" rtlCol="0"/>
            <a:lstStyle/>
            <a:p>
              <a:endParaRPr sz="1246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1136" y="6126252"/>
            <a:ext cx="987727" cy="605451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 marR="3517" algn="ctr">
              <a:spcBef>
                <a:spcPts val="69"/>
              </a:spcBef>
            </a:pPr>
            <a:r>
              <a:rPr sz="969" spc="-7" dirty="0">
                <a:solidFill>
                  <a:srgbClr val="74330C"/>
                </a:solidFill>
                <a:latin typeface="Arial"/>
                <a:cs typeface="Arial"/>
              </a:rPr>
              <a:t>Изменение остатков средств</a:t>
            </a:r>
            <a:endParaRPr sz="969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69" spc="-7" dirty="0">
                <a:solidFill>
                  <a:srgbClr val="74330C"/>
                </a:solidFill>
                <a:latin typeface="Arial"/>
                <a:cs typeface="Arial"/>
              </a:rPr>
              <a:t>бюджета</a:t>
            </a:r>
            <a:endParaRPr sz="969" dirty="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919210" y="4011717"/>
            <a:ext cx="1633063" cy="1401747"/>
            <a:chOff x="1824193" y="5786544"/>
            <a:chExt cx="1597660" cy="2009139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4193" y="5786544"/>
              <a:ext cx="1597220" cy="19660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8819" y="6641579"/>
              <a:ext cx="1299971" cy="115368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841753" y="5804153"/>
              <a:ext cx="1511935" cy="1871980"/>
            </a:xfrm>
            <a:custGeom>
              <a:avLst/>
              <a:gdLst/>
              <a:ahLst/>
              <a:cxnLst/>
              <a:rect l="l" t="t" r="r" b="b"/>
              <a:pathLst>
                <a:path w="1511935" h="1871979">
                  <a:moveTo>
                    <a:pt x="1133856" y="0"/>
                  </a:moveTo>
                  <a:lnTo>
                    <a:pt x="377951" y="0"/>
                  </a:lnTo>
                  <a:lnTo>
                    <a:pt x="0" y="1871472"/>
                  </a:lnTo>
                  <a:lnTo>
                    <a:pt x="1511808" y="1871472"/>
                  </a:lnTo>
                  <a:lnTo>
                    <a:pt x="1133856" y="0"/>
                  </a:lnTo>
                  <a:close/>
                </a:path>
              </a:pathLst>
            </a:custGeom>
            <a:solidFill>
              <a:srgbClr val="A8D4FD"/>
            </a:solidFill>
          </p:spPr>
          <p:txBody>
            <a:bodyPr wrap="square" lIns="0" tIns="0" rIns="0" bIns="0" rtlCol="0"/>
            <a:lstStyle/>
            <a:p>
              <a:endParaRPr sz="1246"/>
            </a:p>
          </p:txBody>
        </p:sp>
        <p:sp>
          <p:nvSpPr>
            <p:cNvPr id="30" name="object 30"/>
            <p:cNvSpPr/>
            <p:nvPr/>
          </p:nvSpPr>
          <p:spPr>
            <a:xfrm>
              <a:off x="1841753" y="5804153"/>
              <a:ext cx="1511935" cy="1871980"/>
            </a:xfrm>
            <a:custGeom>
              <a:avLst/>
              <a:gdLst/>
              <a:ahLst/>
              <a:cxnLst/>
              <a:rect l="l" t="t" r="r" b="b"/>
              <a:pathLst>
                <a:path w="1511935" h="1871979">
                  <a:moveTo>
                    <a:pt x="0" y="1871472"/>
                  </a:moveTo>
                  <a:lnTo>
                    <a:pt x="377951" y="0"/>
                  </a:lnTo>
                  <a:lnTo>
                    <a:pt x="1133856" y="0"/>
                  </a:lnTo>
                  <a:lnTo>
                    <a:pt x="1511808" y="1871472"/>
                  </a:lnTo>
                  <a:lnTo>
                    <a:pt x="0" y="1871472"/>
                  </a:lnTo>
                  <a:close/>
                </a:path>
              </a:pathLst>
            </a:custGeom>
            <a:ln w="19812">
              <a:solidFill>
                <a:srgbClr val="B0B4A8"/>
              </a:solidFill>
            </a:ln>
          </p:spPr>
          <p:txBody>
            <a:bodyPr wrap="square" lIns="0" tIns="0" rIns="0" bIns="0" rtlCol="0"/>
            <a:lstStyle/>
            <a:p>
              <a:endParaRPr sz="1246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402674" y="4570876"/>
            <a:ext cx="693273" cy="648155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 marR="3517" indent="15826" algn="just">
              <a:spcBef>
                <a:spcPts val="69"/>
              </a:spcBef>
            </a:pPr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Предоставле </a:t>
            </a:r>
            <a:r>
              <a:rPr sz="831" dirty="0">
                <a:solidFill>
                  <a:srgbClr val="74330C"/>
                </a:solidFill>
                <a:latin typeface="Arial"/>
                <a:cs typeface="Arial"/>
              </a:rPr>
              <a:t>ние</a:t>
            </a:r>
            <a:r>
              <a:rPr sz="831" spc="-3" dirty="0">
                <a:solidFill>
                  <a:srgbClr val="74330C"/>
                </a:solidFill>
                <a:latin typeface="Arial"/>
                <a:cs typeface="Arial"/>
              </a:rPr>
              <a:t> </a:t>
            </a:r>
            <a:r>
              <a:rPr sz="831" dirty="0">
                <a:solidFill>
                  <a:srgbClr val="74330C"/>
                </a:solidFill>
                <a:latin typeface="Arial"/>
                <a:cs typeface="Arial"/>
              </a:rPr>
              <a:t>и</a:t>
            </a:r>
            <a:r>
              <a:rPr sz="831" spc="-3" dirty="0">
                <a:solidFill>
                  <a:srgbClr val="74330C"/>
                </a:solidFill>
                <a:latin typeface="Arial"/>
                <a:cs typeface="Arial"/>
              </a:rPr>
              <a:t> </a:t>
            </a:r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возврат бюджетных</a:t>
            </a:r>
            <a:endParaRPr sz="831" dirty="0">
              <a:latin typeface="Arial"/>
              <a:cs typeface="Arial"/>
            </a:endParaRPr>
          </a:p>
          <a:p>
            <a:pPr marL="31652" marR="26377" indent="77811" algn="just"/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кредитов, </a:t>
            </a:r>
            <a:r>
              <a:rPr sz="831" dirty="0">
                <a:solidFill>
                  <a:srgbClr val="74330C"/>
                </a:solidFill>
                <a:latin typeface="Arial"/>
                <a:cs typeface="Arial"/>
              </a:rPr>
              <a:t>ссуд,</a:t>
            </a:r>
            <a:r>
              <a:rPr sz="831" spc="-28" dirty="0">
                <a:solidFill>
                  <a:srgbClr val="74330C"/>
                </a:solidFill>
                <a:latin typeface="Arial"/>
                <a:cs typeface="Arial"/>
              </a:rPr>
              <a:t> </a:t>
            </a:r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займов</a:t>
            </a:r>
            <a:endParaRPr sz="831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4806" y="4020001"/>
            <a:ext cx="1552179" cy="1412218"/>
            <a:chOff x="123444" y="5733288"/>
            <a:chExt cx="1744980" cy="2072639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444" y="5733288"/>
              <a:ext cx="1744980" cy="19933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3944" y="6652247"/>
              <a:ext cx="1402080" cy="115368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59258" y="5769102"/>
              <a:ext cx="1623060" cy="1871980"/>
            </a:xfrm>
            <a:custGeom>
              <a:avLst/>
              <a:gdLst/>
              <a:ahLst/>
              <a:cxnLst/>
              <a:rect l="l" t="t" r="r" b="b"/>
              <a:pathLst>
                <a:path w="1623060" h="1871979">
                  <a:moveTo>
                    <a:pt x="1217295" y="0"/>
                  </a:moveTo>
                  <a:lnTo>
                    <a:pt x="405765" y="0"/>
                  </a:lnTo>
                  <a:lnTo>
                    <a:pt x="0" y="1871472"/>
                  </a:lnTo>
                  <a:lnTo>
                    <a:pt x="1623060" y="1871472"/>
                  </a:lnTo>
                  <a:lnTo>
                    <a:pt x="1217295" y="0"/>
                  </a:lnTo>
                  <a:close/>
                </a:path>
              </a:pathLst>
            </a:custGeom>
            <a:solidFill>
              <a:srgbClr val="A8D4FD"/>
            </a:solidFill>
          </p:spPr>
          <p:txBody>
            <a:bodyPr wrap="square" lIns="0" tIns="0" rIns="0" bIns="0" rtlCol="0"/>
            <a:lstStyle/>
            <a:p>
              <a:endParaRPr sz="1246"/>
            </a:p>
          </p:txBody>
        </p:sp>
        <p:sp>
          <p:nvSpPr>
            <p:cNvPr id="36" name="object 36"/>
            <p:cNvSpPr/>
            <p:nvPr/>
          </p:nvSpPr>
          <p:spPr>
            <a:xfrm>
              <a:off x="159258" y="5769102"/>
              <a:ext cx="1623060" cy="1871980"/>
            </a:xfrm>
            <a:custGeom>
              <a:avLst/>
              <a:gdLst/>
              <a:ahLst/>
              <a:cxnLst/>
              <a:rect l="l" t="t" r="r" b="b"/>
              <a:pathLst>
                <a:path w="1623060" h="1871979">
                  <a:moveTo>
                    <a:pt x="0" y="1871472"/>
                  </a:moveTo>
                  <a:lnTo>
                    <a:pt x="405765" y="0"/>
                  </a:lnTo>
                  <a:lnTo>
                    <a:pt x="1217295" y="0"/>
                  </a:lnTo>
                  <a:lnTo>
                    <a:pt x="1623060" y="1871472"/>
                  </a:lnTo>
                  <a:lnTo>
                    <a:pt x="0" y="1871472"/>
                  </a:lnTo>
                  <a:close/>
                </a:path>
              </a:pathLst>
            </a:custGeom>
            <a:ln w="19812">
              <a:solidFill>
                <a:srgbClr val="B0B4A8"/>
              </a:solidFill>
            </a:ln>
          </p:spPr>
          <p:txBody>
            <a:bodyPr wrap="square" lIns="0" tIns="0" rIns="0" bIns="0" rtlCol="0"/>
            <a:lstStyle/>
            <a:p>
              <a:endParaRPr sz="1246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07010" y="4600545"/>
            <a:ext cx="761853" cy="648155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10551">
              <a:spcBef>
                <a:spcPts val="69"/>
              </a:spcBef>
            </a:pPr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Привлечение</a:t>
            </a:r>
            <a:r>
              <a:rPr sz="831" spc="14" dirty="0">
                <a:solidFill>
                  <a:srgbClr val="74330C"/>
                </a:solidFill>
                <a:latin typeface="Arial"/>
                <a:cs typeface="Arial"/>
              </a:rPr>
              <a:t> </a:t>
            </a:r>
            <a:r>
              <a:rPr sz="831" spc="-35" dirty="0">
                <a:solidFill>
                  <a:srgbClr val="74330C"/>
                </a:solidFill>
                <a:latin typeface="Arial"/>
                <a:cs typeface="Arial"/>
              </a:rPr>
              <a:t>и</a:t>
            </a:r>
            <a:endParaRPr sz="831" dirty="0">
              <a:latin typeface="Arial"/>
              <a:cs typeface="Arial"/>
            </a:endParaRPr>
          </a:p>
          <a:p>
            <a:pPr marL="8792" marR="3517" indent="107265"/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погашение заимствований </a:t>
            </a:r>
            <a:r>
              <a:rPr sz="831" dirty="0">
                <a:solidFill>
                  <a:srgbClr val="74330C"/>
                </a:solidFill>
                <a:latin typeface="Arial"/>
                <a:cs typeface="Arial"/>
              </a:rPr>
              <a:t>на</a:t>
            </a:r>
            <a:r>
              <a:rPr sz="831" spc="-3" dirty="0">
                <a:solidFill>
                  <a:srgbClr val="74330C"/>
                </a:solidFill>
                <a:latin typeface="Arial"/>
                <a:cs typeface="Arial"/>
              </a:rPr>
              <a:t> </a:t>
            </a:r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внутреннем</a:t>
            </a:r>
            <a:endParaRPr sz="831" dirty="0">
              <a:latin typeface="Arial"/>
              <a:cs typeface="Arial"/>
            </a:endParaRPr>
          </a:p>
          <a:p>
            <a:pPr marL="231235"/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рынке</a:t>
            </a:r>
            <a:endParaRPr sz="831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95266" y="6408818"/>
            <a:ext cx="997261" cy="307165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188153" marR="3517" indent="-179360" algn="ctr">
              <a:spcBef>
                <a:spcPts val="69"/>
              </a:spcBef>
            </a:pPr>
            <a:r>
              <a:rPr sz="969" spc="-7" dirty="0">
                <a:solidFill>
                  <a:srgbClr val="74330C"/>
                </a:solidFill>
                <a:latin typeface="Arial"/>
                <a:cs typeface="Arial"/>
              </a:rPr>
              <a:t>Национальная оборона</a:t>
            </a:r>
            <a:endParaRPr sz="969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77393" y="6235297"/>
            <a:ext cx="1106975" cy="469576"/>
          </a:xfrm>
          <a:prstGeom prst="rect">
            <a:avLst/>
          </a:prstGeom>
        </p:spPr>
        <p:txBody>
          <a:bodyPr vert="horz" wrap="square" lIns="0" tIns="9232" rIns="0" bIns="0" rtlCol="0">
            <a:spAutoFit/>
          </a:bodyPr>
          <a:lstStyle/>
          <a:p>
            <a:pPr marL="8792" marR="3517" algn="ctr">
              <a:spcBef>
                <a:spcPts val="73"/>
              </a:spcBef>
            </a:pPr>
            <a:r>
              <a:rPr sz="969" spc="-7" dirty="0" err="1">
                <a:solidFill>
                  <a:srgbClr val="74330C"/>
                </a:solidFill>
                <a:latin typeface="Arial"/>
                <a:cs typeface="Arial"/>
              </a:rPr>
              <a:t>Общегосудар</a:t>
            </a:r>
            <a:r>
              <a:rPr lang="ru-RU" sz="969" spc="-7" dirty="0">
                <a:solidFill>
                  <a:srgbClr val="74330C"/>
                </a:solidFill>
                <a:latin typeface="Arial"/>
                <a:cs typeface="Arial"/>
              </a:rPr>
              <a:t>- </a:t>
            </a:r>
          </a:p>
          <a:p>
            <a:pPr marL="8792" marR="3517" algn="ctr">
              <a:spcBef>
                <a:spcPts val="73"/>
              </a:spcBef>
            </a:pPr>
            <a:r>
              <a:rPr sz="969" spc="-7" dirty="0" err="1">
                <a:solidFill>
                  <a:srgbClr val="74330C"/>
                </a:solidFill>
                <a:latin typeface="Arial"/>
                <a:cs typeface="Arial"/>
              </a:rPr>
              <a:t>ственная</a:t>
            </a:r>
            <a:r>
              <a:rPr sz="969" spc="-7" dirty="0">
                <a:solidFill>
                  <a:srgbClr val="74330C"/>
                </a:solidFill>
                <a:latin typeface="Arial"/>
                <a:cs typeface="Arial"/>
              </a:rPr>
              <a:t> деятельность</a:t>
            </a:r>
            <a:endParaRPr sz="969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92211" y="5049885"/>
            <a:ext cx="1076357" cy="456308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 marR="3517" indent="-2198" algn="ctr">
              <a:spcBef>
                <a:spcPts val="69"/>
              </a:spcBef>
            </a:pPr>
            <a:r>
              <a:rPr sz="969" spc="-7" dirty="0">
                <a:solidFill>
                  <a:srgbClr val="74330C"/>
                </a:solidFill>
                <a:latin typeface="Arial"/>
                <a:cs typeface="Arial"/>
              </a:rPr>
              <a:t>Охрана окружающей среды</a:t>
            </a:r>
            <a:endParaRPr sz="969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91048" y="5199956"/>
            <a:ext cx="1165068" cy="392444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 marR="3517" indent="3077" algn="ctr">
              <a:spcBef>
                <a:spcPts val="69"/>
              </a:spcBef>
            </a:pPr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Судебная</a:t>
            </a:r>
            <a:r>
              <a:rPr sz="831" spc="-10" dirty="0">
                <a:solidFill>
                  <a:srgbClr val="74330C"/>
                </a:solidFill>
                <a:latin typeface="Arial"/>
                <a:cs typeface="Arial"/>
              </a:rPr>
              <a:t> </a:t>
            </a:r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власть, </a:t>
            </a:r>
            <a:r>
              <a:rPr sz="831" spc="-7" dirty="0" err="1">
                <a:solidFill>
                  <a:srgbClr val="74330C"/>
                </a:solidFill>
                <a:latin typeface="Arial"/>
                <a:cs typeface="Arial"/>
              </a:rPr>
              <a:t>правоохранител</a:t>
            </a:r>
            <a:r>
              <a:rPr lang="ru-RU" sz="831" spc="-7" dirty="0">
                <a:solidFill>
                  <a:srgbClr val="74330C"/>
                </a:solidFill>
                <a:latin typeface="Arial"/>
                <a:cs typeface="Arial"/>
              </a:rPr>
              <a:t>ь</a:t>
            </a:r>
            <a:r>
              <a:rPr sz="831" dirty="0" err="1">
                <a:solidFill>
                  <a:srgbClr val="74330C"/>
                </a:solidFill>
                <a:latin typeface="Arial"/>
                <a:cs typeface="Arial"/>
              </a:rPr>
              <a:t>ная</a:t>
            </a:r>
            <a:r>
              <a:rPr sz="831" spc="-10" dirty="0">
                <a:solidFill>
                  <a:srgbClr val="74330C"/>
                </a:solidFill>
                <a:latin typeface="Arial"/>
                <a:cs typeface="Arial"/>
              </a:rPr>
              <a:t> </a:t>
            </a:r>
            <a:r>
              <a:rPr sz="831" spc="-7" dirty="0">
                <a:solidFill>
                  <a:srgbClr val="74330C"/>
                </a:solidFill>
                <a:latin typeface="Arial"/>
                <a:cs typeface="Arial"/>
              </a:rPr>
              <a:t>деятельность</a:t>
            </a:r>
            <a:endParaRPr sz="831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18340" y="4059141"/>
            <a:ext cx="859888" cy="307609"/>
          </a:xfrm>
          <a:prstGeom prst="rect">
            <a:avLst/>
          </a:prstGeom>
        </p:spPr>
        <p:txBody>
          <a:bodyPr vert="horz" wrap="square" lIns="0" tIns="9232" rIns="0" bIns="0" rtlCol="0">
            <a:spAutoFit/>
          </a:bodyPr>
          <a:lstStyle/>
          <a:p>
            <a:pPr marL="127927" marR="3517" indent="-119574">
              <a:spcBef>
                <a:spcPts val="73"/>
              </a:spcBef>
            </a:pPr>
            <a:r>
              <a:rPr sz="969" spc="-7" dirty="0">
                <a:solidFill>
                  <a:srgbClr val="74330C"/>
                </a:solidFill>
                <a:latin typeface="Arial"/>
                <a:cs typeface="Arial"/>
              </a:rPr>
              <a:t>Национальная экономика</a:t>
            </a:r>
            <a:endParaRPr sz="969" dirty="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65151" y="3855016"/>
            <a:ext cx="1225120" cy="520300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 marR="3517" indent="108584" algn="ctr">
              <a:spcBef>
                <a:spcPts val="69"/>
              </a:spcBef>
            </a:pPr>
            <a:r>
              <a:rPr sz="831" spc="-7" dirty="0">
                <a:solidFill>
                  <a:srgbClr val="61170D"/>
                </a:solidFill>
                <a:latin typeface="Arial"/>
                <a:cs typeface="Arial"/>
              </a:rPr>
              <a:t>Жилищно- коммунальные</a:t>
            </a:r>
            <a:endParaRPr sz="831" dirty="0">
              <a:latin typeface="Arial"/>
              <a:cs typeface="Arial"/>
            </a:endParaRPr>
          </a:p>
          <a:p>
            <a:pPr marL="118255" marR="111661" indent="53632" algn="ctr"/>
            <a:r>
              <a:rPr sz="831" dirty="0">
                <a:solidFill>
                  <a:srgbClr val="61170D"/>
                </a:solidFill>
                <a:latin typeface="Arial"/>
                <a:cs typeface="Arial"/>
              </a:rPr>
              <a:t>услуги</a:t>
            </a:r>
            <a:r>
              <a:rPr sz="831" spc="-14" dirty="0">
                <a:solidFill>
                  <a:srgbClr val="61170D"/>
                </a:solidFill>
                <a:latin typeface="Arial"/>
                <a:cs typeface="Arial"/>
              </a:rPr>
              <a:t> </a:t>
            </a:r>
            <a:r>
              <a:rPr sz="831" spc="-35" dirty="0">
                <a:solidFill>
                  <a:srgbClr val="61170D"/>
                </a:solidFill>
                <a:latin typeface="Arial"/>
                <a:cs typeface="Arial"/>
              </a:rPr>
              <a:t>и </a:t>
            </a:r>
            <a:r>
              <a:rPr sz="831" spc="-7" dirty="0">
                <a:solidFill>
                  <a:srgbClr val="61170D"/>
                </a:solidFill>
                <a:latin typeface="Arial"/>
                <a:cs typeface="Arial"/>
              </a:rPr>
              <a:t>жилищное</a:t>
            </a:r>
            <a:endParaRPr sz="831" dirty="0">
              <a:latin typeface="Arial"/>
              <a:cs typeface="Arial"/>
            </a:endParaRPr>
          </a:p>
          <a:p>
            <a:pPr marL="18023" algn="ctr"/>
            <a:r>
              <a:rPr sz="831" spc="-7" dirty="0">
                <a:solidFill>
                  <a:srgbClr val="61170D"/>
                </a:solidFill>
                <a:latin typeface="Arial"/>
                <a:cs typeface="Arial"/>
              </a:rPr>
              <a:t>строительство</a:t>
            </a:r>
            <a:endParaRPr sz="831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01871" y="2796074"/>
            <a:ext cx="1245473" cy="470543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 marR="3517" indent="440" algn="ctr">
              <a:spcBef>
                <a:spcPts val="69"/>
              </a:spcBef>
            </a:pPr>
            <a:r>
              <a:rPr sz="1000" spc="-7" dirty="0">
                <a:solidFill>
                  <a:srgbClr val="61170D"/>
                </a:solidFill>
                <a:latin typeface="Arial"/>
                <a:cs typeface="Arial"/>
              </a:rPr>
              <a:t>Физическая культура, </a:t>
            </a:r>
            <a:r>
              <a:rPr sz="1000" spc="-14" dirty="0">
                <a:solidFill>
                  <a:srgbClr val="61170D"/>
                </a:solidFill>
                <a:latin typeface="Arial"/>
                <a:cs typeface="Arial"/>
              </a:rPr>
              <a:t>спорт,</a:t>
            </a:r>
            <a:r>
              <a:rPr sz="1000" spc="-35" dirty="0">
                <a:solidFill>
                  <a:srgbClr val="61170D"/>
                </a:solidFill>
                <a:latin typeface="Arial"/>
                <a:cs typeface="Arial"/>
              </a:rPr>
              <a:t> </a:t>
            </a:r>
            <a:r>
              <a:rPr sz="1000" spc="-21" dirty="0">
                <a:solidFill>
                  <a:srgbClr val="61170D"/>
                </a:solidFill>
                <a:latin typeface="Arial"/>
                <a:cs typeface="Arial"/>
              </a:rPr>
              <a:t>культура </a:t>
            </a:r>
            <a:r>
              <a:rPr sz="1000" dirty="0">
                <a:solidFill>
                  <a:srgbClr val="61170D"/>
                </a:solidFill>
                <a:latin typeface="Arial"/>
                <a:cs typeface="Arial"/>
              </a:rPr>
              <a:t>и </a:t>
            </a:r>
            <a:r>
              <a:rPr sz="1000" spc="-17" dirty="0">
                <a:solidFill>
                  <a:srgbClr val="61170D"/>
                </a:solidFill>
                <a:latin typeface="Arial"/>
                <a:cs typeface="Arial"/>
              </a:rPr>
              <a:t>СМИ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09167" y="2934757"/>
            <a:ext cx="1114236" cy="328324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105507" marR="3517" indent="-97154" algn="ctr">
              <a:spcBef>
                <a:spcPts val="69"/>
              </a:spcBef>
            </a:pPr>
            <a:r>
              <a:rPr sz="1038" spc="-7" dirty="0">
                <a:solidFill>
                  <a:srgbClr val="61170D"/>
                </a:solidFill>
                <a:latin typeface="Arial"/>
                <a:cs typeface="Arial"/>
              </a:rPr>
              <a:t>Социальная политика</a:t>
            </a:r>
            <a:endParaRPr sz="1038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78215" y="1795794"/>
            <a:ext cx="782955" cy="158021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>
              <a:spcBef>
                <a:spcPts val="69"/>
              </a:spcBef>
            </a:pPr>
            <a:r>
              <a:rPr sz="969" spc="-7" dirty="0">
                <a:solidFill>
                  <a:srgbClr val="61170D"/>
                </a:solidFill>
                <a:latin typeface="Arial"/>
                <a:cs typeface="Arial"/>
              </a:rPr>
              <a:t>Образование</a:t>
            </a:r>
            <a:endParaRPr sz="969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32020" y="1865820"/>
            <a:ext cx="1078640" cy="158021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177603" marR="3517" indent="-169250">
              <a:spcBef>
                <a:spcPts val="69"/>
              </a:spcBef>
            </a:pPr>
            <a:r>
              <a:rPr sz="969" spc="-7" dirty="0" err="1">
                <a:solidFill>
                  <a:srgbClr val="61170D"/>
                </a:solidFill>
                <a:latin typeface="Arial"/>
                <a:cs typeface="Arial"/>
              </a:rPr>
              <a:t>Здравоохранение</a:t>
            </a:r>
            <a:endParaRPr sz="969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971601" y="105256"/>
            <a:ext cx="6912768" cy="439765"/>
          </a:xfrm>
          <a:prstGeom prst="rect">
            <a:avLst/>
          </a:prstGeom>
        </p:spPr>
        <p:txBody>
          <a:bodyPr vert="horz" wrap="square" lIns="0" tIns="879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792">
              <a:spcBef>
                <a:spcPts val="69"/>
              </a:spcBef>
              <a:tabLst>
                <a:tab pos="1357956" algn="l"/>
              </a:tabLst>
            </a:pPr>
            <a:r>
              <a:rPr sz="2800" b="1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СТРУКТУРА</a:t>
            </a:r>
            <a:r>
              <a:rPr lang="ru-RU" sz="2800" b="1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2800" b="1" spc="-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БЮДЖЕТА</a:t>
            </a:r>
          </a:p>
        </p:txBody>
      </p:sp>
      <p:pic>
        <p:nvPicPr>
          <p:cNvPr id="59" name="object 5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1210" y="549102"/>
            <a:ext cx="2554737" cy="397910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1209299" y="585591"/>
            <a:ext cx="1293296" cy="285877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 algn="ctr">
              <a:spcBef>
                <a:spcPts val="69"/>
              </a:spcBef>
            </a:pPr>
            <a:r>
              <a:rPr b="1" spc="-14" dirty="0">
                <a:solidFill>
                  <a:srgbClr val="61170D"/>
                </a:solidFill>
                <a:latin typeface="Arial"/>
                <a:cs typeface="Arial"/>
              </a:rPr>
              <a:t>ДОХОДЫ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61" name="object 6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01309" y="527012"/>
            <a:ext cx="3383060" cy="388268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5692528" y="546964"/>
            <a:ext cx="1307167" cy="285877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8792">
              <a:spcBef>
                <a:spcPts val="69"/>
              </a:spcBef>
            </a:pPr>
            <a:r>
              <a:rPr b="1" spc="-42" dirty="0">
                <a:solidFill>
                  <a:srgbClr val="61170D"/>
                </a:solidFill>
                <a:latin typeface="Arial"/>
                <a:cs typeface="Arial"/>
              </a:rPr>
              <a:t>РАСХОДЫ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12409" y="1002958"/>
            <a:ext cx="1461089" cy="2168623"/>
            <a:chOff x="132587" y="1418817"/>
            <a:chExt cx="1615440" cy="3132455"/>
          </a:xfrm>
        </p:grpSpPr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294" y="1418817"/>
              <a:ext cx="1525542" cy="313185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2587" y="2398788"/>
              <a:ext cx="1615440" cy="85647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72973" y="1436369"/>
              <a:ext cx="1422400" cy="3037840"/>
            </a:xfrm>
            <a:custGeom>
              <a:avLst/>
              <a:gdLst/>
              <a:ahLst/>
              <a:cxnLst/>
              <a:rect l="l" t="t" r="r" b="b"/>
              <a:pathLst>
                <a:path w="1422400" h="3037840">
                  <a:moveTo>
                    <a:pt x="710946" y="0"/>
                  </a:moveTo>
                  <a:lnTo>
                    <a:pt x="655385" y="1523"/>
                  </a:lnTo>
                  <a:lnTo>
                    <a:pt x="600995" y="6018"/>
                  </a:lnTo>
                  <a:lnTo>
                    <a:pt x="547932" y="13372"/>
                  </a:lnTo>
                  <a:lnTo>
                    <a:pt x="496354" y="23472"/>
                  </a:lnTo>
                  <a:lnTo>
                    <a:pt x="446421" y="36206"/>
                  </a:lnTo>
                  <a:lnTo>
                    <a:pt x="398289" y="51462"/>
                  </a:lnTo>
                  <a:lnTo>
                    <a:pt x="352117" y="69125"/>
                  </a:lnTo>
                  <a:lnTo>
                    <a:pt x="308063" y="89085"/>
                  </a:lnTo>
                  <a:lnTo>
                    <a:pt x="266285" y="111227"/>
                  </a:lnTo>
                  <a:lnTo>
                    <a:pt x="226940" y="135440"/>
                  </a:lnTo>
                  <a:lnTo>
                    <a:pt x="190188" y="161611"/>
                  </a:lnTo>
                  <a:lnTo>
                    <a:pt x="156186" y="189627"/>
                  </a:lnTo>
                  <a:lnTo>
                    <a:pt x="125092" y="219376"/>
                  </a:lnTo>
                  <a:lnTo>
                    <a:pt x="97064" y="250745"/>
                  </a:lnTo>
                  <a:lnTo>
                    <a:pt x="72261" y="283620"/>
                  </a:lnTo>
                  <a:lnTo>
                    <a:pt x="50839" y="317891"/>
                  </a:lnTo>
                  <a:lnTo>
                    <a:pt x="32959" y="353444"/>
                  </a:lnTo>
                  <a:lnTo>
                    <a:pt x="18776" y="390166"/>
                  </a:lnTo>
                  <a:lnTo>
                    <a:pt x="8450" y="427944"/>
                  </a:lnTo>
                  <a:lnTo>
                    <a:pt x="2138" y="466667"/>
                  </a:lnTo>
                  <a:lnTo>
                    <a:pt x="0" y="506222"/>
                  </a:lnTo>
                  <a:lnTo>
                    <a:pt x="0" y="2531109"/>
                  </a:lnTo>
                  <a:lnTo>
                    <a:pt x="2138" y="2570664"/>
                  </a:lnTo>
                  <a:lnTo>
                    <a:pt x="8450" y="2609387"/>
                  </a:lnTo>
                  <a:lnTo>
                    <a:pt x="18776" y="2647165"/>
                  </a:lnTo>
                  <a:lnTo>
                    <a:pt x="32959" y="2683887"/>
                  </a:lnTo>
                  <a:lnTo>
                    <a:pt x="50839" y="2719440"/>
                  </a:lnTo>
                  <a:lnTo>
                    <a:pt x="72261" y="2753711"/>
                  </a:lnTo>
                  <a:lnTo>
                    <a:pt x="97064" y="2786586"/>
                  </a:lnTo>
                  <a:lnTo>
                    <a:pt x="125092" y="2817955"/>
                  </a:lnTo>
                  <a:lnTo>
                    <a:pt x="156186" y="2847704"/>
                  </a:lnTo>
                  <a:lnTo>
                    <a:pt x="190188" y="2875720"/>
                  </a:lnTo>
                  <a:lnTo>
                    <a:pt x="226940" y="2901891"/>
                  </a:lnTo>
                  <a:lnTo>
                    <a:pt x="266285" y="2926104"/>
                  </a:lnTo>
                  <a:lnTo>
                    <a:pt x="308063" y="2948246"/>
                  </a:lnTo>
                  <a:lnTo>
                    <a:pt x="352117" y="2968206"/>
                  </a:lnTo>
                  <a:lnTo>
                    <a:pt x="398289" y="2985869"/>
                  </a:lnTo>
                  <a:lnTo>
                    <a:pt x="446421" y="3001125"/>
                  </a:lnTo>
                  <a:lnTo>
                    <a:pt x="496354" y="3013859"/>
                  </a:lnTo>
                  <a:lnTo>
                    <a:pt x="547932" y="3023959"/>
                  </a:lnTo>
                  <a:lnTo>
                    <a:pt x="600995" y="3031313"/>
                  </a:lnTo>
                  <a:lnTo>
                    <a:pt x="655385" y="3035808"/>
                  </a:lnTo>
                  <a:lnTo>
                    <a:pt x="710946" y="3037331"/>
                  </a:lnTo>
                  <a:lnTo>
                    <a:pt x="766511" y="3035808"/>
                  </a:lnTo>
                  <a:lnTo>
                    <a:pt x="820905" y="3031313"/>
                  </a:lnTo>
                  <a:lnTo>
                    <a:pt x="873971" y="3023959"/>
                  </a:lnTo>
                  <a:lnTo>
                    <a:pt x="925551" y="3013859"/>
                  </a:lnTo>
                  <a:lnTo>
                    <a:pt x="975486" y="3001125"/>
                  </a:lnTo>
                  <a:lnTo>
                    <a:pt x="1023619" y="2985869"/>
                  </a:lnTo>
                  <a:lnTo>
                    <a:pt x="1069791" y="2968206"/>
                  </a:lnTo>
                  <a:lnTo>
                    <a:pt x="1113845" y="2948246"/>
                  </a:lnTo>
                  <a:lnTo>
                    <a:pt x="1155622" y="2926104"/>
                  </a:lnTo>
                  <a:lnTo>
                    <a:pt x="1194966" y="2901891"/>
                  </a:lnTo>
                  <a:lnTo>
                    <a:pt x="1231717" y="2875720"/>
                  </a:lnTo>
                  <a:lnTo>
                    <a:pt x="1265717" y="2847704"/>
                  </a:lnTo>
                  <a:lnTo>
                    <a:pt x="1296809" y="2817955"/>
                  </a:lnTo>
                  <a:lnTo>
                    <a:pt x="1324835" y="2786586"/>
                  </a:lnTo>
                  <a:lnTo>
                    <a:pt x="1349637" y="2753711"/>
                  </a:lnTo>
                  <a:lnTo>
                    <a:pt x="1371057" y="2719440"/>
                  </a:lnTo>
                  <a:lnTo>
                    <a:pt x="1388936" y="2683887"/>
                  </a:lnTo>
                  <a:lnTo>
                    <a:pt x="1403117" y="2647165"/>
                  </a:lnTo>
                  <a:lnTo>
                    <a:pt x="1413442" y="2609387"/>
                  </a:lnTo>
                  <a:lnTo>
                    <a:pt x="1419753" y="2570664"/>
                  </a:lnTo>
                  <a:lnTo>
                    <a:pt x="1421892" y="2531109"/>
                  </a:lnTo>
                  <a:lnTo>
                    <a:pt x="1421892" y="506222"/>
                  </a:lnTo>
                  <a:lnTo>
                    <a:pt x="1419753" y="466667"/>
                  </a:lnTo>
                  <a:lnTo>
                    <a:pt x="1413442" y="427944"/>
                  </a:lnTo>
                  <a:lnTo>
                    <a:pt x="1403117" y="390166"/>
                  </a:lnTo>
                  <a:lnTo>
                    <a:pt x="1388936" y="353444"/>
                  </a:lnTo>
                  <a:lnTo>
                    <a:pt x="1371057" y="317891"/>
                  </a:lnTo>
                  <a:lnTo>
                    <a:pt x="1349637" y="283620"/>
                  </a:lnTo>
                  <a:lnTo>
                    <a:pt x="1324835" y="250745"/>
                  </a:lnTo>
                  <a:lnTo>
                    <a:pt x="1296809" y="219376"/>
                  </a:lnTo>
                  <a:lnTo>
                    <a:pt x="1265717" y="189627"/>
                  </a:lnTo>
                  <a:lnTo>
                    <a:pt x="1231717" y="161611"/>
                  </a:lnTo>
                  <a:lnTo>
                    <a:pt x="1194966" y="135440"/>
                  </a:lnTo>
                  <a:lnTo>
                    <a:pt x="1155622" y="111227"/>
                  </a:lnTo>
                  <a:lnTo>
                    <a:pt x="1113845" y="89085"/>
                  </a:lnTo>
                  <a:lnTo>
                    <a:pt x="1069791" y="69125"/>
                  </a:lnTo>
                  <a:lnTo>
                    <a:pt x="1023619" y="51462"/>
                  </a:lnTo>
                  <a:lnTo>
                    <a:pt x="975486" y="36206"/>
                  </a:lnTo>
                  <a:lnTo>
                    <a:pt x="925551" y="23472"/>
                  </a:lnTo>
                  <a:lnTo>
                    <a:pt x="873971" y="13372"/>
                  </a:lnTo>
                  <a:lnTo>
                    <a:pt x="820905" y="6018"/>
                  </a:lnTo>
                  <a:lnTo>
                    <a:pt x="766511" y="1523"/>
                  </a:lnTo>
                  <a:lnTo>
                    <a:pt x="710946" y="0"/>
                  </a:lnTo>
                  <a:close/>
                </a:path>
              </a:pathLst>
            </a:custGeom>
            <a:solidFill>
              <a:srgbClr val="C3D38F"/>
            </a:solidFill>
          </p:spPr>
          <p:txBody>
            <a:bodyPr wrap="square" lIns="0" tIns="0" rIns="0" bIns="0" rtlCol="0"/>
            <a:lstStyle/>
            <a:p>
              <a:endParaRPr sz="1246"/>
            </a:p>
          </p:txBody>
        </p:sp>
        <p:sp>
          <p:nvSpPr>
            <p:cNvPr id="67" name="object 67"/>
            <p:cNvSpPr/>
            <p:nvPr/>
          </p:nvSpPr>
          <p:spPr>
            <a:xfrm>
              <a:off x="172973" y="1436369"/>
              <a:ext cx="1422400" cy="3037840"/>
            </a:xfrm>
            <a:custGeom>
              <a:avLst/>
              <a:gdLst/>
              <a:ahLst/>
              <a:cxnLst/>
              <a:rect l="l" t="t" r="r" b="b"/>
              <a:pathLst>
                <a:path w="1422400" h="3037840">
                  <a:moveTo>
                    <a:pt x="1421892" y="506222"/>
                  </a:moveTo>
                  <a:lnTo>
                    <a:pt x="1419753" y="545776"/>
                  </a:lnTo>
                  <a:lnTo>
                    <a:pt x="1413442" y="584499"/>
                  </a:lnTo>
                  <a:lnTo>
                    <a:pt x="1403117" y="622277"/>
                  </a:lnTo>
                  <a:lnTo>
                    <a:pt x="1388936" y="658999"/>
                  </a:lnTo>
                  <a:lnTo>
                    <a:pt x="1371057" y="694552"/>
                  </a:lnTo>
                  <a:lnTo>
                    <a:pt x="1349637" y="728823"/>
                  </a:lnTo>
                  <a:lnTo>
                    <a:pt x="1324835" y="761698"/>
                  </a:lnTo>
                  <a:lnTo>
                    <a:pt x="1296809" y="793067"/>
                  </a:lnTo>
                  <a:lnTo>
                    <a:pt x="1265717" y="822816"/>
                  </a:lnTo>
                  <a:lnTo>
                    <a:pt x="1231717" y="850832"/>
                  </a:lnTo>
                  <a:lnTo>
                    <a:pt x="1194966" y="877003"/>
                  </a:lnTo>
                  <a:lnTo>
                    <a:pt x="1155622" y="901216"/>
                  </a:lnTo>
                  <a:lnTo>
                    <a:pt x="1113845" y="923358"/>
                  </a:lnTo>
                  <a:lnTo>
                    <a:pt x="1069791" y="943318"/>
                  </a:lnTo>
                  <a:lnTo>
                    <a:pt x="1023619" y="960981"/>
                  </a:lnTo>
                  <a:lnTo>
                    <a:pt x="975486" y="976237"/>
                  </a:lnTo>
                  <a:lnTo>
                    <a:pt x="925551" y="988971"/>
                  </a:lnTo>
                  <a:lnTo>
                    <a:pt x="873971" y="999071"/>
                  </a:lnTo>
                  <a:lnTo>
                    <a:pt x="820905" y="1006425"/>
                  </a:lnTo>
                  <a:lnTo>
                    <a:pt x="766511" y="1010920"/>
                  </a:lnTo>
                  <a:lnTo>
                    <a:pt x="710946" y="1012444"/>
                  </a:lnTo>
                  <a:lnTo>
                    <a:pt x="655385" y="1010920"/>
                  </a:lnTo>
                  <a:lnTo>
                    <a:pt x="600995" y="1006425"/>
                  </a:lnTo>
                  <a:lnTo>
                    <a:pt x="547932" y="999071"/>
                  </a:lnTo>
                  <a:lnTo>
                    <a:pt x="496354" y="988971"/>
                  </a:lnTo>
                  <a:lnTo>
                    <a:pt x="446421" y="976237"/>
                  </a:lnTo>
                  <a:lnTo>
                    <a:pt x="398289" y="960981"/>
                  </a:lnTo>
                  <a:lnTo>
                    <a:pt x="352117" y="943318"/>
                  </a:lnTo>
                  <a:lnTo>
                    <a:pt x="308063" y="923358"/>
                  </a:lnTo>
                  <a:lnTo>
                    <a:pt x="266285" y="901216"/>
                  </a:lnTo>
                  <a:lnTo>
                    <a:pt x="226940" y="877003"/>
                  </a:lnTo>
                  <a:lnTo>
                    <a:pt x="190188" y="850832"/>
                  </a:lnTo>
                  <a:lnTo>
                    <a:pt x="156186" y="822816"/>
                  </a:lnTo>
                  <a:lnTo>
                    <a:pt x="125092" y="793067"/>
                  </a:lnTo>
                  <a:lnTo>
                    <a:pt x="97064" y="761698"/>
                  </a:lnTo>
                  <a:lnTo>
                    <a:pt x="72261" y="728823"/>
                  </a:lnTo>
                  <a:lnTo>
                    <a:pt x="50839" y="694552"/>
                  </a:lnTo>
                  <a:lnTo>
                    <a:pt x="32959" y="658999"/>
                  </a:lnTo>
                  <a:lnTo>
                    <a:pt x="18776" y="622277"/>
                  </a:lnTo>
                  <a:lnTo>
                    <a:pt x="8450" y="584499"/>
                  </a:lnTo>
                  <a:lnTo>
                    <a:pt x="2138" y="545776"/>
                  </a:lnTo>
                  <a:lnTo>
                    <a:pt x="0" y="506222"/>
                  </a:lnTo>
                </a:path>
                <a:path w="1422400" h="3037840">
                  <a:moveTo>
                    <a:pt x="0" y="506222"/>
                  </a:moveTo>
                  <a:lnTo>
                    <a:pt x="2138" y="466667"/>
                  </a:lnTo>
                  <a:lnTo>
                    <a:pt x="8450" y="427944"/>
                  </a:lnTo>
                  <a:lnTo>
                    <a:pt x="18776" y="390166"/>
                  </a:lnTo>
                  <a:lnTo>
                    <a:pt x="32959" y="353444"/>
                  </a:lnTo>
                  <a:lnTo>
                    <a:pt x="50839" y="317891"/>
                  </a:lnTo>
                  <a:lnTo>
                    <a:pt x="72261" y="283620"/>
                  </a:lnTo>
                  <a:lnTo>
                    <a:pt x="97064" y="250745"/>
                  </a:lnTo>
                  <a:lnTo>
                    <a:pt x="125092" y="219376"/>
                  </a:lnTo>
                  <a:lnTo>
                    <a:pt x="156186" y="189627"/>
                  </a:lnTo>
                  <a:lnTo>
                    <a:pt x="190188" y="161611"/>
                  </a:lnTo>
                  <a:lnTo>
                    <a:pt x="226940" y="135440"/>
                  </a:lnTo>
                  <a:lnTo>
                    <a:pt x="266285" y="111227"/>
                  </a:lnTo>
                  <a:lnTo>
                    <a:pt x="308063" y="89085"/>
                  </a:lnTo>
                  <a:lnTo>
                    <a:pt x="352117" y="69125"/>
                  </a:lnTo>
                  <a:lnTo>
                    <a:pt x="398289" y="51462"/>
                  </a:lnTo>
                  <a:lnTo>
                    <a:pt x="446421" y="36206"/>
                  </a:lnTo>
                  <a:lnTo>
                    <a:pt x="496354" y="23472"/>
                  </a:lnTo>
                  <a:lnTo>
                    <a:pt x="547932" y="13372"/>
                  </a:lnTo>
                  <a:lnTo>
                    <a:pt x="600995" y="6018"/>
                  </a:lnTo>
                  <a:lnTo>
                    <a:pt x="655385" y="1523"/>
                  </a:lnTo>
                  <a:lnTo>
                    <a:pt x="710946" y="0"/>
                  </a:lnTo>
                  <a:lnTo>
                    <a:pt x="766511" y="1523"/>
                  </a:lnTo>
                  <a:lnTo>
                    <a:pt x="820905" y="6018"/>
                  </a:lnTo>
                  <a:lnTo>
                    <a:pt x="873971" y="13372"/>
                  </a:lnTo>
                  <a:lnTo>
                    <a:pt x="925551" y="23472"/>
                  </a:lnTo>
                  <a:lnTo>
                    <a:pt x="975486" y="36206"/>
                  </a:lnTo>
                  <a:lnTo>
                    <a:pt x="1023619" y="51462"/>
                  </a:lnTo>
                  <a:lnTo>
                    <a:pt x="1069791" y="69125"/>
                  </a:lnTo>
                  <a:lnTo>
                    <a:pt x="1113845" y="89085"/>
                  </a:lnTo>
                  <a:lnTo>
                    <a:pt x="1155622" y="111227"/>
                  </a:lnTo>
                  <a:lnTo>
                    <a:pt x="1194966" y="135440"/>
                  </a:lnTo>
                  <a:lnTo>
                    <a:pt x="1231717" y="161611"/>
                  </a:lnTo>
                  <a:lnTo>
                    <a:pt x="1265717" y="189627"/>
                  </a:lnTo>
                  <a:lnTo>
                    <a:pt x="1296809" y="219376"/>
                  </a:lnTo>
                  <a:lnTo>
                    <a:pt x="1324835" y="250745"/>
                  </a:lnTo>
                  <a:lnTo>
                    <a:pt x="1349637" y="283620"/>
                  </a:lnTo>
                  <a:lnTo>
                    <a:pt x="1371057" y="317891"/>
                  </a:lnTo>
                  <a:lnTo>
                    <a:pt x="1388936" y="353444"/>
                  </a:lnTo>
                  <a:lnTo>
                    <a:pt x="1403117" y="390166"/>
                  </a:lnTo>
                  <a:lnTo>
                    <a:pt x="1413442" y="427944"/>
                  </a:lnTo>
                  <a:lnTo>
                    <a:pt x="1419753" y="466667"/>
                  </a:lnTo>
                  <a:lnTo>
                    <a:pt x="1421892" y="506222"/>
                  </a:lnTo>
                  <a:lnTo>
                    <a:pt x="1421892" y="2531109"/>
                  </a:lnTo>
                  <a:lnTo>
                    <a:pt x="1419753" y="2570664"/>
                  </a:lnTo>
                  <a:lnTo>
                    <a:pt x="1413442" y="2609387"/>
                  </a:lnTo>
                  <a:lnTo>
                    <a:pt x="1403117" y="2647165"/>
                  </a:lnTo>
                  <a:lnTo>
                    <a:pt x="1388936" y="2683887"/>
                  </a:lnTo>
                  <a:lnTo>
                    <a:pt x="1371057" y="2719440"/>
                  </a:lnTo>
                  <a:lnTo>
                    <a:pt x="1349637" y="2753711"/>
                  </a:lnTo>
                  <a:lnTo>
                    <a:pt x="1324835" y="2786586"/>
                  </a:lnTo>
                  <a:lnTo>
                    <a:pt x="1296809" y="2817955"/>
                  </a:lnTo>
                  <a:lnTo>
                    <a:pt x="1265717" y="2847704"/>
                  </a:lnTo>
                  <a:lnTo>
                    <a:pt x="1231717" y="2875720"/>
                  </a:lnTo>
                  <a:lnTo>
                    <a:pt x="1194966" y="2901891"/>
                  </a:lnTo>
                  <a:lnTo>
                    <a:pt x="1155622" y="2926104"/>
                  </a:lnTo>
                  <a:lnTo>
                    <a:pt x="1113845" y="2948246"/>
                  </a:lnTo>
                  <a:lnTo>
                    <a:pt x="1069791" y="2968206"/>
                  </a:lnTo>
                  <a:lnTo>
                    <a:pt x="1023619" y="2985869"/>
                  </a:lnTo>
                  <a:lnTo>
                    <a:pt x="975486" y="3001125"/>
                  </a:lnTo>
                  <a:lnTo>
                    <a:pt x="925551" y="3013859"/>
                  </a:lnTo>
                  <a:lnTo>
                    <a:pt x="873971" y="3023959"/>
                  </a:lnTo>
                  <a:lnTo>
                    <a:pt x="820905" y="3031313"/>
                  </a:lnTo>
                  <a:lnTo>
                    <a:pt x="766511" y="3035808"/>
                  </a:lnTo>
                  <a:lnTo>
                    <a:pt x="710946" y="3037331"/>
                  </a:lnTo>
                  <a:lnTo>
                    <a:pt x="655385" y="3035808"/>
                  </a:lnTo>
                  <a:lnTo>
                    <a:pt x="600995" y="3031313"/>
                  </a:lnTo>
                  <a:lnTo>
                    <a:pt x="547932" y="3023959"/>
                  </a:lnTo>
                  <a:lnTo>
                    <a:pt x="496354" y="3013859"/>
                  </a:lnTo>
                  <a:lnTo>
                    <a:pt x="446421" y="3001125"/>
                  </a:lnTo>
                  <a:lnTo>
                    <a:pt x="398289" y="2985869"/>
                  </a:lnTo>
                  <a:lnTo>
                    <a:pt x="352117" y="2968206"/>
                  </a:lnTo>
                  <a:lnTo>
                    <a:pt x="308063" y="2948246"/>
                  </a:lnTo>
                  <a:lnTo>
                    <a:pt x="266285" y="2926104"/>
                  </a:lnTo>
                  <a:lnTo>
                    <a:pt x="226940" y="2901891"/>
                  </a:lnTo>
                  <a:lnTo>
                    <a:pt x="190188" y="2875720"/>
                  </a:lnTo>
                  <a:lnTo>
                    <a:pt x="156186" y="2847704"/>
                  </a:lnTo>
                  <a:lnTo>
                    <a:pt x="125092" y="2817955"/>
                  </a:lnTo>
                  <a:lnTo>
                    <a:pt x="97064" y="2786586"/>
                  </a:lnTo>
                  <a:lnTo>
                    <a:pt x="72261" y="2753711"/>
                  </a:lnTo>
                  <a:lnTo>
                    <a:pt x="50839" y="2719440"/>
                  </a:lnTo>
                  <a:lnTo>
                    <a:pt x="32959" y="2683887"/>
                  </a:lnTo>
                  <a:lnTo>
                    <a:pt x="18776" y="2647165"/>
                  </a:lnTo>
                  <a:lnTo>
                    <a:pt x="8450" y="2609387"/>
                  </a:lnTo>
                  <a:lnTo>
                    <a:pt x="2138" y="2570664"/>
                  </a:lnTo>
                  <a:lnTo>
                    <a:pt x="0" y="2531109"/>
                  </a:lnTo>
                  <a:lnTo>
                    <a:pt x="0" y="506222"/>
                  </a:lnTo>
                  <a:close/>
                </a:path>
              </a:pathLst>
            </a:custGeom>
            <a:ln w="19812">
              <a:solidFill>
                <a:srgbClr val="B0B4A8"/>
              </a:solidFill>
            </a:ln>
          </p:spPr>
          <p:txBody>
            <a:bodyPr wrap="square" lIns="0" tIns="0" rIns="0" bIns="0" rtlCol="0"/>
            <a:lstStyle/>
            <a:p>
              <a:endParaRPr sz="1246"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58137" y="1927533"/>
            <a:ext cx="829994" cy="392316"/>
          </a:xfrm>
          <a:prstGeom prst="rect">
            <a:avLst/>
          </a:prstGeom>
        </p:spPr>
        <p:txBody>
          <a:bodyPr vert="horz" wrap="square" lIns="0" tIns="8792" rIns="0" bIns="0" rtlCol="0">
            <a:spAutoFit/>
          </a:bodyPr>
          <a:lstStyle/>
          <a:p>
            <a:pPr marL="142434" marR="3517" indent="-134081">
              <a:spcBef>
                <a:spcPts val="69"/>
              </a:spcBef>
            </a:pPr>
            <a:r>
              <a:rPr sz="1246" spc="-7" dirty="0">
                <a:solidFill>
                  <a:srgbClr val="61170D"/>
                </a:solidFill>
                <a:latin typeface="Arial"/>
                <a:cs typeface="Arial"/>
              </a:rPr>
              <a:t>Налоговые доходы</a:t>
            </a:r>
            <a:endParaRPr sz="1246" dirty="0">
              <a:latin typeface="Arial"/>
              <a:cs typeface="Arial"/>
            </a:endParaRPr>
          </a:p>
        </p:txBody>
      </p:sp>
      <p:pic>
        <p:nvPicPr>
          <p:cNvPr id="69" name="object 6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60834" y="1022475"/>
            <a:ext cx="1417718" cy="763603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875564" y="1061386"/>
            <a:ext cx="4980552" cy="1829802"/>
            <a:chOff x="-2110283" y="1517171"/>
            <a:chExt cx="7629471" cy="2643047"/>
          </a:xfrm>
        </p:grpSpPr>
        <p:pic>
          <p:nvPicPr>
            <p:cNvPr id="71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-2110283" y="1686995"/>
              <a:ext cx="1007363" cy="64539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-37259" y="1649229"/>
              <a:ext cx="652272" cy="46177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-37259" y="3156371"/>
              <a:ext cx="562355" cy="46177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62231" y="1517171"/>
              <a:ext cx="1756957" cy="101697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97239" y="3237488"/>
              <a:ext cx="1671838" cy="922730"/>
            </a:xfrm>
            <a:prstGeom prst="rect">
              <a:avLst/>
            </a:prstGeom>
          </p:spPr>
        </p:pic>
      </p:grpSp>
      <p:pic>
        <p:nvPicPr>
          <p:cNvPr id="76" name="object 7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82168" y="3314005"/>
            <a:ext cx="1000835" cy="677359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78215" y="4545346"/>
            <a:ext cx="900012" cy="476509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37696" y="5665923"/>
            <a:ext cx="840531" cy="569374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777394" y="2333754"/>
            <a:ext cx="928057" cy="451517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500824" y="3275694"/>
            <a:ext cx="5207334" cy="1746161"/>
            <a:chOff x="-283479" y="4694797"/>
            <a:chExt cx="7521707" cy="2522235"/>
          </a:xfrm>
        </p:grpSpPr>
        <p:pic>
          <p:nvPicPr>
            <p:cNvPr id="81" name="object 8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53378" y="4962080"/>
              <a:ext cx="858012" cy="59588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80803" y="6443401"/>
              <a:ext cx="1057425" cy="773631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-283479" y="4694797"/>
              <a:ext cx="4140001" cy="917331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17649" y="3274592"/>
            <a:ext cx="2632504" cy="609486"/>
          </a:xfrm>
          <a:prstGeom prst="rect">
            <a:avLst/>
          </a:prstGeom>
        </p:spPr>
        <p:txBody>
          <a:bodyPr vert="horz" wrap="square" lIns="0" tIns="9232" rIns="0" bIns="0" rtlCol="0">
            <a:spAutoFit/>
          </a:bodyPr>
          <a:lstStyle/>
          <a:p>
            <a:pPr marL="8792" marR="3517" algn="ctr">
              <a:spcBef>
                <a:spcPts val="73"/>
              </a:spcBef>
            </a:pPr>
            <a:r>
              <a:rPr sz="1300" b="1" i="1" spc="-7" dirty="0">
                <a:solidFill>
                  <a:srgbClr val="61170D"/>
                </a:solidFill>
                <a:latin typeface="Arial"/>
                <a:cs typeface="Arial"/>
              </a:rPr>
              <a:t>Источники</a:t>
            </a:r>
            <a:r>
              <a:rPr sz="1300" b="1" i="1" spc="-35" dirty="0">
                <a:solidFill>
                  <a:srgbClr val="61170D"/>
                </a:solidFill>
                <a:latin typeface="Arial"/>
                <a:cs typeface="Arial"/>
              </a:rPr>
              <a:t> </a:t>
            </a:r>
            <a:r>
              <a:rPr sz="1300" b="1" i="1" spc="-7" dirty="0">
                <a:solidFill>
                  <a:srgbClr val="61170D"/>
                </a:solidFill>
                <a:latin typeface="Arial"/>
                <a:cs typeface="Arial"/>
              </a:rPr>
              <a:t>финансирования </a:t>
            </a:r>
            <a:r>
              <a:rPr sz="1300" b="1" i="1" dirty="0">
                <a:solidFill>
                  <a:srgbClr val="61170D"/>
                </a:solidFill>
                <a:latin typeface="Arial"/>
                <a:cs typeface="Arial"/>
              </a:rPr>
              <a:t>дефицита</a:t>
            </a:r>
            <a:r>
              <a:rPr sz="1300" b="1" i="1" spc="-38" dirty="0">
                <a:solidFill>
                  <a:srgbClr val="61170D"/>
                </a:solidFill>
                <a:latin typeface="Arial"/>
                <a:cs typeface="Arial"/>
              </a:rPr>
              <a:t> </a:t>
            </a:r>
            <a:r>
              <a:rPr sz="1300" b="1" i="1" spc="-7" dirty="0">
                <a:solidFill>
                  <a:srgbClr val="61170D"/>
                </a:solidFill>
                <a:latin typeface="Arial"/>
                <a:cs typeface="Arial"/>
              </a:rPr>
              <a:t>(направления использования</a:t>
            </a:r>
            <a:r>
              <a:rPr sz="1300" b="1" i="1" spc="-24" dirty="0">
                <a:solidFill>
                  <a:srgbClr val="61170D"/>
                </a:solidFill>
                <a:latin typeface="Arial"/>
                <a:cs typeface="Arial"/>
              </a:rPr>
              <a:t> </a:t>
            </a:r>
            <a:r>
              <a:rPr sz="1300" b="1" i="1" spc="-7" dirty="0">
                <a:solidFill>
                  <a:srgbClr val="61170D"/>
                </a:solidFill>
                <a:latin typeface="Arial"/>
                <a:cs typeface="Arial"/>
              </a:rPr>
              <a:t>профицита</a:t>
            </a:r>
            <a:r>
              <a:rPr sz="969" b="1" i="1" spc="-7" dirty="0">
                <a:solidFill>
                  <a:srgbClr val="61170D"/>
                </a:solidFill>
                <a:latin typeface="Arial"/>
                <a:cs typeface="Arial"/>
              </a:rPr>
              <a:t>)</a:t>
            </a:r>
            <a:endParaRPr sz="969" dirty="0">
              <a:latin typeface="Arial"/>
              <a:cs typeface="Arial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836326" y="4050978"/>
            <a:ext cx="4756098" cy="2307477"/>
            <a:chOff x="839172" y="5687656"/>
            <a:chExt cx="6869920" cy="3333022"/>
          </a:xfrm>
        </p:grpSpPr>
        <p:pic>
          <p:nvPicPr>
            <p:cNvPr id="86" name="object 8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39172" y="7867593"/>
              <a:ext cx="739140" cy="63398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37902" y="5704095"/>
              <a:ext cx="766572" cy="71932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318772" y="7845561"/>
              <a:ext cx="723901" cy="55626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25119" y="5687656"/>
              <a:ext cx="1001394" cy="66757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66911" y="8185632"/>
              <a:ext cx="942181" cy="835046"/>
            </a:xfrm>
            <a:prstGeom prst="rect">
              <a:avLst/>
            </a:prstGeom>
          </p:spPr>
        </p:pic>
      </p:grpSp>
      <p:pic>
        <p:nvPicPr>
          <p:cNvPr id="101" name="object 81">
            <a:extLst>
              <a:ext uri="{FF2B5EF4-FFF2-40B4-BE49-F238E27FC236}">
                <a16:creationId xmlns:a16="http://schemas.microsoft.com/office/drawing/2014/main" id="{C99CD8FD-2901-D979-A386-867FEED42A2D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869059" y="3349972"/>
            <a:ext cx="723365" cy="560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A8B54B08-2383-4CB0-98E0-A17A5DA4F8E7}"/>
              </a:ext>
            </a:extLst>
          </p:cNvPr>
          <p:cNvSpPr/>
          <p:nvPr/>
        </p:nvSpPr>
        <p:spPr>
          <a:xfrm>
            <a:off x="1920294" y="946269"/>
            <a:ext cx="2120044" cy="7209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/>
        </p:spPr>
        <p:txBody>
          <a:bodyPr lIns="51435" tIns="51435" rIns="51435" bIns="51435" spcCol="1270"/>
          <a:lstStyle/>
          <a:p>
            <a:pPr marL="42863" lvl="1" indent="-42863" defTabSz="366713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ru-RU" sz="1050" dirty="0">
              <a:solidFill>
                <a:sysClr val="window" lastClr="FFFFFF"/>
              </a:solidFill>
              <a:latin typeface="Calibri"/>
            </a:endParaRP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FEB223A4-A811-4CB8-A20E-8264486BF6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365522"/>
              </p:ext>
            </p:extLst>
          </p:nvPr>
        </p:nvGraphicFramePr>
        <p:xfrm>
          <a:off x="3113838" y="1412776"/>
          <a:ext cx="588665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C8162E-1CBD-435D-A1DC-72BB2C7BD1B1}"/>
              </a:ext>
            </a:extLst>
          </p:cNvPr>
          <p:cNvGrpSpPr/>
          <p:nvPr/>
        </p:nvGrpSpPr>
        <p:grpSpPr>
          <a:xfrm>
            <a:off x="3452555" y="304456"/>
            <a:ext cx="5668585" cy="720952"/>
            <a:chOff x="-3731166" y="6031543"/>
            <a:chExt cx="10521917" cy="208091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Скругленный прямоугольник 4">
              <a:extLst>
                <a:ext uri="{FF2B5EF4-FFF2-40B4-BE49-F238E27FC236}">
                  <a16:creationId xmlns:a16="http://schemas.microsoft.com/office/drawing/2014/main" id="{CFA37DEF-E25D-4550-97F4-3622A79F5094}"/>
                </a:ext>
              </a:extLst>
            </p:cNvPr>
            <p:cNvSpPr/>
            <p:nvPr/>
          </p:nvSpPr>
          <p:spPr>
            <a:xfrm>
              <a:off x="-3731166" y="6031543"/>
              <a:ext cx="10521917" cy="208091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BACC6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BACC6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</a:rPr>
                <a:t>Основные подходы к формированию бюджета 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bg1"/>
                  </a:solidFill>
                </a:rPr>
                <a:t>на 2023 год</a:t>
              </a:r>
            </a:p>
          </p:txBody>
        </p:sp>
        <p:sp>
          <p:nvSpPr>
            <p:cNvPr id="11" name="Скругленный прямоугольник 4">
              <a:extLst>
                <a:ext uri="{FF2B5EF4-FFF2-40B4-BE49-F238E27FC236}">
                  <a16:creationId xmlns:a16="http://schemas.microsoft.com/office/drawing/2014/main" id="{E019AEE1-1B81-46EB-B49B-DB4FACE7A3ED}"/>
                </a:ext>
              </a:extLst>
            </p:cNvPr>
            <p:cNvSpPr/>
            <p:nvPr/>
          </p:nvSpPr>
          <p:spPr>
            <a:xfrm>
              <a:off x="2551183" y="6085238"/>
              <a:ext cx="4096427" cy="179005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51435" tIns="51435" rIns="51435" bIns="51435" spcCol="1270"/>
            <a:lstStyle/>
            <a:p>
              <a:pPr marL="42863" lvl="1" indent="-42863" defTabSz="36671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05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3F22C3A-5380-3C2D-F6CF-FAD3859F5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459546"/>
              </p:ext>
            </p:extLst>
          </p:nvPr>
        </p:nvGraphicFramePr>
        <p:xfrm>
          <a:off x="197513" y="1412776"/>
          <a:ext cx="3255041" cy="5114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41E6CDAE-0F41-C9A8-8981-E088DEAF357F}"/>
              </a:ext>
            </a:extLst>
          </p:cNvPr>
          <p:cNvSpPr/>
          <p:nvPr/>
        </p:nvSpPr>
        <p:spPr>
          <a:xfrm>
            <a:off x="302115" y="331170"/>
            <a:ext cx="2916324" cy="720951"/>
          </a:xfrm>
          <a:prstGeom prst="roundRect">
            <a:avLst>
              <a:gd name="adj" fmla="val 10000"/>
            </a:avLst>
          </a:prstGeom>
          <a:gradFill rotWithShape="1">
            <a:gsLst>
              <a:gs pos="0">
                <a:srgbClr val="4BACC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BACC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BACC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txBody>
          <a:bodyPr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Показатели для формирования бюджета на 2023 год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БЮДЖЕТА РАЙОНА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1D0044A-A302-DFDB-D549-F1D8F7244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264337"/>
              </p:ext>
            </p:extLst>
          </p:nvPr>
        </p:nvGraphicFramePr>
        <p:xfrm>
          <a:off x="0" y="98072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5279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408712"/>
          </a:xfrm>
          <a:prstGeom prst="rect">
            <a:avLst/>
          </a:prstGeom>
          <a:gradFill>
            <a:gsLst>
              <a:gs pos="0">
                <a:srgbClr val="EEFFDD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algn="just"/>
            <a:r>
              <a:rPr lang="ru-RU" sz="17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Чашникского района на 20</a:t>
            </a:r>
            <a:r>
              <a:rPr lang="en-US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 утвержден по </a:t>
            </a:r>
            <a:r>
              <a:rPr lang="ru-RU" sz="17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64 782,7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по </a:t>
            </a:r>
            <a:r>
              <a:rPr lang="ru-RU" sz="175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5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64 562,3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превышением доходов над расходами (</a:t>
            </a:r>
            <a:r>
              <a:rPr lang="ru-RU" sz="17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сумме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220,4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</a:p>
          <a:p>
            <a:pPr algn="just"/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План по </a:t>
            </a:r>
            <a:r>
              <a:rPr lang="ru-RU" sz="17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и неналоговым доходам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в сумме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45 109,8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69,6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процента от общего объема доходов. </a:t>
            </a:r>
            <a:r>
              <a:rPr lang="ru-RU" sz="17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вышестоящего бюджета в структуре доходов бюджета района составляют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30,4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процента  или 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19 673,0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том  числе  </a:t>
            </a:r>
            <a:r>
              <a:rPr lang="ru-RU" sz="17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18 393,0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  <a:r>
              <a:rPr lang="ru-RU" sz="17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финансирование расходов: по текущему ремонту улично-дорожной сети населенных пунктов –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153,5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 по уплате дохода по эмиссионным ценным бумагам, эмитированным райисполкомом, –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282,7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 </a:t>
            </a:r>
            <a:r>
              <a:rPr lang="ru-RU" sz="175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на: капитальный ремонт, модернизацию жилищного фонда –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790,0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 на замену осветительных приборов на более энергоэффективные в населенных пунктах </a:t>
            </a:r>
            <a:r>
              <a:rPr lang="ru-RU" sz="175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53,8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рублей.</a:t>
            </a:r>
          </a:p>
          <a:p>
            <a:pPr algn="just"/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75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консолидированного бюджета района на 2023 год предусмотрены в сумме </a:t>
            </a:r>
            <a:r>
              <a:rPr lang="ru-RU" sz="175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64 562,3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В объеме расходов бюджета средства, предусмотренные на  </a:t>
            </a:r>
            <a:r>
              <a:rPr lang="ru-RU" sz="175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расходы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составляют </a:t>
            </a:r>
            <a:r>
              <a:rPr lang="ru-RU" sz="175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63 010,9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</a:t>
            </a:r>
            <a:r>
              <a:rPr lang="ru-RU" sz="175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97,6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процента всех расходов, из них расходы на выплату </a:t>
            </a:r>
            <a:r>
              <a:rPr lang="ru-RU" sz="175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с начислениями на нее, трансфертов населению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5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за лекарственные средства, продукты питания, коммунальные услуги, субсидирование жилищно – коммунальных и транспортных услуг населению, расчеты за топливо,  отпускаемое  населению по фиксированным розничным ценам,  обслуживание  долга 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75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57 913,3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</a:t>
            </a:r>
            <a:r>
              <a:rPr lang="ru-RU" sz="175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89,7</a:t>
            </a:r>
            <a:r>
              <a:rPr lang="ru-RU" sz="175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процента. Расходы капитального характера запланированы в сумме </a:t>
            </a:r>
            <a:r>
              <a:rPr lang="ru-RU" sz="175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987,4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</a:t>
            </a:r>
            <a:r>
              <a:rPr lang="ru-RU" sz="175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ru-RU" sz="17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процента всех расходов.</a:t>
            </a:r>
          </a:p>
          <a:p>
            <a:pPr algn="just"/>
            <a:endParaRPr lang="ru-RU" sz="1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2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46E1D9-4AFE-42D7-8792-2612F577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476"/>
            <a:ext cx="8229600" cy="149817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 исполнения бюджета Чашникского района на 2023 года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Объект 5">
            <a:extLst>
              <a:ext uri="{FF2B5EF4-FFF2-40B4-BE49-F238E27FC236}">
                <a16:creationId xmlns:a16="http://schemas.microsoft.com/office/drawing/2014/main" id="{B1B9A390-F7A0-452D-8442-BD3A242EA2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altLang="ru-RU" dirty="0"/>
              <a:t>(тыс. рублей)</a:t>
            </a:r>
            <a:br>
              <a:rPr lang="ru-RU" altLang="ru-RU" dirty="0"/>
            </a:br>
            <a:endParaRPr lang="ru-RU" alt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D5F2799-37AE-479A-A89F-287775BBA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637220"/>
              </p:ext>
            </p:extLst>
          </p:nvPr>
        </p:nvGraphicFramePr>
        <p:xfrm>
          <a:off x="179512" y="2402886"/>
          <a:ext cx="8507288" cy="418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>
            <a:extLst>
              <a:ext uri="{FF2B5EF4-FFF2-40B4-BE49-F238E27FC236}">
                <a16:creationId xmlns:a16="http://schemas.microsoft.com/office/drawing/2014/main" id="{4AA17573-8DAA-4509-9E23-B5A0FA0F1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440272"/>
            <a:ext cx="6722269" cy="486965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 и структура собственных доходов бюджета </a:t>
            </a:r>
            <a:b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2023 год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D8F4780-A43F-4586-A5E0-2BE2D95389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5300852"/>
              </p:ext>
            </p:extLst>
          </p:nvPr>
        </p:nvGraphicFramePr>
        <p:xfrm>
          <a:off x="107836" y="1745727"/>
          <a:ext cx="4572509" cy="48245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9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5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Наименование доходов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Сумма, </a:t>
                      </a:r>
                    </a:p>
                    <a:p>
                      <a:pPr algn="ctr"/>
                      <a:r>
                        <a:rPr lang="ru-RU" sz="2000" dirty="0"/>
                        <a:t>тыс. рублей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510">
                <a:tc>
                  <a:txBody>
                    <a:bodyPr/>
                    <a:lstStyle/>
                    <a:p>
                      <a:r>
                        <a:rPr lang="ru-RU" sz="2000" dirty="0"/>
                        <a:t>Подоходный налог с физических лиц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22 652,6</a:t>
                      </a:r>
                      <a:endParaRPr lang="ru-RU" sz="2000" b="1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422">
                <a:tc>
                  <a:txBody>
                    <a:bodyPr/>
                    <a:lstStyle/>
                    <a:p>
                      <a:r>
                        <a:rPr lang="ru-RU" sz="2000" dirty="0"/>
                        <a:t>Налог на прибыль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3 369,8</a:t>
                      </a:r>
                      <a:endParaRPr lang="ru-RU" sz="2000" b="1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81">
                <a:tc>
                  <a:txBody>
                    <a:bodyPr/>
                    <a:lstStyle/>
                    <a:p>
                      <a:r>
                        <a:rPr lang="ru-RU" sz="2000" dirty="0"/>
                        <a:t>Земельный налог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977,2</a:t>
                      </a:r>
                      <a:endParaRPr lang="ru-RU" sz="2000" b="1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391">
                <a:tc>
                  <a:txBody>
                    <a:bodyPr/>
                    <a:lstStyle/>
                    <a:p>
                      <a:r>
                        <a:rPr lang="ru-RU" sz="2000" dirty="0"/>
                        <a:t>Налог на недвижимость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6 712,1</a:t>
                      </a:r>
                      <a:endParaRPr lang="ru-RU" sz="2000" b="1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552">
                <a:tc>
                  <a:txBody>
                    <a:bodyPr/>
                    <a:lstStyle/>
                    <a:p>
                      <a:r>
                        <a:rPr lang="ru-RU" sz="2000" dirty="0"/>
                        <a:t>Налог на добавленную стоимость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4 995,9</a:t>
                      </a:r>
                      <a:endParaRPr lang="ru-RU" sz="2000" b="1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3391">
                <a:tc>
                  <a:txBody>
                    <a:bodyPr/>
                    <a:lstStyle/>
                    <a:p>
                      <a:r>
                        <a:rPr lang="ru-RU" sz="2000" dirty="0"/>
                        <a:t>Другие</a:t>
                      </a:r>
                      <a:r>
                        <a:rPr lang="ru-RU" sz="2000" baseline="0" dirty="0"/>
                        <a:t> налоги и сборы</a:t>
                      </a:r>
                      <a:endParaRPr lang="ru-RU" sz="2000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6 402,2</a:t>
                      </a:r>
                      <a:endParaRPr lang="ru-RU" sz="2000" b="1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381">
                <a:tc>
                  <a:txBody>
                    <a:bodyPr/>
                    <a:lstStyle/>
                    <a:p>
                      <a:r>
                        <a:rPr lang="ru-RU" sz="2000" dirty="0"/>
                        <a:t>Всего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45 109,8</a:t>
                      </a:r>
                      <a:endParaRPr lang="ru-RU" sz="2000" b="1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Объект 7">
            <a:extLst>
              <a:ext uri="{FF2B5EF4-FFF2-40B4-BE49-F238E27FC236}">
                <a16:creationId xmlns:a16="http://schemas.microsoft.com/office/drawing/2014/main" id="{43FA7201-5062-421A-A7EF-3A6EB65916A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0833924"/>
              </p:ext>
            </p:extLst>
          </p:nvPr>
        </p:nvGraphicFramePr>
        <p:xfrm>
          <a:off x="4658387" y="1371119"/>
          <a:ext cx="4319605" cy="5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27F75029-29F7-43BE-8958-71C8A687BE78}"/>
              </a:ext>
            </a:extLst>
          </p:cNvPr>
          <p:cNvSpPr/>
          <p:nvPr/>
        </p:nvSpPr>
        <p:spPr>
          <a:xfrm>
            <a:off x="4954589" y="6303551"/>
            <a:ext cx="2754306" cy="527517"/>
          </a:xfrm>
          <a:prstGeom prst="wedgeRoundRectCallout">
            <a:avLst>
              <a:gd name="adj1" fmla="val -61031"/>
              <a:gd name="adj2" fmla="val 1724"/>
              <a:gd name="adj3" fmla="val 16667"/>
            </a:avLst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solidFill>
                  <a:srgbClr val="000000"/>
                </a:solidFill>
              </a:rPr>
              <a:t>Рост к уровню 2022 года </a:t>
            </a:r>
            <a:r>
              <a:rPr lang="ru-RU" b="1" u="sng" dirty="0">
                <a:solidFill>
                  <a:srgbClr val="000000"/>
                </a:solidFill>
              </a:rPr>
              <a:t>118,2%</a:t>
            </a: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>
            <a:extLst>
              <a:ext uri="{FF2B5EF4-FFF2-40B4-BE49-F238E27FC236}">
                <a16:creationId xmlns:a16="http://schemas.microsoft.com/office/drawing/2014/main" id="{1A79C72B-A453-424C-8D1F-A552740DB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3664" y="393985"/>
            <a:ext cx="6723459" cy="485775"/>
          </a:xfrm>
        </p:spPr>
        <p:txBody>
          <a:bodyPr/>
          <a:lstStyle/>
          <a:p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в бюджет района на 2023 год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8C3240E-9BF9-4F46-98E3-B9CCB8C03C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493912"/>
              </p:ext>
            </p:extLst>
          </p:nvPr>
        </p:nvGraphicFramePr>
        <p:xfrm>
          <a:off x="130810" y="1196752"/>
          <a:ext cx="4592401" cy="55106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0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0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доходов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Сумма, </a:t>
                      </a:r>
                    </a:p>
                    <a:p>
                      <a:pPr algn="ctr"/>
                      <a:r>
                        <a:rPr lang="ru-RU" sz="1600" dirty="0"/>
                        <a:t>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961">
                <a:tc>
                  <a:txBody>
                    <a:bodyPr/>
                    <a:lstStyle/>
                    <a:p>
                      <a:r>
                        <a:rPr lang="ru-RU" sz="1600" dirty="0"/>
                        <a:t>Дотация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18 393,0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357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Субвенции на финансирование расходов по текущему ремонту улично-дорожной сети населенных пунктов</a:t>
                      </a:r>
                      <a:endParaRPr lang="ru-RU" sz="1800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153,5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4584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Субвенций на финансирование расходов по уплате дохода по эмиссионным ценным бумагам, эмитированным райисполкомом в соответствии с распоряжением Президента Республики Беларусь от 16 июня 2022 г. № 112рп</a:t>
                      </a:r>
                      <a:endParaRPr lang="ru-RU" sz="1800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282,7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14417648"/>
                  </a:ext>
                </a:extLst>
              </a:tr>
              <a:tr h="869357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 на капитальный ремонт жилищного фонда, замену осветительных приборов</a:t>
                      </a:r>
                      <a:endParaRPr lang="ru-RU" sz="1800" dirty="0"/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843,8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46262832"/>
                  </a:ext>
                </a:extLst>
              </a:tr>
              <a:tr h="450269">
                <a:tc>
                  <a:txBody>
                    <a:bodyPr/>
                    <a:lstStyle/>
                    <a:p>
                      <a:r>
                        <a:rPr lang="ru-RU" sz="1800" b="1" dirty="0"/>
                        <a:t>Всего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19 673,0</a:t>
                      </a:r>
                    </a:p>
                  </a:txBody>
                  <a:tcPr marL="68580" marR="68580" marT="34290" marB="3429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" name="Объект 7">
            <a:extLst>
              <a:ext uri="{FF2B5EF4-FFF2-40B4-BE49-F238E27FC236}">
                <a16:creationId xmlns:a16="http://schemas.microsoft.com/office/drawing/2014/main" id="{D72CAC87-6A6F-475A-9869-86F938A973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9561040"/>
              </p:ext>
            </p:extLst>
          </p:nvPr>
        </p:nvGraphicFramePr>
        <p:xfrm>
          <a:off x="4723211" y="1646634"/>
          <a:ext cx="3881237" cy="495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ая прямоугольная выноска 4">
            <a:extLst>
              <a:ext uri="{FF2B5EF4-FFF2-40B4-BE49-F238E27FC236}">
                <a16:creationId xmlns:a16="http://schemas.microsoft.com/office/drawing/2014/main" id="{2B5C6F22-4205-418C-8073-36F1F0779178}"/>
              </a:ext>
            </a:extLst>
          </p:cNvPr>
          <p:cNvSpPr/>
          <p:nvPr/>
        </p:nvSpPr>
        <p:spPr>
          <a:xfrm>
            <a:off x="7452320" y="2564904"/>
            <a:ext cx="1560871" cy="646509"/>
          </a:xfrm>
          <a:prstGeom prst="wedgeRoundRectCallout">
            <a:avLst>
              <a:gd name="adj1" fmla="val -33074"/>
              <a:gd name="adj2" fmla="val 11120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50" b="1" dirty="0">
                <a:solidFill>
                  <a:srgbClr val="000000"/>
                </a:solidFill>
              </a:rPr>
              <a:t>Безвозмездные поступления </a:t>
            </a:r>
            <a:r>
              <a:rPr lang="ru-RU" b="1" u="sng" dirty="0">
                <a:solidFill>
                  <a:srgbClr val="000000"/>
                </a:solidFill>
              </a:rPr>
              <a:t>30,4%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0331B8AF-356D-4D01-B050-0557CE84C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9453" y="271085"/>
            <a:ext cx="6465094" cy="692944"/>
          </a:xfrm>
        </p:spPr>
        <p:txBody>
          <a:bodyPr/>
          <a:lstStyle/>
          <a:p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бюджета 2023 года по отраслям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ADE76DD-AD81-48D4-8ED1-993CF7661F3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504924"/>
              </p:ext>
            </p:extLst>
          </p:nvPr>
        </p:nvGraphicFramePr>
        <p:xfrm>
          <a:off x="89502" y="1340768"/>
          <a:ext cx="6210690" cy="54270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1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4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Сумма, </a:t>
                      </a:r>
                    </a:p>
                    <a:p>
                      <a:pPr algn="ctr"/>
                      <a:r>
                        <a:rPr lang="ru-RU" sz="1800" dirty="0"/>
                        <a:t>тыс. рублей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Удельный вес в расходах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r>
                        <a:rPr lang="ru-RU" sz="1800" dirty="0"/>
                        <a:t>Образование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23 447,5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36,3%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r>
                        <a:rPr lang="ru-RU" sz="1800" dirty="0"/>
                        <a:t>Здравоохранение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19 140,4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29,6%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r>
                        <a:rPr lang="ru-RU" sz="1800" dirty="0"/>
                        <a:t>Физическая культура и спорт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1 843,1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2,9%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20975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r>
                        <a:rPr lang="ru-RU" sz="1800" dirty="0"/>
                        <a:t>Культура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3 070,9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4,8%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r>
                        <a:rPr lang="ru-RU" sz="1800" dirty="0"/>
                        <a:t>Социальная политика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2 950,4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4,6%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r>
                        <a:rPr lang="ru-RU" sz="1800" b="1" dirty="0"/>
                        <a:t>ВСЕГО СОЦИАЛЬНАЯ СФЕРА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50 452,3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78,2%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6696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r>
                        <a:rPr lang="ru-RU" sz="1800" dirty="0"/>
                        <a:t>Общегосударственная деятельность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7257,8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11,2%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988012"/>
                  </a:ext>
                </a:extLst>
              </a:tr>
              <a:tr h="594156">
                <a:tc>
                  <a:txBody>
                    <a:bodyPr/>
                    <a:lstStyle/>
                    <a:p>
                      <a:r>
                        <a:rPr lang="ru-RU" sz="1800" dirty="0"/>
                        <a:t>Жилищно-коммунальные услуги и жилищное строительство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5 190,5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8,0%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316347"/>
                  </a:ext>
                </a:extLst>
              </a:tr>
              <a:tr h="367811">
                <a:tc>
                  <a:txBody>
                    <a:bodyPr/>
                    <a:lstStyle/>
                    <a:p>
                      <a:r>
                        <a:rPr lang="ru-RU" sz="1800" dirty="0"/>
                        <a:t>Национальная экономика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1 603,9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2,5%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81859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r>
                        <a:rPr lang="ru-RU" sz="1800" dirty="0"/>
                        <a:t>Другие направления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57,8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0,1%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174">
                <a:tc>
                  <a:txBody>
                    <a:bodyPr/>
                    <a:lstStyle/>
                    <a:p>
                      <a:r>
                        <a:rPr lang="ru-RU" sz="1800" dirty="0"/>
                        <a:t>Всего</a:t>
                      </a:r>
                      <a:endParaRPr lang="ru-RU" sz="1800" b="1" dirty="0"/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64 562,3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100,0%</a:t>
                      </a:r>
                    </a:p>
                  </a:txBody>
                  <a:tcPr marL="51435" marR="51435" marT="34290" marB="34290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8916" name="Объект 9">
            <a:extLst>
              <a:ext uri="{FF2B5EF4-FFF2-40B4-BE49-F238E27FC236}">
                <a16:creationId xmlns:a16="http://schemas.microsoft.com/office/drawing/2014/main" id="{528A1FE3-7768-40B3-B443-BEA712A8C48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591175" y="1500187"/>
          <a:ext cx="2452688" cy="342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273836" imgH="4572396" progId="Excel.Chart.8">
                  <p:embed/>
                </p:oleObj>
              </mc:Choice>
              <mc:Fallback>
                <p:oleObj name="Chart" r:id="rId2" imgW="3273836" imgH="4572396" progId="Excel.Chart.8">
                  <p:embed/>
                  <p:pic>
                    <p:nvPicPr>
                      <p:cNvPr id="38916" name="Объект 9">
                        <a:extLst>
                          <a:ext uri="{FF2B5EF4-FFF2-40B4-BE49-F238E27FC236}">
                            <a16:creationId xmlns:a16="http://schemas.microsoft.com/office/drawing/2014/main" id="{528A1FE3-7768-40B3-B443-BEA712A8C48A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5" y="1500187"/>
                        <a:ext cx="2452688" cy="342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9">
            <a:extLst>
              <a:ext uri="{FF2B5EF4-FFF2-40B4-BE49-F238E27FC236}">
                <a16:creationId xmlns:a16="http://schemas.microsoft.com/office/drawing/2014/main" id="{63421B04-2F42-4427-A08D-D38729EF39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691397"/>
              </p:ext>
            </p:extLst>
          </p:nvPr>
        </p:nvGraphicFramePr>
        <p:xfrm>
          <a:off x="6300192" y="1879559"/>
          <a:ext cx="2754306" cy="435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1223</Words>
  <Application>Microsoft Office PowerPoint</Application>
  <PresentationFormat>Экран (4:3)</PresentationFormat>
  <Paragraphs>251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Franklin Gothic Medium</vt:lpstr>
      <vt:lpstr>Times New Roman</vt:lpstr>
      <vt:lpstr>1_Оформление по умолчанию</vt:lpstr>
      <vt:lpstr>4_Тема Office</vt:lpstr>
      <vt:lpstr>Тема Office</vt:lpstr>
      <vt:lpstr>Chart</vt:lpstr>
      <vt:lpstr>Презентация PowerPoint</vt:lpstr>
      <vt:lpstr>СТРУКТУРА БЮДЖЕТА</vt:lpstr>
      <vt:lpstr>Презентация PowerPoint</vt:lpstr>
      <vt:lpstr>СОСТАВ БЮДЖЕТА РАЙОНА</vt:lpstr>
      <vt:lpstr>Презентация PowerPoint</vt:lpstr>
      <vt:lpstr>План исполнения бюджета Чашникского района на 2023 года</vt:lpstr>
      <vt:lpstr>Состав и структура собственных доходов бюджета  на 2023 год</vt:lpstr>
      <vt:lpstr>Безвозмездные поступления в бюджет района на 2023 год</vt:lpstr>
      <vt:lpstr>Структура расходов бюджета 2023 года по отраслям</vt:lpstr>
      <vt:lpstr>Презентация PowerPoint</vt:lpstr>
      <vt:lpstr>Государственные программы 58 765,9 тыс. рублей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МЕСТНЫХ БЮДЖЕТОВ         Витебской области</dc:title>
  <dc:creator>Коковкина Елена</dc:creator>
  <cp:lastModifiedBy>Лобатая Елена Александровна</cp:lastModifiedBy>
  <cp:revision>358</cp:revision>
  <cp:lastPrinted>2023-02-14T06:16:20Z</cp:lastPrinted>
  <dcterms:created xsi:type="dcterms:W3CDTF">2017-07-24T09:08:38Z</dcterms:created>
  <dcterms:modified xsi:type="dcterms:W3CDTF">2023-02-14T06:17:14Z</dcterms:modified>
</cp:coreProperties>
</file>