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0" r:id="rId4"/>
    <p:sldId id="261" r:id="rId5"/>
    <p:sldId id="262" r:id="rId6"/>
    <p:sldId id="265" r:id="rId7"/>
    <p:sldId id="264" r:id="rId8"/>
    <p:sldId id="266" r:id="rId9"/>
    <p:sldId id="267" r:id="rId10"/>
    <p:sldId id="268" r:id="rId11"/>
    <p:sldId id="271" r:id="rId12"/>
    <p:sldId id="272" r:id="rId13"/>
    <p:sldId id="273" r:id="rId14"/>
    <p:sldId id="274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23.06.2020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23.06.2020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23.06.2020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23.06.2020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jpe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857496"/>
            <a:ext cx="6400800" cy="3071834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FF0000"/>
                </a:solidFill>
              </a:rPr>
              <a:t>ВНИМАНИЮ</a:t>
            </a:r>
          </a:p>
          <a:p>
            <a:r>
              <a:rPr lang="ru-RU" sz="2400" dirty="0" smtClean="0">
                <a:solidFill>
                  <a:srgbClr val="FF0000"/>
                </a:solidFill>
              </a:rPr>
              <a:t>ОРГАНИЗАЦИЙ общественного питания</a:t>
            </a:r>
          </a:p>
          <a:p>
            <a:endParaRPr lang="ru-RU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</a:b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285728"/>
            <a:ext cx="8429684" cy="1857388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solidFill>
                  <a:srgbClr val="0F772F"/>
                </a:solidFill>
              </a:rPr>
              <a:t>Министерство антимонопольного регулирования и торговли</a:t>
            </a:r>
            <a:br>
              <a:rPr lang="ru-RU" sz="1800" b="1" dirty="0" smtClean="0">
                <a:solidFill>
                  <a:srgbClr val="0F772F"/>
                </a:solidFill>
              </a:rPr>
            </a:br>
            <a:r>
              <a:rPr lang="ru-RU" sz="1800" b="1" dirty="0" smtClean="0">
                <a:solidFill>
                  <a:srgbClr val="0F772F"/>
                </a:solidFill>
              </a:rPr>
              <a:t>Министерство здравоохранения </a:t>
            </a:r>
            <a:br>
              <a:rPr lang="ru-RU" sz="1800" b="1" dirty="0" smtClean="0">
                <a:solidFill>
                  <a:srgbClr val="0F772F"/>
                </a:solidFill>
              </a:rPr>
            </a:br>
            <a:r>
              <a:rPr lang="ru-RU" sz="1800" b="1" dirty="0" smtClean="0">
                <a:solidFill>
                  <a:srgbClr val="0F772F"/>
                </a:solidFill>
              </a:rPr>
              <a:t>РЕКОМЕНДУЮТ</a:t>
            </a:r>
            <a:endParaRPr lang="ru-RU" sz="1800" dirty="0"/>
          </a:p>
        </p:txBody>
      </p:sp>
      <p:pic>
        <p:nvPicPr>
          <p:cNvPr id="4" name="Picture 2" descr="D:\Обмен\Казакевич\МАРТ эмблема мин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14678" y="285728"/>
            <a:ext cx="1071569" cy="980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Admin\Desktop\Minzdrav_Belaru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6314" y="285728"/>
            <a:ext cx="928694" cy="928694"/>
          </a:xfrm>
          <a:prstGeom prst="rect">
            <a:avLst/>
          </a:prstGeom>
          <a:noFill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43306" y="4357694"/>
            <a:ext cx="1928819" cy="1928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42946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>
                <a:solidFill>
                  <a:srgbClr val="0F772F"/>
                </a:solidFill>
              </a:rPr>
              <a:t> Министерство антимонопольного регулирования и торговли</a:t>
            </a:r>
            <a:br>
              <a:rPr lang="ru-RU" sz="1800" b="1" dirty="0" smtClean="0">
                <a:solidFill>
                  <a:srgbClr val="0F772F"/>
                </a:solidFill>
              </a:rPr>
            </a:br>
            <a:r>
              <a:rPr lang="ru-RU" sz="1800" b="1" dirty="0" smtClean="0">
                <a:solidFill>
                  <a:srgbClr val="0F772F"/>
                </a:solidFill>
              </a:rPr>
              <a:t>Министерство здравоохранения </a:t>
            </a:r>
            <a:br>
              <a:rPr lang="ru-RU" sz="1800" b="1" dirty="0" smtClean="0">
                <a:solidFill>
                  <a:srgbClr val="0F772F"/>
                </a:solidFill>
              </a:rPr>
            </a:br>
            <a:r>
              <a:rPr lang="ru-RU" sz="2000" b="1" dirty="0" smtClean="0">
                <a:solidFill>
                  <a:srgbClr val="0F772F"/>
                </a:solidFill>
              </a:rPr>
              <a:t>РЕКОМЕНДУЮТ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sz="quarter" idx="1"/>
          </p:nvPr>
        </p:nvSpPr>
        <p:spPr>
          <a:xfrm>
            <a:off x="301752" y="2000240"/>
            <a:ext cx="8503920" cy="428628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ru-RU" sz="2400" dirty="0" smtClean="0"/>
              <a:t>обеспечить </a:t>
            </a:r>
            <a:r>
              <a:rPr lang="ru-RU" sz="2400" b="1" dirty="0" smtClean="0">
                <a:solidFill>
                  <a:srgbClr val="FF0000"/>
                </a:solidFill>
              </a:rPr>
              <a:t>использование одноразовой столовой посуды</a:t>
            </a:r>
            <a:r>
              <a:rPr lang="ru-RU" sz="2400" dirty="0" smtClean="0"/>
              <a:t> и приборов </a:t>
            </a:r>
            <a:r>
              <a:rPr lang="ru-RU" sz="2400" b="1" dirty="0" smtClean="0">
                <a:solidFill>
                  <a:srgbClr val="FF0000"/>
                </a:solidFill>
              </a:rPr>
              <a:t>с последующим ее сбором и уничтожением</a:t>
            </a:r>
          </a:p>
        </p:txBody>
      </p:sp>
      <p:pic>
        <p:nvPicPr>
          <p:cNvPr id="4" name="Picture 2" descr="D:\Обмен\Казакевич\МАРТ эмблема мин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85728"/>
            <a:ext cx="936819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Admin\Desktop\Minzdrav_Belaru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24" y="285728"/>
            <a:ext cx="857256" cy="857256"/>
          </a:xfrm>
          <a:prstGeom prst="rect">
            <a:avLst/>
          </a:prstGeom>
          <a:noFill/>
        </p:spPr>
      </p:pic>
      <p:pic>
        <p:nvPicPr>
          <p:cNvPr id="4098" name="Picture 2" descr="W:\Upr10\2_РЕКЛАМА\Социальная реклама\Наша соцреклама\Иконки\19_Посуда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472" y="3643314"/>
            <a:ext cx="3714776" cy="2146315"/>
          </a:xfrm>
          <a:prstGeom prst="rect">
            <a:avLst/>
          </a:prstGeom>
          <a:noFill/>
        </p:spPr>
      </p:pic>
      <p:pic>
        <p:nvPicPr>
          <p:cNvPr id="4099" name="Picture 3" descr="W:\Upr10\2_РЕКЛАМА\Социальная реклама\Наша соцреклама\Иконки\20_Посуда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786314" y="3643314"/>
            <a:ext cx="3786214" cy="218759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42946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>
                <a:solidFill>
                  <a:srgbClr val="0F772F"/>
                </a:solidFill>
              </a:rPr>
              <a:t> Министерство антимонопольного регулирования и торговли</a:t>
            </a:r>
            <a:br>
              <a:rPr lang="ru-RU" sz="1800" b="1" dirty="0" smtClean="0">
                <a:solidFill>
                  <a:srgbClr val="0F772F"/>
                </a:solidFill>
              </a:rPr>
            </a:br>
            <a:r>
              <a:rPr lang="ru-RU" sz="1800" b="1" dirty="0" smtClean="0">
                <a:solidFill>
                  <a:srgbClr val="0F772F"/>
                </a:solidFill>
              </a:rPr>
              <a:t>Министерство здравоохранения </a:t>
            </a:r>
            <a:br>
              <a:rPr lang="ru-RU" sz="1800" b="1" dirty="0" smtClean="0">
                <a:solidFill>
                  <a:srgbClr val="0F772F"/>
                </a:solidFill>
              </a:rPr>
            </a:br>
            <a:r>
              <a:rPr lang="ru-RU" sz="2000" b="1" dirty="0" smtClean="0">
                <a:solidFill>
                  <a:srgbClr val="0F772F"/>
                </a:solidFill>
              </a:rPr>
              <a:t>РЕКОМЕНДУЮТ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sz="quarter" idx="1"/>
          </p:nvPr>
        </p:nvSpPr>
        <p:spPr>
          <a:xfrm>
            <a:off x="301752" y="2000240"/>
            <a:ext cx="8503920" cy="428628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ru-RU" sz="2400" b="1" dirty="0" smtClean="0">
                <a:solidFill>
                  <a:srgbClr val="FF0000"/>
                </a:solidFill>
              </a:rPr>
              <a:t>многоразовую посуду мыть </a:t>
            </a:r>
            <a:r>
              <a:rPr lang="ru-RU" sz="2400" dirty="0" smtClean="0"/>
              <a:t>в посудомоечных машинах </a:t>
            </a:r>
            <a:r>
              <a:rPr lang="ru-RU" sz="2400" b="1" dirty="0" smtClean="0">
                <a:solidFill>
                  <a:srgbClr val="FF0000"/>
                </a:solidFill>
              </a:rPr>
              <a:t>при температуре  не ниже 65 градусов </a:t>
            </a:r>
            <a:r>
              <a:rPr lang="ru-RU" sz="2400" dirty="0" smtClean="0"/>
              <a:t>или ручным способом, используя  двух-, </a:t>
            </a:r>
            <a:r>
              <a:rPr lang="ru-RU" sz="2400" dirty="0" err="1" smtClean="0"/>
              <a:t>трехсекционные</a:t>
            </a:r>
            <a:r>
              <a:rPr lang="ru-RU" sz="2400" dirty="0" smtClean="0"/>
              <a:t>  ванны для столовой посуды</a:t>
            </a:r>
            <a:endParaRPr lang="ru-RU" sz="2400" b="1" dirty="0" smtClean="0">
              <a:solidFill>
                <a:srgbClr val="FF0000"/>
              </a:solidFill>
            </a:endParaRPr>
          </a:p>
        </p:txBody>
      </p:sp>
      <p:pic>
        <p:nvPicPr>
          <p:cNvPr id="4" name="Picture 2" descr="D:\Обмен\Казакевич\МАРТ эмблема мин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85728"/>
            <a:ext cx="936819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Admin\Desktop\Minzdrav_Belaru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24" y="285728"/>
            <a:ext cx="857256" cy="857256"/>
          </a:xfrm>
          <a:prstGeom prst="rect">
            <a:avLst/>
          </a:prstGeom>
          <a:noFill/>
        </p:spPr>
      </p:pic>
      <p:pic>
        <p:nvPicPr>
          <p:cNvPr id="5122" name="Picture 2" descr="W:\Upr10\2_РЕКЛАМА\Социальная реклама\Наша соцреклама\Иконки\21_Посудомоечная машина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43042" y="3786190"/>
            <a:ext cx="5962650" cy="228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42946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>
                <a:solidFill>
                  <a:srgbClr val="0F772F"/>
                </a:solidFill>
              </a:rPr>
              <a:t> Министерство антимонопольного регулирования и торговли</a:t>
            </a:r>
            <a:br>
              <a:rPr lang="ru-RU" sz="1800" b="1" dirty="0" smtClean="0">
                <a:solidFill>
                  <a:srgbClr val="0F772F"/>
                </a:solidFill>
              </a:rPr>
            </a:br>
            <a:r>
              <a:rPr lang="ru-RU" sz="1800" b="1" dirty="0" smtClean="0">
                <a:solidFill>
                  <a:srgbClr val="0F772F"/>
                </a:solidFill>
              </a:rPr>
              <a:t>Министерство здравоохранения </a:t>
            </a:r>
            <a:br>
              <a:rPr lang="ru-RU" sz="1800" b="1" dirty="0" smtClean="0">
                <a:solidFill>
                  <a:srgbClr val="0F772F"/>
                </a:solidFill>
              </a:rPr>
            </a:br>
            <a:r>
              <a:rPr lang="ru-RU" sz="2000" b="1" dirty="0" smtClean="0">
                <a:solidFill>
                  <a:srgbClr val="0F772F"/>
                </a:solidFill>
              </a:rPr>
              <a:t>РЕКОМЕНДУЮТ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sz="quarter" idx="1"/>
          </p:nvPr>
        </p:nvSpPr>
        <p:spPr>
          <a:xfrm>
            <a:off x="301752" y="1785926"/>
            <a:ext cx="8503920" cy="4500594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ru-RU" sz="2400" b="1" dirty="0" smtClean="0">
                <a:solidFill>
                  <a:srgbClr val="FF0000"/>
                </a:solidFill>
              </a:rPr>
              <a:t>информировать потребителей </a:t>
            </a:r>
            <a:r>
              <a:rPr lang="ru-RU" sz="2400" dirty="0" smtClean="0"/>
              <a:t>о необходимости при посещении объектов общественного питания, мест скопления людей </a:t>
            </a:r>
            <a:r>
              <a:rPr lang="ru-RU" sz="2400" b="1" dirty="0" smtClean="0">
                <a:solidFill>
                  <a:srgbClr val="FF0000"/>
                </a:solidFill>
              </a:rPr>
              <a:t>соблюдать безопасную дистанцию 1-1,5 метра</a:t>
            </a:r>
            <a:r>
              <a:rPr lang="ru-RU" sz="2400" dirty="0" smtClean="0"/>
              <a:t> и использовать средства индивидуальной защиты (маски, перчатки)</a:t>
            </a:r>
            <a:endParaRPr lang="ru-RU" sz="2400" b="1" dirty="0" smtClean="0">
              <a:solidFill>
                <a:srgbClr val="FF0000"/>
              </a:solidFill>
            </a:endParaRPr>
          </a:p>
        </p:txBody>
      </p:sp>
      <p:pic>
        <p:nvPicPr>
          <p:cNvPr id="4" name="Picture 2" descr="D:\Обмен\Казакевич\МАРТ эмблема мин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85728"/>
            <a:ext cx="936819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Admin\Desktop\Minzdrav_Belaru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24" y="285728"/>
            <a:ext cx="857256" cy="857256"/>
          </a:xfrm>
          <a:prstGeom prst="rect">
            <a:avLst/>
          </a:prstGeom>
          <a:noFill/>
        </p:spPr>
      </p:pic>
      <p:pic>
        <p:nvPicPr>
          <p:cNvPr id="6146" name="Picture 2" descr="W:\Upr10\2_РЕКЛАМА\Социальная реклама\Наша соцреклама\Иконки\22_информирование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48" y="4000504"/>
            <a:ext cx="2143125" cy="2143125"/>
          </a:xfrm>
          <a:prstGeom prst="rect">
            <a:avLst/>
          </a:prstGeom>
          <a:noFill/>
        </p:spPr>
      </p:pic>
      <p:pic>
        <p:nvPicPr>
          <p:cNvPr id="6149" name="Picture 5" descr="W:\Upr10\2_РЕКЛАМА\Социальная реклама\Наша соцреклама\Иконки\23_Дистанция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71868" y="4000504"/>
            <a:ext cx="2143140" cy="2143140"/>
          </a:xfrm>
          <a:prstGeom prst="rect">
            <a:avLst/>
          </a:prstGeom>
          <a:noFill/>
        </p:spPr>
      </p:pic>
      <p:pic>
        <p:nvPicPr>
          <p:cNvPr id="6150" name="Picture 6" descr="W:\Upr10\2_РЕКЛАМА\Социальная реклама\Наша соцреклама\Иконки\8_Маска-Перчатка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429388" y="4000504"/>
            <a:ext cx="2071702" cy="21761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28934"/>
            <a:ext cx="6400800" cy="2571768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FF0000"/>
                </a:solidFill>
              </a:rPr>
              <a:t>Рекомендации по минимизации распространения COVID-19</a:t>
            </a:r>
          </a:p>
          <a:p>
            <a:endParaRPr lang="ru-RU" sz="800" dirty="0" smtClean="0">
              <a:solidFill>
                <a:srgbClr val="FF0000"/>
              </a:solidFill>
            </a:endParaRPr>
          </a:p>
          <a:p>
            <a:r>
              <a:rPr lang="ru-RU" sz="1800" dirty="0" smtClean="0">
                <a:solidFill>
                  <a:srgbClr val="FF0000"/>
                </a:solidFill>
              </a:rPr>
              <a:t>в объектах</a:t>
            </a:r>
          </a:p>
          <a:p>
            <a:r>
              <a:rPr lang="ru-RU" sz="1800" dirty="0" smtClean="0">
                <a:solidFill>
                  <a:srgbClr val="FF0000"/>
                </a:solidFill>
              </a:rPr>
              <a:t>общественного питания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</a:b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285728"/>
            <a:ext cx="8429684" cy="1857388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solidFill>
                  <a:srgbClr val="0F772F"/>
                </a:solidFill>
              </a:rPr>
              <a:t>Министерство антимонопольного регулирования и торговли</a:t>
            </a:r>
            <a:br>
              <a:rPr lang="ru-RU" sz="1800" b="1" dirty="0" smtClean="0">
                <a:solidFill>
                  <a:srgbClr val="0F772F"/>
                </a:solidFill>
              </a:rPr>
            </a:br>
            <a:r>
              <a:rPr lang="ru-RU" sz="1800" b="1" dirty="0" smtClean="0">
                <a:solidFill>
                  <a:srgbClr val="0F772F"/>
                </a:solidFill>
              </a:rPr>
              <a:t>Министерство здравоохранения </a:t>
            </a:r>
            <a:br>
              <a:rPr lang="ru-RU" sz="1800" b="1" dirty="0" smtClean="0">
                <a:solidFill>
                  <a:srgbClr val="0F772F"/>
                </a:solidFill>
              </a:rPr>
            </a:br>
            <a:r>
              <a:rPr lang="ru-RU" sz="2400" b="1" dirty="0" smtClean="0">
                <a:solidFill>
                  <a:srgbClr val="0F772F"/>
                </a:solidFill>
              </a:rPr>
              <a:t>РЕКОМЕНДУЮТ</a:t>
            </a:r>
            <a:endParaRPr lang="ru-RU" sz="2400" dirty="0"/>
          </a:p>
        </p:txBody>
      </p:sp>
      <p:pic>
        <p:nvPicPr>
          <p:cNvPr id="4" name="Picture 2" descr="D:\Обмен\Казакевич\МАРТ эмблема мин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14678" y="285728"/>
            <a:ext cx="1071569" cy="980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Admin\Desktop\Minzdrav_Belaru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6314" y="285728"/>
            <a:ext cx="928694" cy="928694"/>
          </a:xfrm>
          <a:prstGeom prst="rect">
            <a:avLst/>
          </a:prstGeom>
          <a:noFill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57620" y="5000636"/>
            <a:ext cx="1386893" cy="1218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3071810"/>
            <a:ext cx="7715304" cy="3143272"/>
          </a:xfrm>
        </p:spPr>
        <p:txBody>
          <a:bodyPr>
            <a:normAutofit fontScale="92500" lnSpcReduction="20000"/>
          </a:bodyPr>
          <a:lstStyle/>
          <a:p>
            <a:r>
              <a:rPr lang="ru-RU" sz="2000" dirty="0" smtClean="0">
                <a:solidFill>
                  <a:srgbClr val="FF0000"/>
                </a:solidFill>
              </a:rPr>
              <a:t>обращаемся с настоятельной просьбой к </a:t>
            </a:r>
            <a:r>
              <a:rPr lang="ru-RU" sz="2000" smtClean="0">
                <a:solidFill>
                  <a:srgbClr val="FF0000"/>
                </a:solidFill>
              </a:rPr>
              <a:t>организациям </a:t>
            </a:r>
            <a:r>
              <a:rPr lang="ru-RU" sz="2000" smtClean="0">
                <a:solidFill>
                  <a:srgbClr val="FF0000"/>
                </a:solidFill>
              </a:rPr>
              <a:t>общественного </a:t>
            </a:r>
            <a:r>
              <a:rPr lang="ru-RU" sz="2000" dirty="0" smtClean="0">
                <a:solidFill>
                  <a:srgbClr val="FF0000"/>
                </a:solidFill>
              </a:rPr>
              <a:t>питания</a:t>
            </a:r>
          </a:p>
          <a:p>
            <a:endParaRPr lang="ru-RU" sz="900" dirty="0" smtClean="0">
              <a:solidFill>
                <a:srgbClr val="FF0000"/>
              </a:solidFill>
            </a:endParaRPr>
          </a:p>
          <a:p>
            <a:r>
              <a:rPr lang="ru-RU" sz="3000" dirty="0" smtClean="0">
                <a:solidFill>
                  <a:srgbClr val="FF0000"/>
                </a:solidFill>
              </a:rPr>
              <a:t>ответственно отнестись</a:t>
            </a:r>
          </a:p>
          <a:p>
            <a:endParaRPr lang="ru-RU" sz="900" dirty="0" smtClean="0">
              <a:solidFill>
                <a:srgbClr val="FF0000"/>
              </a:solidFill>
            </a:endParaRPr>
          </a:p>
          <a:p>
            <a:r>
              <a:rPr lang="ru-RU" sz="2000" dirty="0" smtClean="0">
                <a:solidFill>
                  <a:srgbClr val="FF0000"/>
                </a:solidFill>
              </a:rPr>
              <a:t>к соблюдению рекомендаций по минимизации риска распространения </a:t>
            </a:r>
            <a:r>
              <a:rPr lang="ru-RU" sz="2000" dirty="0" err="1" smtClean="0">
                <a:solidFill>
                  <a:srgbClr val="FF0000"/>
                </a:solidFill>
              </a:rPr>
              <a:t>коронавируса</a:t>
            </a:r>
            <a:r>
              <a:rPr lang="ru-RU" sz="2000" dirty="0" smtClean="0">
                <a:solidFill>
                  <a:srgbClr val="FF0000"/>
                </a:solidFill>
              </a:rPr>
              <a:t> COVID-19</a:t>
            </a:r>
          </a:p>
          <a:p>
            <a:endParaRPr lang="ru-RU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</a:b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285728"/>
            <a:ext cx="8429684" cy="1857388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solidFill>
                  <a:srgbClr val="0F772F"/>
                </a:solidFill>
              </a:rPr>
              <a:t>Министерство антимонопольного регулирования и торговли</a:t>
            </a:r>
            <a:br>
              <a:rPr lang="ru-RU" sz="1800" b="1" dirty="0" smtClean="0">
                <a:solidFill>
                  <a:srgbClr val="0F772F"/>
                </a:solidFill>
              </a:rPr>
            </a:br>
            <a:r>
              <a:rPr lang="ru-RU" sz="1800" b="1" dirty="0" smtClean="0">
                <a:solidFill>
                  <a:srgbClr val="0F772F"/>
                </a:solidFill>
              </a:rPr>
              <a:t>Министерство здравоохранения </a:t>
            </a:r>
            <a:endParaRPr lang="ru-RU" sz="1800" dirty="0"/>
          </a:p>
        </p:txBody>
      </p:sp>
      <p:pic>
        <p:nvPicPr>
          <p:cNvPr id="4" name="Picture 2" descr="D:\Обмен\Казакевич\МАРТ эмблема мин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59088" y="285728"/>
            <a:ext cx="1327160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Admin\Desktop\Minzdrav_Belaru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6314" y="285728"/>
            <a:ext cx="1143008" cy="11430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28934"/>
            <a:ext cx="6400800" cy="2571768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FF0000"/>
                </a:solidFill>
              </a:rPr>
              <a:t>Рекомендации по минимизации распространения COVID-19</a:t>
            </a:r>
          </a:p>
          <a:p>
            <a:endParaRPr lang="ru-RU" sz="800" dirty="0" smtClean="0">
              <a:solidFill>
                <a:srgbClr val="FF0000"/>
              </a:solidFill>
            </a:endParaRPr>
          </a:p>
          <a:p>
            <a:r>
              <a:rPr lang="ru-RU" sz="1800" dirty="0" smtClean="0">
                <a:solidFill>
                  <a:srgbClr val="FF0000"/>
                </a:solidFill>
              </a:rPr>
              <a:t>в объектах</a:t>
            </a:r>
          </a:p>
          <a:p>
            <a:r>
              <a:rPr lang="ru-RU" sz="1800" dirty="0" smtClean="0">
                <a:solidFill>
                  <a:srgbClr val="FF0000"/>
                </a:solidFill>
              </a:rPr>
              <a:t>общественного питания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</a:b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285728"/>
            <a:ext cx="8429684" cy="1857388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solidFill>
                  <a:srgbClr val="0F772F"/>
                </a:solidFill>
              </a:rPr>
              <a:t>Министерство антимонопольного регулирования и торговли</a:t>
            </a:r>
            <a:br>
              <a:rPr lang="ru-RU" sz="1800" b="1" dirty="0" smtClean="0">
                <a:solidFill>
                  <a:srgbClr val="0F772F"/>
                </a:solidFill>
              </a:rPr>
            </a:br>
            <a:r>
              <a:rPr lang="ru-RU" sz="1800" b="1" dirty="0" smtClean="0">
                <a:solidFill>
                  <a:srgbClr val="0F772F"/>
                </a:solidFill>
              </a:rPr>
              <a:t>Министерство здравоохранения </a:t>
            </a:r>
            <a:br>
              <a:rPr lang="ru-RU" sz="1800" b="1" dirty="0" smtClean="0">
                <a:solidFill>
                  <a:srgbClr val="0F772F"/>
                </a:solidFill>
              </a:rPr>
            </a:br>
            <a:r>
              <a:rPr lang="ru-RU" sz="2400" b="1" dirty="0" smtClean="0">
                <a:solidFill>
                  <a:srgbClr val="0F772F"/>
                </a:solidFill>
              </a:rPr>
              <a:t>РЕКОМЕНДУЮТ</a:t>
            </a:r>
            <a:endParaRPr lang="ru-RU" sz="2400" dirty="0"/>
          </a:p>
        </p:txBody>
      </p:sp>
      <p:pic>
        <p:nvPicPr>
          <p:cNvPr id="4" name="Picture 2" descr="D:\Обмен\Казакевич\МАРТ эмблема мин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14678" y="285728"/>
            <a:ext cx="1071569" cy="980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Admin\Desktop\Minzdrav_Belaru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6314" y="285728"/>
            <a:ext cx="928694" cy="928694"/>
          </a:xfrm>
          <a:prstGeom prst="rect">
            <a:avLst/>
          </a:prstGeom>
          <a:noFill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57620" y="5000636"/>
            <a:ext cx="1386893" cy="1218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42946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>
                <a:solidFill>
                  <a:srgbClr val="0F772F"/>
                </a:solidFill>
              </a:rPr>
              <a:t> Министерство антимонопольного регулирования и торговли</a:t>
            </a:r>
            <a:br>
              <a:rPr lang="ru-RU" sz="1800" b="1" dirty="0" smtClean="0">
                <a:solidFill>
                  <a:srgbClr val="0F772F"/>
                </a:solidFill>
              </a:rPr>
            </a:br>
            <a:r>
              <a:rPr lang="ru-RU" sz="1800" b="1" dirty="0" smtClean="0">
                <a:solidFill>
                  <a:srgbClr val="0F772F"/>
                </a:solidFill>
              </a:rPr>
              <a:t>Министерство здравоохранения </a:t>
            </a:r>
            <a:br>
              <a:rPr lang="ru-RU" sz="1800" b="1" dirty="0" smtClean="0">
                <a:solidFill>
                  <a:srgbClr val="0F772F"/>
                </a:solidFill>
              </a:rPr>
            </a:br>
            <a:r>
              <a:rPr lang="ru-RU" sz="2000" b="1" dirty="0" smtClean="0">
                <a:solidFill>
                  <a:srgbClr val="0F772F"/>
                </a:solidFill>
              </a:rPr>
              <a:t>РЕКОМЕНДУЮТ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sz="quarter" idx="1"/>
          </p:nvPr>
        </p:nvSpPr>
        <p:spPr>
          <a:xfrm>
            <a:off x="301752" y="1785926"/>
            <a:ext cx="8503920" cy="4500594"/>
          </a:xfrm>
        </p:spPr>
        <p:txBody>
          <a:bodyPr>
            <a:normAutofit/>
          </a:bodyPr>
          <a:lstStyle/>
          <a:p>
            <a:pPr algn="l">
              <a:buFont typeface="Wingdings" pitchFamily="2" charset="2"/>
              <a:buChar char="§"/>
            </a:pPr>
            <a:r>
              <a:rPr lang="ru-RU" b="1" dirty="0" smtClean="0">
                <a:solidFill>
                  <a:srgbClr val="FF0000"/>
                </a:solidFill>
              </a:rPr>
              <a:t>не допускать к работе лиц с признаками инфекции</a:t>
            </a:r>
            <a:r>
              <a:rPr lang="ru-RU" b="0" dirty="0" smtClean="0"/>
              <a:t> (насморк, чихание, кашель, повышенная температура тела)</a:t>
            </a:r>
          </a:p>
          <a:p>
            <a:pPr algn="l">
              <a:buFont typeface="Wingdings" pitchFamily="2" charset="2"/>
              <a:buChar char="§"/>
            </a:pPr>
            <a:r>
              <a:rPr lang="ru-RU" b="1" dirty="0" smtClean="0">
                <a:solidFill>
                  <a:srgbClr val="FF0000"/>
                </a:solidFill>
              </a:rPr>
              <a:t>обеспечить</a:t>
            </a:r>
            <a:r>
              <a:rPr lang="ru-RU" b="0" dirty="0" smtClean="0"/>
              <a:t> </a:t>
            </a:r>
            <a:r>
              <a:rPr lang="ru-RU" b="1" dirty="0" smtClean="0">
                <a:solidFill>
                  <a:srgbClr val="FF0000"/>
                </a:solidFill>
              </a:rPr>
              <a:t>работников</a:t>
            </a:r>
            <a:r>
              <a:rPr lang="ru-RU" b="0" dirty="0" smtClean="0"/>
              <a:t> индивидуальными </a:t>
            </a:r>
            <a:r>
              <a:rPr lang="ru-RU" b="1" dirty="0" smtClean="0">
                <a:solidFill>
                  <a:srgbClr val="FF0000"/>
                </a:solidFill>
              </a:rPr>
              <a:t>средствами защиты</a:t>
            </a:r>
            <a:r>
              <a:rPr lang="ru-RU" b="0" dirty="0" smtClean="0"/>
              <a:t> (масками, повязками или щитками), дезинфицирующими средствами для обработки рук</a:t>
            </a:r>
          </a:p>
          <a:p>
            <a:pPr algn="l">
              <a:buFont typeface="Wingdings" pitchFamily="2" charset="2"/>
              <a:buChar char="§"/>
            </a:pPr>
            <a:endParaRPr lang="ru-RU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4" name="Picture 2" descr="D:\Обмен\Казакевич\МАРТ эмблема мин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85728"/>
            <a:ext cx="936819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Admin\Desktop\Minzdrav_Belaru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24" y="285728"/>
            <a:ext cx="857256" cy="857256"/>
          </a:xfrm>
          <a:prstGeom prst="rect">
            <a:avLst/>
          </a:prstGeom>
          <a:noFill/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43306" y="4572008"/>
            <a:ext cx="1819275" cy="161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42946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>
                <a:solidFill>
                  <a:srgbClr val="0F772F"/>
                </a:solidFill>
              </a:rPr>
              <a:t> Министерство антимонопольного регулирования и торговли</a:t>
            </a:r>
            <a:br>
              <a:rPr lang="ru-RU" sz="1800" b="1" dirty="0" smtClean="0">
                <a:solidFill>
                  <a:srgbClr val="0F772F"/>
                </a:solidFill>
              </a:rPr>
            </a:br>
            <a:r>
              <a:rPr lang="ru-RU" sz="1800" b="1" dirty="0" smtClean="0">
                <a:solidFill>
                  <a:srgbClr val="0F772F"/>
                </a:solidFill>
              </a:rPr>
              <a:t>Министерство здравоохранения </a:t>
            </a:r>
            <a:br>
              <a:rPr lang="ru-RU" sz="1800" b="1" dirty="0" smtClean="0">
                <a:solidFill>
                  <a:srgbClr val="0F772F"/>
                </a:solidFill>
              </a:rPr>
            </a:br>
            <a:r>
              <a:rPr lang="ru-RU" sz="2000" b="1" dirty="0" smtClean="0">
                <a:solidFill>
                  <a:srgbClr val="0F772F"/>
                </a:solidFill>
              </a:rPr>
              <a:t>РЕКОМЕНДУЮТ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sz="quarter" idx="1"/>
          </p:nvPr>
        </p:nvSpPr>
        <p:spPr>
          <a:xfrm>
            <a:off x="301752" y="1785926"/>
            <a:ext cx="8503920" cy="450059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ru-RU" b="1" dirty="0" smtClean="0">
                <a:solidFill>
                  <a:srgbClr val="FF0000"/>
                </a:solidFill>
              </a:rPr>
              <a:t>оказывать услуги </a:t>
            </a:r>
            <a:r>
              <a:rPr lang="ru-RU" dirty="0" smtClean="0"/>
              <a:t>общественного питания и </a:t>
            </a:r>
            <a:r>
              <a:rPr lang="ru-RU" b="1" dirty="0" smtClean="0">
                <a:solidFill>
                  <a:srgbClr val="FF0000"/>
                </a:solidFill>
              </a:rPr>
              <a:t>вести расчеты </a:t>
            </a:r>
            <a:r>
              <a:rPr lang="ru-RU" dirty="0" smtClean="0"/>
              <a:t>с потребителями </a:t>
            </a:r>
            <a:r>
              <a:rPr lang="ru-RU" b="1" dirty="0" smtClean="0">
                <a:solidFill>
                  <a:srgbClr val="FF0000"/>
                </a:solidFill>
              </a:rPr>
              <a:t>в масках и в перчатках</a:t>
            </a:r>
          </a:p>
        </p:txBody>
      </p:sp>
      <p:pic>
        <p:nvPicPr>
          <p:cNvPr id="4" name="Picture 2" descr="D:\Обмен\Казакевич\МАРТ эмблема мин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85728"/>
            <a:ext cx="936819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Admin\Desktop\Minzdrav_Belaru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24" y="285728"/>
            <a:ext cx="857256" cy="857256"/>
          </a:xfrm>
          <a:prstGeom prst="rect">
            <a:avLst/>
          </a:prstGeom>
          <a:noFill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28992" y="3143248"/>
            <a:ext cx="2286016" cy="30125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5786" y="3143248"/>
            <a:ext cx="2286016" cy="30125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72198" y="3143248"/>
            <a:ext cx="2286016" cy="30125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42946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>
                <a:solidFill>
                  <a:srgbClr val="0F772F"/>
                </a:solidFill>
              </a:rPr>
              <a:t> Министерство антимонопольного регулирования и торговли</a:t>
            </a:r>
            <a:br>
              <a:rPr lang="ru-RU" sz="1800" b="1" dirty="0" smtClean="0">
                <a:solidFill>
                  <a:srgbClr val="0F772F"/>
                </a:solidFill>
              </a:rPr>
            </a:br>
            <a:r>
              <a:rPr lang="ru-RU" sz="1800" b="1" dirty="0" smtClean="0">
                <a:solidFill>
                  <a:srgbClr val="0F772F"/>
                </a:solidFill>
              </a:rPr>
              <a:t>Министерство здравоохранения </a:t>
            </a:r>
            <a:br>
              <a:rPr lang="ru-RU" sz="1800" b="1" dirty="0" smtClean="0">
                <a:solidFill>
                  <a:srgbClr val="0F772F"/>
                </a:solidFill>
              </a:rPr>
            </a:br>
            <a:r>
              <a:rPr lang="ru-RU" sz="2000" b="1" dirty="0" smtClean="0">
                <a:solidFill>
                  <a:srgbClr val="0F772F"/>
                </a:solidFill>
              </a:rPr>
              <a:t>РЕКОМЕНДУЮТ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sz="quarter" idx="1"/>
          </p:nvPr>
        </p:nvSpPr>
        <p:spPr>
          <a:xfrm>
            <a:off x="301752" y="1714488"/>
            <a:ext cx="8503920" cy="457203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>
                <a:solidFill>
                  <a:srgbClr val="0070C0"/>
                </a:solidFill>
              </a:rPr>
              <a:t>Соблюдать правила личной гигиены:</a:t>
            </a:r>
          </a:p>
          <a:p>
            <a:pPr>
              <a:buFont typeface="Wingdings" pitchFamily="2" charset="2"/>
              <a:buChar char="§"/>
            </a:pPr>
            <a:r>
              <a:rPr lang="ru-RU" sz="2400" dirty="0" smtClean="0"/>
              <a:t>в санузлах возле умывальников </a:t>
            </a:r>
            <a:r>
              <a:rPr lang="ru-RU" sz="2400" b="1" dirty="0" smtClean="0">
                <a:solidFill>
                  <a:srgbClr val="FF0000"/>
                </a:solidFill>
              </a:rPr>
              <a:t>обеспечить наличие мыла</a:t>
            </a:r>
            <a:r>
              <a:rPr lang="ru-RU" sz="2400" dirty="0" smtClean="0"/>
              <a:t> и </a:t>
            </a:r>
            <a:r>
              <a:rPr lang="ru-RU" sz="2400" b="1" dirty="0" smtClean="0">
                <a:solidFill>
                  <a:srgbClr val="FF0000"/>
                </a:solidFill>
              </a:rPr>
              <a:t>дезинфицирующих средств</a:t>
            </a:r>
            <a:endParaRPr lang="ru-RU" sz="2400" dirty="0" smtClean="0"/>
          </a:p>
          <a:p>
            <a:pPr>
              <a:buFont typeface="Wingdings" pitchFamily="2" charset="2"/>
              <a:buChar char="§"/>
            </a:pPr>
            <a:r>
              <a:rPr lang="ru-RU" sz="2400" dirty="0" smtClean="0"/>
              <a:t>в течение всего рабочего дня, после каждого посещения туалета и перед каждым приемом пищи регулярно </a:t>
            </a:r>
            <a:r>
              <a:rPr lang="ru-RU" sz="2400" b="1" dirty="0" smtClean="0">
                <a:solidFill>
                  <a:srgbClr val="FF0000"/>
                </a:solidFill>
              </a:rPr>
              <a:t>мыть руки с мылом </a:t>
            </a:r>
            <a:r>
              <a:rPr lang="ru-RU" sz="2400" dirty="0" smtClean="0"/>
              <a:t>или обрабатывать дезинфицирующими средствами </a:t>
            </a:r>
            <a:endParaRPr lang="ru-RU" sz="2400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4" name="Picture 2" descr="D:\Обмен\Казакевич\МАРТ эмблема мин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85728"/>
            <a:ext cx="936819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Admin\Desktop\Minzdrav_Belaru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24" y="285728"/>
            <a:ext cx="857256" cy="857256"/>
          </a:xfrm>
          <a:prstGeom prst="rect">
            <a:avLst/>
          </a:prstGeom>
          <a:noFill/>
        </p:spPr>
      </p:pic>
      <p:pic>
        <p:nvPicPr>
          <p:cNvPr id="11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86182" y="4643446"/>
            <a:ext cx="1571636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71604" y="4500570"/>
            <a:ext cx="1785950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643570" y="4500570"/>
            <a:ext cx="1785950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42946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>
                <a:solidFill>
                  <a:srgbClr val="0F772F"/>
                </a:solidFill>
              </a:rPr>
              <a:t> Министерство антимонопольного регулирования и торговли</a:t>
            </a:r>
            <a:br>
              <a:rPr lang="ru-RU" sz="1800" b="1" dirty="0" smtClean="0">
                <a:solidFill>
                  <a:srgbClr val="0F772F"/>
                </a:solidFill>
              </a:rPr>
            </a:br>
            <a:r>
              <a:rPr lang="ru-RU" sz="1800" b="1" dirty="0" smtClean="0">
                <a:solidFill>
                  <a:srgbClr val="0F772F"/>
                </a:solidFill>
              </a:rPr>
              <a:t>Министерство здравоохранения </a:t>
            </a:r>
            <a:br>
              <a:rPr lang="ru-RU" sz="1800" b="1" dirty="0" smtClean="0">
                <a:solidFill>
                  <a:srgbClr val="0F772F"/>
                </a:solidFill>
              </a:rPr>
            </a:br>
            <a:r>
              <a:rPr lang="ru-RU" sz="2000" b="1" dirty="0" smtClean="0">
                <a:solidFill>
                  <a:srgbClr val="0F772F"/>
                </a:solidFill>
              </a:rPr>
              <a:t>РЕКОМЕНДУЮТ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sz="quarter" idx="1"/>
          </p:nvPr>
        </p:nvSpPr>
        <p:spPr>
          <a:xfrm>
            <a:off x="301752" y="1714488"/>
            <a:ext cx="8503920" cy="4572032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ru-RU" sz="2400" dirty="0" smtClean="0"/>
              <a:t>оборудовать на входе и выходе, по ходу движения потребителей </a:t>
            </a:r>
            <a:r>
              <a:rPr lang="ru-RU" sz="2400" b="1" dirty="0" smtClean="0">
                <a:solidFill>
                  <a:srgbClr val="FF0000"/>
                </a:solidFill>
              </a:rPr>
              <a:t>места для обработки рук </a:t>
            </a:r>
            <a:r>
              <a:rPr lang="ru-RU" sz="2400" dirty="0" smtClean="0"/>
              <a:t>дезинфицирующими средствами</a:t>
            </a:r>
          </a:p>
          <a:p>
            <a:pPr algn="ctr">
              <a:buNone/>
            </a:pPr>
            <a:endParaRPr lang="ru-RU" sz="2400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4" name="Picture 2" descr="D:\Обмен\Казакевич\МАРТ эмблема мин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85728"/>
            <a:ext cx="936819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Admin\Desktop\Minzdrav_Belaru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24" y="285728"/>
            <a:ext cx="857256" cy="857256"/>
          </a:xfrm>
          <a:prstGeom prst="rect">
            <a:avLst/>
          </a:prstGeom>
          <a:noFill/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42976" y="4071942"/>
            <a:ext cx="2214578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5008" y="4071942"/>
            <a:ext cx="2214578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143240" y="3286124"/>
            <a:ext cx="285750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42946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>
                <a:solidFill>
                  <a:srgbClr val="0F772F"/>
                </a:solidFill>
              </a:rPr>
              <a:t> Министерство антимонопольного регулирования и торговли</a:t>
            </a:r>
            <a:br>
              <a:rPr lang="ru-RU" sz="1800" b="1" dirty="0" smtClean="0">
                <a:solidFill>
                  <a:srgbClr val="0F772F"/>
                </a:solidFill>
              </a:rPr>
            </a:br>
            <a:r>
              <a:rPr lang="ru-RU" sz="1800" b="1" dirty="0" smtClean="0">
                <a:solidFill>
                  <a:srgbClr val="0F772F"/>
                </a:solidFill>
              </a:rPr>
              <a:t>Министерство здравоохранения </a:t>
            </a:r>
            <a:br>
              <a:rPr lang="ru-RU" sz="1800" b="1" dirty="0" smtClean="0">
                <a:solidFill>
                  <a:srgbClr val="0F772F"/>
                </a:solidFill>
              </a:rPr>
            </a:br>
            <a:r>
              <a:rPr lang="ru-RU" sz="2000" b="1" dirty="0" smtClean="0">
                <a:solidFill>
                  <a:srgbClr val="0F772F"/>
                </a:solidFill>
              </a:rPr>
              <a:t>РЕКОМЕНДУЮТ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sz="quarter" idx="1"/>
          </p:nvPr>
        </p:nvSpPr>
        <p:spPr>
          <a:xfrm>
            <a:off x="301752" y="1928802"/>
            <a:ext cx="8503920" cy="4357718"/>
          </a:xfrm>
        </p:spPr>
        <p:txBody>
          <a:bodyPr>
            <a:normAutofit/>
          </a:bodyPr>
          <a:lstStyle/>
          <a:p>
            <a:pPr algn="just"/>
            <a:r>
              <a:rPr lang="ru-RU" sz="2300" b="1" dirty="0" smtClean="0">
                <a:solidFill>
                  <a:srgbClr val="FF0000"/>
                </a:solidFill>
              </a:rPr>
              <a:t>не допускать скопления людей</a:t>
            </a:r>
          </a:p>
          <a:p>
            <a:pPr algn="just">
              <a:buNone/>
            </a:pPr>
            <a:endParaRPr lang="ru-RU" sz="800" dirty="0" smtClean="0"/>
          </a:p>
          <a:p>
            <a:pPr algn="just"/>
            <a:r>
              <a:rPr lang="ru-RU" sz="2300" dirty="0" smtClean="0"/>
              <a:t>организовать </a:t>
            </a:r>
            <a:r>
              <a:rPr lang="ru-RU" sz="2300" b="1" dirty="0" smtClean="0">
                <a:solidFill>
                  <a:srgbClr val="FF0000"/>
                </a:solidFill>
              </a:rPr>
              <a:t>безопасное перемещение </a:t>
            </a:r>
            <a:r>
              <a:rPr lang="ru-RU" sz="2300" dirty="0" smtClean="0"/>
              <a:t>посетителей в обеденном зале по одному или по двое (при необходимости) </a:t>
            </a:r>
            <a:r>
              <a:rPr lang="ru-RU" sz="2300" b="1" dirty="0" smtClean="0">
                <a:solidFill>
                  <a:srgbClr val="FF0000"/>
                </a:solidFill>
              </a:rPr>
              <a:t>с соблюдением дистанции в 1-1,5 м</a:t>
            </a:r>
          </a:p>
        </p:txBody>
      </p:sp>
      <p:pic>
        <p:nvPicPr>
          <p:cNvPr id="4" name="Picture 2" descr="D:\Обмен\Казакевич\МАРТ эмблема мин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85728"/>
            <a:ext cx="936819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Admin\Desktop\Minzdrav_Belaru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24" y="285728"/>
            <a:ext cx="857256" cy="857256"/>
          </a:xfrm>
          <a:prstGeom prst="rect">
            <a:avLst/>
          </a:prstGeom>
          <a:noFill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472" y="4071942"/>
            <a:ext cx="1928826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15140" y="4071942"/>
            <a:ext cx="1928826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 descr="W:\Upr10\2_РЕКЛАМА\Социальная реклама\Наша соцреклама\Иконки\14_Человек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643306" y="4071942"/>
            <a:ext cx="1928826" cy="19288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42946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>
                <a:solidFill>
                  <a:srgbClr val="0F772F"/>
                </a:solidFill>
              </a:rPr>
              <a:t> Министерство антимонопольного регулирования и торговли</a:t>
            </a:r>
            <a:br>
              <a:rPr lang="ru-RU" sz="1800" b="1" dirty="0" smtClean="0">
                <a:solidFill>
                  <a:srgbClr val="0F772F"/>
                </a:solidFill>
              </a:rPr>
            </a:br>
            <a:r>
              <a:rPr lang="ru-RU" sz="1800" b="1" dirty="0" smtClean="0">
                <a:solidFill>
                  <a:srgbClr val="0F772F"/>
                </a:solidFill>
              </a:rPr>
              <a:t>Министерство здравоохранения </a:t>
            </a:r>
            <a:br>
              <a:rPr lang="ru-RU" sz="1800" b="1" dirty="0" smtClean="0">
                <a:solidFill>
                  <a:srgbClr val="0F772F"/>
                </a:solidFill>
              </a:rPr>
            </a:br>
            <a:r>
              <a:rPr lang="ru-RU" sz="2000" b="1" dirty="0" smtClean="0">
                <a:solidFill>
                  <a:srgbClr val="0F772F"/>
                </a:solidFill>
              </a:rPr>
              <a:t>РЕКОМЕНДУЮТ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sz="quarter" idx="1"/>
          </p:nvPr>
        </p:nvSpPr>
        <p:spPr>
          <a:xfrm>
            <a:off x="301752" y="1714488"/>
            <a:ext cx="8503920" cy="4572032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ru-RU" sz="2400" dirty="0" smtClean="0"/>
              <a:t>в течение рабочего дня (не реже, чем через 2 ч) </a:t>
            </a:r>
            <a:r>
              <a:rPr lang="ru-RU" sz="2400" b="1" dirty="0" smtClean="0">
                <a:solidFill>
                  <a:srgbClr val="FF0000"/>
                </a:solidFill>
              </a:rPr>
              <a:t>организовать проведение влажной уборки </a:t>
            </a:r>
            <a:r>
              <a:rPr lang="ru-RU" sz="2400" dirty="0" smtClean="0"/>
              <a:t>помещений, часто используемых предметов с применением дезинфицирующих средств: обработка ручек дверей, поручней, подносов, столов, спинок стульев (подлокотников кресел), раковин для мытья рук при входе в обеденный зал, витрин самообслуживания</a:t>
            </a:r>
            <a:endParaRPr lang="ru-RU" sz="2400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4" name="Picture 2" descr="D:\Обмен\Казакевич\МАРТ эмблема мин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85728"/>
            <a:ext cx="936819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Admin\Desktop\Minzdrav_Belaru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24" y="285728"/>
            <a:ext cx="857256" cy="857256"/>
          </a:xfrm>
          <a:prstGeom prst="rect">
            <a:avLst/>
          </a:prstGeom>
          <a:noFill/>
        </p:spPr>
      </p:pic>
      <p:pic>
        <p:nvPicPr>
          <p:cNvPr id="2050" name="Picture 2" descr="W:\Upr10\2_РЕКЛАМА\Социальная реклама\Наша соцреклама\Иконки\16_Уборка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14612" y="4857760"/>
            <a:ext cx="1285884" cy="1285884"/>
          </a:xfrm>
          <a:prstGeom prst="rect">
            <a:avLst/>
          </a:prstGeom>
          <a:noFill/>
        </p:spPr>
      </p:pic>
      <p:pic>
        <p:nvPicPr>
          <p:cNvPr id="2051" name="Picture 3" descr="W:\Upr10\2_РЕКЛАМА\Социальная реклама\Наша соцреклама\Иконки\17-Уборка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00628" y="4857760"/>
            <a:ext cx="1285884" cy="12858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42946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>
                <a:solidFill>
                  <a:srgbClr val="0F772F"/>
                </a:solidFill>
              </a:rPr>
              <a:t> Министерство антимонопольного регулирования и торговли</a:t>
            </a:r>
            <a:br>
              <a:rPr lang="ru-RU" sz="1800" b="1" dirty="0" smtClean="0">
                <a:solidFill>
                  <a:srgbClr val="0F772F"/>
                </a:solidFill>
              </a:rPr>
            </a:br>
            <a:r>
              <a:rPr lang="ru-RU" sz="1800" b="1" dirty="0" smtClean="0">
                <a:solidFill>
                  <a:srgbClr val="0F772F"/>
                </a:solidFill>
              </a:rPr>
              <a:t>Министерство здравоохранения </a:t>
            </a:r>
            <a:br>
              <a:rPr lang="ru-RU" sz="1800" b="1" dirty="0" smtClean="0">
                <a:solidFill>
                  <a:srgbClr val="0F772F"/>
                </a:solidFill>
              </a:rPr>
            </a:br>
            <a:r>
              <a:rPr lang="ru-RU" sz="2000" b="1" dirty="0" smtClean="0">
                <a:solidFill>
                  <a:srgbClr val="0F772F"/>
                </a:solidFill>
              </a:rPr>
              <a:t>РЕКОМЕНДУЮТ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sz="quarter" idx="1"/>
          </p:nvPr>
        </p:nvSpPr>
        <p:spPr>
          <a:xfrm>
            <a:off x="301752" y="2000240"/>
            <a:ext cx="8503920" cy="428628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ru-RU" sz="2400" dirty="0" smtClean="0"/>
              <a:t>при наличии возможности организовать регулярное (каждые 2 часа) </a:t>
            </a:r>
            <a:r>
              <a:rPr lang="ru-RU" sz="2400" b="1" dirty="0" smtClean="0">
                <a:solidFill>
                  <a:srgbClr val="FF0000"/>
                </a:solidFill>
              </a:rPr>
              <a:t>проветривание помещений</a:t>
            </a:r>
          </a:p>
        </p:txBody>
      </p:sp>
      <p:pic>
        <p:nvPicPr>
          <p:cNvPr id="4" name="Picture 2" descr="D:\Обмен\Казакевич\МАРТ эмблема мин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85728"/>
            <a:ext cx="936819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Admin\Desktop\Minzdrav_Belaru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24" y="285728"/>
            <a:ext cx="857256" cy="857256"/>
          </a:xfrm>
          <a:prstGeom prst="rect">
            <a:avLst/>
          </a:prstGeom>
          <a:noFill/>
        </p:spPr>
      </p:pic>
      <p:pic>
        <p:nvPicPr>
          <p:cNvPr id="3074" name="Picture 2" descr="W:\Upr10\2_РЕКЛАМА\Социальная реклама\Наша соцреклама\Иконки\18_Проветривание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48" y="3500438"/>
            <a:ext cx="2143140" cy="2155897"/>
          </a:xfrm>
          <a:prstGeom prst="rect">
            <a:avLst/>
          </a:prstGeom>
          <a:noFill/>
        </p:spPr>
      </p:pic>
      <p:pic>
        <p:nvPicPr>
          <p:cNvPr id="9" name="Picture 2" descr="W:\Upr10\2_РЕКЛАМА\Социальная реклама\Наша соцреклама\Иконки\18_Проветривание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868" y="3499588"/>
            <a:ext cx="2143140" cy="2155896"/>
          </a:xfrm>
          <a:prstGeom prst="rect">
            <a:avLst/>
          </a:prstGeom>
          <a:noFill/>
        </p:spPr>
      </p:pic>
      <p:pic>
        <p:nvPicPr>
          <p:cNvPr id="10" name="Picture 2" descr="W:\Upr10\2_РЕКЛАМА\Социальная реклама\Наша соцреклама\Иконки\18_Проветривание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15074" y="3499588"/>
            <a:ext cx="2143140" cy="21558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257</TotalTime>
  <Words>369</Words>
  <PresentationFormat>Экран (4:3)</PresentationFormat>
  <Paragraphs>48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Официальная</vt:lpstr>
      <vt:lpstr>Министерство антимонопольного регулирования и торговли Министерство здравоохранения  РЕКОМЕНДУЮТ</vt:lpstr>
      <vt:lpstr>Министерство антимонопольного регулирования и торговли Министерство здравоохранения  РЕКОМЕНДУЮТ</vt:lpstr>
      <vt:lpstr> Министерство антимонопольного регулирования и торговли Министерство здравоохранения  РЕКОМЕНДУЮТ</vt:lpstr>
      <vt:lpstr> Министерство антимонопольного регулирования и торговли Министерство здравоохранения  РЕКОМЕНДУЮТ</vt:lpstr>
      <vt:lpstr> Министерство антимонопольного регулирования и торговли Министерство здравоохранения  РЕКОМЕНДУЮТ</vt:lpstr>
      <vt:lpstr> Министерство антимонопольного регулирования и торговли Министерство здравоохранения  РЕКОМЕНДУЮТ</vt:lpstr>
      <vt:lpstr> Министерство антимонопольного регулирования и торговли Министерство здравоохранения  РЕКОМЕНДУЮТ</vt:lpstr>
      <vt:lpstr> Министерство антимонопольного регулирования и торговли Министерство здравоохранения  РЕКОМЕНДУЮТ</vt:lpstr>
      <vt:lpstr> Министерство антимонопольного регулирования и торговли Министерство здравоохранения  РЕКОМЕНДУЮТ</vt:lpstr>
      <vt:lpstr> Министерство антимонопольного регулирования и торговли Министерство здравоохранения  РЕКОМЕНДУЮТ</vt:lpstr>
      <vt:lpstr> Министерство антимонопольного регулирования и торговли Министерство здравоохранения  РЕКОМЕНДУЮТ</vt:lpstr>
      <vt:lpstr> Министерство антимонопольного регулирования и торговли Министерство здравоохранения  РЕКОМЕНДУЮТ</vt:lpstr>
      <vt:lpstr>Министерство антимонопольного регулирования и торговли Министерство здравоохранения  РЕКОМЕНДУЮТ</vt:lpstr>
      <vt:lpstr>Министерство антимонопольного регулирования и торговли Министерство здравоохранения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Министерство антимонопольного регулирования и торговли РЕКОМЕНДУЕТ</dc:title>
  <dc:creator>Гаврильчик Инна Анатольевна</dc:creator>
  <cp:lastModifiedBy>Admin</cp:lastModifiedBy>
  <cp:revision>41</cp:revision>
  <dcterms:created xsi:type="dcterms:W3CDTF">2020-06-11T16:34:18Z</dcterms:created>
  <dcterms:modified xsi:type="dcterms:W3CDTF">2020-06-23T07:28:53Z</dcterms:modified>
</cp:coreProperties>
</file>