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8288000" cy="10287000"/>
  <p:notesSz cx="6858000" cy="9144000"/>
  <p:embeddedFontLst>
    <p:embeddedFont>
      <p:font typeface="Lora" pitchFamily="2" charset="-52"/>
      <p:regular r:id="rId24"/>
    </p:embeddedFont>
    <p:embeddedFont>
      <p:font typeface="Lora Bold" charset="-52"/>
      <p:regular r:id="rId25"/>
    </p:embeddedFont>
    <p:embeddedFont>
      <p:font typeface="Lora Bold Italics" panose="020B0604020202020204" charset="-52"/>
      <p:regular r:id="rId26"/>
    </p:embeddedFont>
    <p:embeddedFont>
      <p:font typeface="Lora Italics" panose="020B0604020202020204" charset="-52"/>
      <p:regular r:id="rId27"/>
    </p:embeddedFont>
    <p:embeddedFont>
      <p:font typeface="Poppins Semi-Bold Italics" panose="020B0604020202020204" charset="0"/>
      <p:regular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67" d="100"/>
          <a:sy n="67" d="100"/>
        </p:scale>
        <p:origin x="169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1.jpeg"/><Relationship Id="rId5" Type="http://schemas.openxmlformats.org/officeDocument/2006/relationships/image" Target="../media/image26.svg"/><Relationship Id="rId10" Type="http://schemas.openxmlformats.org/officeDocument/2006/relationships/image" Target="../media/image30.jpeg"/><Relationship Id="rId4" Type="http://schemas.openxmlformats.org/officeDocument/2006/relationships/image" Target="../media/image25.png"/><Relationship Id="rId9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3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2001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2020" TargetMode="External"/><Relationship Id="rId5" Type="http://schemas.openxmlformats.org/officeDocument/2006/relationships/hyperlink" Target="https://ru.wikipedia.org/wiki/2015" TargetMode="External"/><Relationship Id="rId4" Type="http://schemas.openxmlformats.org/officeDocument/2006/relationships/hyperlink" Target="https://ru.wikipedia.org/wiki/2010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987944" y="-31084"/>
            <a:ext cx="6271481" cy="10324530"/>
            <a:chOff x="0" y="0"/>
            <a:chExt cx="5672671" cy="933872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672709" cy="9338691"/>
            </a:xfrm>
            <a:custGeom>
              <a:avLst/>
              <a:gdLst/>
              <a:ahLst/>
              <a:cxnLst/>
              <a:rect l="l" t="t" r="r" b="b"/>
              <a:pathLst>
                <a:path w="5672709" h="9338691">
                  <a:moveTo>
                    <a:pt x="1439291" y="0"/>
                  </a:moveTo>
                  <a:lnTo>
                    <a:pt x="1439291" y="127000"/>
                  </a:lnTo>
                  <a:lnTo>
                    <a:pt x="0" y="4402709"/>
                  </a:lnTo>
                  <a:lnTo>
                    <a:pt x="2294509" y="9338691"/>
                  </a:lnTo>
                  <a:lnTo>
                    <a:pt x="5672709" y="9338691"/>
                  </a:lnTo>
                  <a:lnTo>
                    <a:pt x="5672709" y="0"/>
                  </a:lnTo>
                  <a:close/>
                </a:path>
              </a:pathLst>
            </a:custGeom>
            <a:blipFill>
              <a:blip r:embed="rId2"/>
              <a:stretch>
                <a:fillRect l="-97465" r="-97465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 rot="-1499842">
            <a:off x="10738045" y="-1256398"/>
            <a:ext cx="1476320" cy="13239398"/>
            <a:chOff x="0" y="0"/>
            <a:chExt cx="388825" cy="348692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88825" cy="3486920"/>
            </a:xfrm>
            <a:custGeom>
              <a:avLst/>
              <a:gdLst/>
              <a:ahLst/>
              <a:cxnLst/>
              <a:rect l="l" t="t" r="r" b="b"/>
              <a:pathLst>
                <a:path w="388825" h="3486920">
                  <a:moveTo>
                    <a:pt x="0" y="0"/>
                  </a:moveTo>
                  <a:lnTo>
                    <a:pt x="388825" y="0"/>
                  </a:lnTo>
                  <a:lnTo>
                    <a:pt x="388825" y="3486920"/>
                  </a:lnTo>
                  <a:lnTo>
                    <a:pt x="0" y="3486920"/>
                  </a:lnTo>
                  <a:close/>
                </a:path>
              </a:pathLst>
            </a:custGeom>
            <a:solidFill>
              <a:srgbClr val="24232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388825" cy="3525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376114" y="-195297"/>
            <a:ext cx="3318910" cy="4978366"/>
            <a:chOff x="0" y="0"/>
            <a:chExt cx="406400" cy="6096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06400" cy="609600"/>
            </a:xfrm>
            <a:custGeom>
              <a:avLst/>
              <a:gdLst/>
              <a:ahLst/>
              <a:cxnLst/>
              <a:rect l="l" t="t" r="r" b="b"/>
              <a:pathLst>
                <a:path w="406400" h="609600">
                  <a:moveTo>
                    <a:pt x="203200" y="0"/>
                  </a:moveTo>
                  <a:lnTo>
                    <a:pt x="406400" y="0"/>
                  </a:lnTo>
                  <a:lnTo>
                    <a:pt x="203200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101600" y="-38100"/>
              <a:ext cx="203200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318312" y="6100155"/>
            <a:ext cx="3325260" cy="4987891"/>
            <a:chOff x="0" y="0"/>
            <a:chExt cx="406400" cy="6096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06400" cy="609600"/>
            </a:xfrm>
            <a:custGeom>
              <a:avLst/>
              <a:gdLst/>
              <a:ahLst/>
              <a:cxnLst/>
              <a:rect l="l" t="t" r="r" b="b"/>
              <a:pathLst>
                <a:path w="406400" h="609600">
                  <a:moveTo>
                    <a:pt x="203200" y="0"/>
                  </a:moveTo>
                  <a:lnTo>
                    <a:pt x="406400" y="0"/>
                  </a:lnTo>
                  <a:lnTo>
                    <a:pt x="203200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101600" y="-38100"/>
              <a:ext cx="203200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0376114" y="4783069"/>
            <a:ext cx="2267458" cy="1317086"/>
            <a:chOff x="0" y="0"/>
            <a:chExt cx="731601" cy="424961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731601" cy="424961"/>
            </a:xfrm>
            <a:custGeom>
              <a:avLst/>
              <a:gdLst/>
              <a:ahLst/>
              <a:cxnLst/>
              <a:rect l="l" t="t" r="r" b="b"/>
              <a:pathLst>
                <a:path w="731601" h="424961">
                  <a:moveTo>
                    <a:pt x="528401" y="0"/>
                  </a:moveTo>
                  <a:lnTo>
                    <a:pt x="0" y="0"/>
                  </a:lnTo>
                  <a:lnTo>
                    <a:pt x="203200" y="424961"/>
                  </a:lnTo>
                  <a:lnTo>
                    <a:pt x="731601" y="424961"/>
                  </a:lnTo>
                  <a:lnTo>
                    <a:pt x="528401" y="0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101600" y="-38100"/>
              <a:ext cx="528401" cy="4630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9731589" y="4783069"/>
            <a:ext cx="1143468" cy="1317086"/>
            <a:chOff x="0" y="0"/>
            <a:chExt cx="396740" cy="456979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96740" cy="456979"/>
            </a:xfrm>
            <a:custGeom>
              <a:avLst/>
              <a:gdLst/>
              <a:ahLst/>
              <a:cxnLst/>
              <a:rect l="l" t="t" r="r" b="b"/>
              <a:pathLst>
                <a:path w="396740" h="456979">
                  <a:moveTo>
                    <a:pt x="198370" y="0"/>
                  </a:moveTo>
                  <a:lnTo>
                    <a:pt x="396740" y="456979"/>
                  </a:lnTo>
                  <a:lnTo>
                    <a:pt x="0" y="456979"/>
                  </a:lnTo>
                  <a:lnTo>
                    <a:pt x="198370" y="0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61991" y="174069"/>
              <a:ext cx="272759" cy="2502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 rot="-10800000">
            <a:off x="9731589" y="0"/>
            <a:ext cx="2381648" cy="3125698"/>
            <a:chOff x="0" y="0"/>
            <a:chExt cx="396740" cy="520685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96740" cy="520685"/>
            </a:xfrm>
            <a:custGeom>
              <a:avLst/>
              <a:gdLst/>
              <a:ahLst/>
              <a:cxnLst/>
              <a:rect l="l" t="t" r="r" b="b"/>
              <a:pathLst>
                <a:path w="396740" h="520685">
                  <a:moveTo>
                    <a:pt x="198370" y="0"/>
                  </a:moveTo>
                  <a:lnTo>
                    <a:pt x="396740" y="520685"/>
                  </a:lnTo>
                  <a:lnTo>
                    <a:pt x="0" y="520685"/>
                  </a:lnTo>
                  <a:lnTo>
                    <a:pt x="198370" y="0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61991" y="203647"/>
              <a:ext cx="272759" cy="2798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1085717" y="7757505"/>
            <a:ext cx="1994955" cy="2596170"/>
            <a:chOff x="0" y="0"/>
            <a:chExt cx="396740" cy="516304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396740" cy="516304"/>
            </a:xfrm>
            <a:custGeom>
              <a:avLst/>
              <a:gdLst/>
              <a:ahLst/>
              <a:cxnLst/>
              <a:rect l="l" t="t" r="r" b="b"/>
              <a:pathLst>
                <a:path w="396740" h="516304">
                  <a:moveTo>
                    <a:pt x="198370" y="0"/>
                  </a:moveTo>
                  <a:lnTo>
                    <a:pt x="396740" y="516304"/>
                  </a:lnTo>
                  <a:lnTo>
                    <a:pt x="0" y="516304"/>
                  </a:lnTo>
                  <a:lnTo>
                    <a:pt x="198370" y="0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61991" y="201613"/>
              <a:ext cx="272759" cy="27781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5" name="Group 25"/>
          <p:cNvGrpSpPr/>
          <p:nvPr/>
        </p:nvGrpSpPr>
        <p:grpSpPr>
          <a:xfrm rot="-10800000">
            <a:off x="9731589" y="6090630"/>
            <a:ext cx="1143468" cy="1317086"/>
            <a:chOff x="0" y="0"/>
            <a:chExt cx="396740" cy="456979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396740" cy="456979"/>
            </a:xfrm>
            <a:custGeom>
              <a:avLst/>
              <a:gdLst/>
              <a:ahLst/>
              <a:cxnLst/>
              <a:rect l="l" t="t" r="r" b="b"/>
              <a:pathLst>
                <a:path w="396740" h="456979">
                  <a:moveTo>
                    <a:pt x="198370" y="0"/>
                  </a:moveTo>
                  <a:lnTo>
                    <a:pt x="396740" y="456979"/>
                  </a:lnTo>
                  <a:lnTo>
                    <a:pt x="0" y="456979"/>
                  </a:lnTo>
                  <a:lnTo>
                    <a:pt x="198370" y="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61991" y="174069"/>
              <a:ext cx="272759" cy="2502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8" name="Freeform 28"/>
          <p:cNvSpPr/>
          <p:nvPr/>
        </p:nvSpPr>
        <p:spPr>
          <a:xfrm rot="1078394">
            <a:off x="9800963" y="9049342"/>
            <a:ext cx="1512435" cy="1512435"/>
          </a:xfrm>
          <a:custGeom>
            <a:avLst/>
            <a:gdLst/>
            <a:ahLst/>
            <a:cxnLst/>
            <a:rect l="l" t="t" r="r" b="b"/>
            <a:pathLst>
              <a:path w="1512435" h="1512435">
                <a:moveTo>
                  <a:pt x="0" y="0"/>
                </a:moveTo>
                <a:lnTo>
                  <a:pt x="1512435" y="0"/>
                </a:lnTo>
                <a:lnTo>
                  <a:pt x="1512435" y="1512435"/>
                </a:lnTo>
                <a:lnTo>
                  <a:pt x="0" y="151243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 rot="-9708421">
            <a:off x="11936662" y="-263131"/>
            <a:ext cx="1512435" cy="1512435"/>
          </a:xfrm>
          <a:custGeom>
            <a:avLst/>
            <a:gdLst/>
            <a:ahLst/>
            <a:cxnLst/>
            <a:rect l="l" t="t" r="r" b="b"/>
            <a:pathLst>
              <a:path w="1512435" h="1512435">
                <a:moveTo>
                  <a:pt x="0" y="0"/>
                </a:moveTo>
                <a:lnTo>
                  <a:pt x="1512436" y="0"/>
                </a:lnTo>
                <a:lnTo>
                  <a:pt x="1512436" y="1512435"/>
                </a:lnTo>
                <a:lnTo>
                  <a:pt x="0" y="151243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 rot="9210849">
            <a:off x="8388190" y="-354105"/>
            <a:ext cx="1360887" cy="1360887"/>
          </a:xfrm>
          <a:custGeom>
            <a:avLst/>
            <a:gdLst/>
            <a:ahLst/>
            <a:cxnLst/>
            <a:rect l="l" t="t" r="r" b="b"/>
            <a:pathLst>
              <a:path w="1360887" h="1360887">
                <a:moveTo>
                  <a:pt x="0" y="0"/>
                </a:moveTo>
                <a:lnTo>
                  <a:pt x="1360886" y="0"/>
                </a:lnTo>
                <a:lnTo>
                  <a:pt x="1360886" y="1360887"/>
                </a:lnTo>
                <a:lnTo>
                  <a:pt x="0" y="136088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 rot="-1438219">
            <a:off x="12948720" y="9328710"/>
            <a:ext cx="1473559" cy="1473559"/>
          </a:xfrm>
          <a:custGeom>
            <a:avLst/>
            <a:gdLst/>
            <a:ahLst/>
            <a:cxnLst/>
            <a:rect l="l" t="t" r="r" b="b"/>
            <a:pathLst>
              <a:path w="1473559" h="1473559">
                <a:moveTo>
                  <a:pt x="0" y="0"/>
                </a:moveTo>
                <a:lnTo>
                  <a:pt x="1473559" y="0"/>
                </a:lnTo>
                <a:lnTo>
                  <a:pt x="1473559" y="1473560"/>
                </a:lnTo>
                <a:lnTo>
                  <a:pt x="0" y="14735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32" name="Group 32"/>
          <p:cNvGrpSpPr/>
          <p:nvPr/>
        </p:nvGrpSpPr>
        <p:grpSpPr>
          <a:xfrm>
            <a:off x="9490882" y="3896408"/>
            <a:ext cx="673191" cy="775405"/>
            <a:chOff x="0" y="0"/>
            <a:chExt cx="396740" cy="456979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396740" cy="456979"/>
            </a:xfrm>
            <a:custGeom>
              <a:avLst/>
              <a:gdLst/>
              <a:ahLst/>
              <a:cxnLst/>
              <a:rect l="l" t="t" r="r" b="b"/>
              <a:pathLst>
                <a:path w="396740" h="456979">
                  <a:moveTo>
                    <a:pt x="198370" y="0"/>
                  </a:moveTo>
                  <a:lnTo>
                    <a:pt x="396740" y="456979"/>
                  </a:lnTo>
                  <a:lnTo>
                    <a:pt x="0" y="456979"/>
                  </a:lnTo>
                  <a:lnTo>
                    <a:pt x="198370" y="0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34" name="TextBox 34"/>
            <p:cNvSpPr txBox="1"/>
            <p:nvPr/>
          </p:nvSpPr>
          <p:spPr>
            <a:xfrm>
              <a:off x="61991" y="174069"/>
              <a:ext cx="272759" cy="2502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5" name="Group 35"/>
          <p:cNvGrpSpPr/>
          <p:nvPr/>
        </p:nvGrpSpPr>
        <p:grpSpPr>
          <a:xfrm rot="-10800000">
            <a:off x="9490882" y="4666206"/>
            <a:ext cx="673191" cy="775405"/>
            <a:chOff x="0" y="0"/>
            <a:chExt cx="396740" cy="456979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396740" cy="456979"/>
            </a:xfrm>
            <a:custGeom>
              <a:avLst/>
              <a:gdLst/>
              <a:ahLst/>
              <a:cxnLst/>
              <a:rect l="l" t="t" r="r" b="b"/>
              <a:pathLst>
                <a:path w="396740" h="456979">
                  <a:moveTo>
                    <a:pt x="198370" y="0"/>
                  </a:moveTo>
                  <a:lnTo>
                    <a:pt x="396740" y="456979"/>
                  </a:lnTo>
                  <a:lnTo>
                    <a:pt x="0" y="456979"/>
                  </a:lnTo>
                  <a:lnTo>
                    <a:pt x="198370" y="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37" name="TextBox 37"/>
            <p:cNvSpPr txBox="1"/>
            <p:nvPr/>
          </p:nvSpPr>
          <p:spPr>
            <a:xfrm>
              <a:off x="61991" y="174069"/>
              <a:ext cx="272759" cy="2502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-1027290" y="1844979"/>
            <a:ext cx="10095923" cy="897814"/>
            <a:chOff x="0" y="0"/>
            <a:chExt cx="5726594" cy="509257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5726593" cy="509257"/>
            </a:xfrm>
            <a:custGeom>
              <a:avLst/>
              <a:gdLst/>
              <a:ahLst/>
              <a:cxnLst/>
              <a:rect l="l" t="t" r="r" b="b"/>
              <a:pathLst>
                <a:path w="5726593" h="509257">
                  <a:moveTo>
                    <a:pt x="5523393" y="0"/>
                  </a:moveTo>
                  <a:lnTo>
                    <a:pt x="0" y="0"/>
                  </a:lnTo>
                  <a:lnTo>
                    <a:pt x="203200" y="509257"/>
                  </a:lnTo>
                  <a:lnTo>
                    <a:pt x="5726593" y="509257"/>
                  </a:lnTo>
                  <a:lnTo>
                    <a:pt x="5523393" y="0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40" name="TextBox 40"/>
            <p:cNvSpPr txBox="1"/>
            <p:nvPr/>
          </p:nvSpPr>
          <p:spPr>
            <a:xfrm>
              <a:off x="101600" y="-38100"/>
              <a:ext cx="5523394" cy="547357"/>
            </a:xfrm>
            <a:prstGeom prst="rect">
              <a:avLst/>
            </a:prstGeom>
          </p:spPr>
          <p:txBody>
            <a:bodyPr lIns="48569" tIns="48569" rIns="48569" bIns="48569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41" name="TextBox 41"/>
          <p:cNvSpPr txBox="1"/>
          <p:nvPr/>
        </p:nvSpPr>
        <p:spPr>
          <a:xfrm>
            <a:off x="2184" y="1912208"/>
            <a:ext cx="9978938" cy="5431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59"/>
              </a:lnSpc>
            </a:pPr>
            <a:r>
              <a:rPr lang="en-US" sz="4399">
                <a:solidFill>
                  <a:srgbClr val="FFFFFF"/>
                </a:solidFill>
                <a:latin typeface="Lora Bold"/>
                <a:ea typeface="Lora Bold"/>
                <a:cs typeface="Lora Bold"/>
                <a:sym typeface="Lora Bold"/>
              </a:rPr>
              <a:t>СИЛЬНЫЙ ЛИДЕР – </a:t>
            </a:r>
          </a:p>
          <a:p>
            <a:pPr algn="ctr">
              <a:lnSpc>
                <a:spcPts val="6159"/>
              </a:lnSpc>
            </a:pPr>
            <a:r>
              <a:rPr lang="en-US" sz="4399">
                <a:solidFill>
                  <a:srgbClr val="318B00"/>
                </a:solidFill>
                <a:latin typeface="Lora Bold"/>
                <a:ea typeface="Lora Bold"/>
                <a:cs typeface="Lora Bold"/>
                <a:sym typeface="Lora Bold"/>
              </a:rPr>
              <a:t> ГАРАНТ СТАБИЛЬНОСТИ </a:t>
            </a:r>
          </a:p>
          <a:p>
            <a:pPr algn="ctr">
              <a:lnSpc>
                <a:spcPts val="6159"/>
              </a:lnSpc>
            </a:pPr>
            <a:r>
              <a:rPr lang="en-US" sz="4399">
                <a:solidFill>
                  <a:srgbClr val="318B00"/>
                </a:solidFill>
                <a:latin typeface="Lora Bold"/>
                <a:ea typeface="Lora Bold"/>
                <a:cs typeface="Lora Bold"/>
                <a:sym typeface="Lora Bold"/>
              </a:rPr>
              <a:t>И БЕЗОПАСНОСТИ ГОСУДАРСТВА: </a:t>
            </a:r>
          </a:p>
          <a:p>
            <a:pPr algn="ctr">
              <a:lnSpc>
                <a:spcPts val="6159"/>
              </a:lnSpc>
            </a:pPr>
            <a:r>
              <a:rPr lang="en-US" sz="4399">
                <a:solidFill>
                  <a:srgbClr val="318B00"/>
                </a:solidFill>
                <a:latin typeface="Lora Bold"/>
                <a:ea typeface="Lora Bold"/>
                <a:cs typeface="Lora Bold"/>
                <a:sym typeface="Lora Bold"/>
              </a:rPr>
              <a:t> К 30-ЛЕТИЮ ИНСТИТУТА ПРЕЗИДЕНТСТВА </a:t>
            </a:r>
          </a:p>
          <a:p>
            <a:pPr algn="ctr">
              <a:lnSpc>
                <a:spcPts val="6159"/>
              </a:lnSpc>
            </a:pPr>
            <a:r>
              <a:rPr lang="en-US" sz="4399">
                <a:solidFill>
                  <a:srgbClr val="318B00"/>
                </a:solidFill>
                <a:latin typeface="Lora Bold"/>
                <a:ea typeface="Lora Bold"/>
                <a:cs typeface="Lora Bold"/>
                <a:sym typeface="Lora Bold"/>
              </a:rPr>
              <a:t> В РЕСПУБЛИКЕ БЕЛАРУСЬ</a:t>
            </a:r>
          </a:p>
          <a:p>
            <a:pPr algn="ctr">
              <a:lnSpc>
                <a:spcPts val="6159"/>
              </a:lnSpc>
              <a:spcBef>
                <a:spcPct val="0"/>
              </a:spcBef>
            </a:pPr>
            <a:endParaRPr lang="en-US" sz="4399">
              <a:solidFill>
                <a:srgbClr val="318B00"/>
              </a:solidFill>
              <a:latin typeface="Lora Bold"/>
              <a:ea typeface="Lora Bold"/>
              <a:cs typeface="Lora Bold"/>
              <a:sym typeface="Lora Bold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550400" y="-173339"/>
            <a:ext cx="6786325" cy="1087273"/>
            <a:chOff x="0" y="0"/>
            <a:chExt cx="3804879" cy="6096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804879" cy="609600"/>
            </a:xfrm>
            <a:custGeom>
              <a:avLst/>
              <a:gdLst/>
              <a:ahLst/>
              <a:cxnLst/>
              <a:rect l="l" t="t" r="r" b="b"/>
              <a:pathLst>
                <a:path w="3804879" h="609600">
                  <a:moveTo>
                    <a:pt x="3601679" y="0"/>
                  </a:moveTo>
                  <a:lnTo>
                    <a:pt x="0" y="0"/>
                  </a:lnTo>
                  <a:lnTo>
                    <a:pt x="203200" y="609600"/>
                  </a:lnTo>
                  <a:lnTo>
                    <a:pt x="3804879" y="609600"/>
                  </a:lnTo>
                  <a:lnTo>
                    <a:pt x="3601679" y="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01600" y="-38100"/>
              <a:ext cx="3601679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834559" y="-142903"/>
            <a:ext cx="2559856" cy="1543050"/>
            <a:chOff x="0" y="0"/>
            <a:chExt cx="1011301" cy="6096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011301" cy="609600"/>
            </a:xfrm>
            <a:custGeom>
              <a:avLst/>
              <a:gdLst/>
              <a:ahLst/>
              <a:cxnLst/>
              <a:rect l="l" t="t" r="r" b="b"/>
              <a:pathLst>
                <a:path w="1011301" h="609600">
                  <a:moveTo>
                    <a:pt x="808101" y="0"/>
                  </a:moveTo>
                  <a:lnTo>
                    <a:pt x="0" y="0"/>
                  </a:lnTo>
                  <a:lnTo>
                    <a:pt x="203200" y="609600"/>
                  </a:lnTo>
                  <a:lnTo>
                    <a:pt x="1011301" y="609600"/>
                  </a:lnTo>
                  <a:lnTo>
                    <a:pt x="808101" y="0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101600" y="-38100"/>
              <a:ext cx="808101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566156" y="3739048"/>
            <a:ext cx="7356016" cy="5701163"/>
            <a:chOff x="0" y="0"/>
            <a:chExt cx="9808022" cy="7601551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9808022" cy="7601551"/>
              <a:chOff x="0" y="0"/>
              <a:chExt cx="819107" cy="634836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819107" cy="634836"/>
              </a:xfrm>
              <a:custGeom>
                <a:avLst/>
                <a:gdLst/>
                <a:ahLst/>
                <a:cxnLst/>
                <a:rect l="l" t="t" r="r" b="b"/>
                <a:pathLst>
                  <a:path w="819107" h="634836">
                    <a:moveTo>
                      <a:pt x="409554" y="0"/>
                    </a:moveTo>
                    <a:lnTo>
                      <a:pt x="819107" y="242486"/>
                    </a:lnTo>
                    <a:lnTo>
                      <a:pt x="662672" y="634836"/>
                    </a:lnTo>
                    <a:lnTo>
                      <a:pt x="156435" y="634836"/>
                    </a:lnTo>
                    <a:lnTo>
                      <a:pt x="0" y="242486"/>
                    </a:lnTo>
                    <a:lnTo>
                      <a:pt x="409554" y="0"/>
                    </a:lnTo>
                    <a:close/>
                  </a:path>
                </a:pathLst>
              </a:custGeom>
              <a:solidFill>
                <a:srgbClr val="236002"/>
              </a:solidFill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127986" y="120609"/>
                <a:ext cx="563136" cy="4745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2" name="TextBox 12"/>
            <p:cNvSpPr txBox="1"/>
            <p:nvPr/>
          </p:nvSpPr>
          <p:spPr>
            <a:xfrm>
              <a:off x="1112434" y="2055712"/>
              <a:ext cx="7583153" cy="41790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163"/>
                </a:lnSpc>
              </a:pPr>
              <a:r>
                <a:rPr lang="en-US" sz="2636">
                  <a:solidFill>
                    <a:srgbClr val="FFFFFF"/>
                  </a:solidFill>
                  <a:latin typeface="Lora Bold"/>
                  <a:ea typeface="Lora Bold"/>
                  <a:cs typeface="Lora Bold"/>
                  <a:sym typeface="Lora Bold"/>
                </a:rPr>
                <a:t> </a:t>
              </a:r>
              <a:r>
                <a:rPr lang="en-US" sz="2636">
                  <a:solidFill>
                    <a:srgbClr val="FFFFFF"/>
                  </a:solidFill>
                  <a:latin typeface="Lora Bold Italics"/>
                  <a:ea typeface="Lora Bold Italics"/>
                  <a:cs typeface="Lora Bold Italics"/>
                  <a:sym typeface="Lora Bold Italics"/>
                </a:rPr>
                <a:t>”Мы сделали интересы белорусов приоритетом нашей экономической политики. Социальное государство – это наш неизменный национальный бренд“,</a:t>
              </a:r>
              <a:r>
                <a:rPr lang="en-US" sz="2636">
                  <a:solidFill>
                    <a:srgbClr val="FFFFFF"/>
                  </a:solidFill>
                  <a:latin typeface="Lora Bold"/>
                  <a:ea typeface="Lora Bold"/>
                  <a:cs typeface="Lora Bold"/>
                  <a:sym typeface="Lora Bold"/>
                </a:rPr>
                <a:t> – отметил Президент Республики Беларусь, выступая на шестом ВНС 11 февраля 2021 г.</a:t>
              </a: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854024" y="1381841"/>
            <a:ext cx="16405276" cy="23984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66"/>
              </a:lnSpc>
              <a:spcBef>
                <a:spcPct val="0"/>
              </a:spcBef>
            </a:pPr>
            <a:r>
              <a:rPr lang="en-US" sz="2761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</a:rPr>
              <a:t> </a:t>
            </a:r>
            <a:r>
              <a:rPr lang="en-US" sz="2761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В Беларуси не стали следовать ”рекомендациям“ МВФ по сокращению господдержки сельхозпредприятий. Благодаря трудолюбию белорусских граждан и дальновидной политике Главы государства с его опытом хозяйствования ”от земли“, сегодня мы не только сами себя обеспечиваем продовольствием (причем за счет собственного производства), но и вошли в пятерку его крупнейших экспортеров в Европе.  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12157397" y="-222174"/>
            <a:ext cx="7409928" cy="1136108"/>
            <a:chOff x="0" y="0"/>
            <a:chExt cx="3975935" cy="6096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3975935" cy="609600"/>
            </a:xfrm>
            <a:custGeom>
              <a:avLst/>
              <a:gdLst/>
              <a:ahLst/>
              <a:cxnLst/>
              <a:rect l="l" t="t" r="r" b="b"/>
              <a:pathLst>
                <a:path w="3975935" h="609600">
                  <a:moveTo>
                    <a:pt x="203200" y="0"/>
                  </a:moveTo>
                  <a:lnTo>
                    <a:pt x="3975935" y="0"/>
                  </a:lnTo>
                  <a:lnTo>
                    <a:pt x="3772735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101600" y="-38100"/>
              <a:ext cx="3772735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7302663" y="-519745"/>
            <a:ext cx="2559856" cy="1919892"/>
            <a:chOff x="0" y="0"/>
            <a:chExt cx="812800" cy="6096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609600"/>
            </a:xfrm>
            <a:custGeom>
              <a:avLst/>
              <a:gdLst/>
              <a:ahLst/>
              <a:cxnLst/>
              <a:rect l="l" t="t" r="r" b="b"/>
              <a:pathLst>
                <a:path w="812800" h="609600">
                  <a:moveTo>
                    <a:pt x="203200" y="0"/>
                  </a:moveTo>
                  <a:lnTo>
                    <a:pt x="812800" y="0"/>
                  </a:lnTo>
                  <a:lnTo>
                    <a:pt x="609600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101600" y="-38100"/>
              <a:ext cx="609600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686882" y="4495799"/>
            <a:ext cx="9654620" cy="3031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66"/>
              </a:lnSpc>
            </a:pPr>
            <a:r>
              <a:rPr lang="en-US" sz="2476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</a:rPr>
              <a:t> </a:t>
            </a:r>
            <a:r>
              <a:rPr lang="en-US" sz="2476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Даже в условиях беспрецедентного внешнего давления на нашу страну в Беларуси </a:t>
            </a:r>
            <a:r>
              <a:rPr lang="en-US" sz="2476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один из самых низких уровней малообеспеченности (бедности) населения.</a:t>
            </a:r>
            <a:r>
              <a:rPr lang="en-US" sz="2476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Если в середине 1990-х годов за чертой бедности находились более трети населения (38,4% в 1995 году), то сегодня уровень малообеспеченности – 3,6%.</a:t>
            </a:r>
          </a:p>
          <a:p>
            <a:pPr algn="r">
              <a:lnSpc>
                <a:spcPts val="3466"/>
              </a:lnSpc>
              <a:spcBef>
                <a:spcPct val="0"/>
              </a:spcBef>
            </a:pPr>
            <a:endParaRPr lang="en-US" sz="2476">
              <a:solidFill>
                <a:srgbClr val="000000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126362" y="7094603"/>
            <a:ext cx="9215140" cy="2575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34"/>
              </a:lnSpc>
            </a:pPr>
            <a:r>
              <a:rPr lang="en-US" sz="2453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 </a:t>
            </a:r>
            <a:r>
              <a:rPr lang="en-US" sz="2453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За период 1991–2023 гг. </a:t>
            </a:r>
            <a:r>
              <a:rPr lang="en-US" sz="2453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реальные денежные доходы населения выросли почти в 5 раз, реальная заработная плата – практически </a:t>
            </a:r>
          </a:p>
          <a:p>
            <a:pPr algn="r">
              <a:lnSpc>
                <a:spcPts val="3434"/>
              </a:lnSpc>
            </a:pPr>
            <a:r>
              <a:rPr lang="en-US" sz="2453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 в 7 раз</a:t>
            </a:r>
            <a:r>
              <a:rPr lang="en-US" sz="2453">
                <a:solidFill>
                  <a:srgbClr val="000000"/>
                </a:solidFill>
                <a:latin typeface="Lora Italics"/>
                <a:ea typeface="Lora Italics"/>
                <a:cs typeface="Lora Italics"/>
                <a:sym typeface="Lora Italics"/>
              </a:rPr>
              <a:t> (в долларовом эквиваленте заработная плата выросла почти в 10 раз)</a:t>
            </a:r>
            <a:r>
              <a:rPr lang="en-US" sz="2453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.</a:t>
            </a:r>
          </a:p>
          <a:p>
            <a:pPr algn="r">
              <a:lnSpc>
                <a:spcPts val="3434"/>
              </a:lnSpc>
              <a:spcBef>
                <a:spcPct val="0"/>
              </a:spcBef>
            </a:pPr>
            <a:endParaRPr lang="en-US" sz="2453">
              <a:solidFill>
                <a:srgbClr val="000000"/>
              </a:solidFill>
              <a:latin typeface="Lora"/>
              <a:ea typeface="Lora"/>
              <a:cs typeface="Lora"/>
              <a:sym typeface="Lora"/>
            </a:endParaRPr>
          </a:p>
        </p:txBody>
      </p:sp>
      <p:grpSp>
        <p:nvGrpSpPr>
          <p:cNvPr id="22" name="Group 22"/>
          <p:cNvGrpSpPr/>
          <p:nvPr/>
        </p:nvGrpSpPr>
        <p:grpSpPr>
          <a:xfrm>
            <a:off x="17347714" y="9372239"/>
            <a:ext cx="940286" cy="808058"/>
            <a:chOff x="0" y="0"/>
            <a:chExt cx="812800" cy="6985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114300" y="-28575"/>
              <a:ext cx="5842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r>
                <a:rPr lang="en-US" sz="199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10</a:t>
              </a:r>
            </a:p>
          </p:txBody>
        </p:sp>
      </p:grp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550400" y="-173339"/>
            <a:ext cx="6786325" cy="1087273"/>
            <a:chOff x="0" y="0"/>
            <a:chExt cx="3804879" cy="6096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804879" cy="609600"/>
            </a:xfrm>
            <a:custGeom>
              <a:avLst/>
              <a:gdLst/>
              <a:ahLst/>
              <a:cxnLst/>
              <a:rect l="l" t="t" r="r" b="b"/>
              <a:pathLst>
                <a:path w="3804879" h="609600">
                  <a:moveTo>
                    <a:pt x="3601679" y="0"/>
                  </a:moveTo>
                  <a:lnTo>
                    <a:pt x="0" y="0"/>
                  </a:lnTo>
                  <a:lnTo>
                    <a:pt x="203200" y="609600"/>
                  </a:lnTo>
                  <a:lnTo>
                    <a:pt x="3804879" y="609600"/>
                  </a:lnTo>
                  <a:lnTo>
                    <a:pt x="3601679" y="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01600" y="-38100"/>
              <a:ext cx="3601679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834559" y="-142903"/>
            <a:ext cx="2559856" cy="1543050"/>
            <a:chOff x="0" y="0"/>
            <a:chExt cx="1011301" cy="6096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011301" cy="609600"/>
            </a:xfrm>
            <a:custGeom>
              <a:avLst/>
              <a:gdLst/>
              <a:ahLst/>
              <a:cxnLst/>
              <a:rect l="l" t="t" r="r" b="b"/>
              <a:pathLst>
                <a:path w="1011301" h="609600">
                  <a:moveTo>
                    <a:pt x="808101" y="0"/>
                  </a:moveTo>
                  <a:lnTo>
                    <a:pt x="0" y="0"/>
                  </a:lnTo>
                  <a:lnTo>
                    <a:pt x="203200" y="609600"/>
                  </a:lnTo>
                  <a:lnTo>
                    <a:pt x="1011301" y="609600"/>
                  </a:lnTo>
                  <a:lnTo>
                    <a:pt x="808101" y="0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101600" y="-38100"/>
              <a:ext cx="808101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7098506" y="4325032"/>
            <a:ext cx="4286312" cy="2362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84"/>
              </a:lnSpc>
            </a:pPr>
            <a:r>
              <a:rPr lang="en-US" sz="1986">
                <a:solidFill>
                  <a:srgbClr val="FFFFFF"/>
                </a:solidFill>
                <a:latin typeface="Lora Bold"/>
                <a:ea typeface="Lora Bold"/>
                <a:cs typeface="Lora Bold"/>
                <a:sym typeface="Lora Bold"/>
              </a:rPr>
              <a:t> </a:t>
            </a:r>
            <a:r>
              <a:rPr lang="en-US" sz="1986">
                <a:solidFill>
                  <a:srgbClr val="FFFFFF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”Мы сделали интересы белорусов приоритетом нашей экономической политики. Социальное государство – это наш неизменный национальный бренд“,</a:t>
            </a:r>
            <a:r>
              <a:rPr lang="en-US" sz="1986">
                <a:solidFill>
                  <a:srgbClr val="FFFFFF"/>
                </a:solidFill>
                <a:latin typeface="Lora Bold"/>
                <a:ea typeface="Lora Bold"/>
                <a:cs typeface="Lora Bold"/>
                <a:sym typeface="Lora Bold"/>
              </a:rPr>
              <a:t> – отметил Президент Республики Беларусь, выступая на шестом ВНС 11 февраля 2021 г.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131146" y="1854107"/>
            <a:ext cx="8031540" cy="69647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31"/>
              </a:lnSpc>
            </a:pPr>
            <a:r>
              <a:rPr lang="en-US" sz="2951">
                <a:solidFill>
                  <a:srgbClr val="236002"/>
                </a:solidFill>
                <a:latin typeface="Poppins Semi-Bold Italics"/>
                <a:ea typeface="Poppins Semi-Bold Italics"/>
                <a:cs typeface="Poppins Semi-Bold Italics"/>
                <a:sym typeface="Poppins Semi-Bold Italics"/>
              </a:rPr>
              <a:t>Справочно:</a:t>
            </a:r>
          </a:p>
          <a:p>
            <a:pPr algn="ctr">
              <a:lnSpc>
                <a:spcPts val="4566"/>
              </a:lnSpc>
            </a:pPr>
            <a:r>
              <a:rPr lang="en-US" sz="3262">
                <a:solidFill>
                  <a:srgbClr val="236002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 За последние 30 лет финансовые возможности белорусов (покупательная способность доходов) выросли в разы. В середине 1990‑х гг. дохода хватило бы примерно на 20 кг говядины или свинины, если бы их можно было достать. А сегодня это более 100 кг. Тогда доступно было 13–14 кг сыра или сливочного масла, сегодня 46–48 кг.</a:t>
            </a:r>
          </a:p>
          <a:p>
            <a:pPr algn="ctr">
              <a:lnSpc>
                <a:spcPts val="4131"/>
              </a:lnSpc>
              <a:spcBef>
                <a:spcPct val="0"/>
              </a:spcBef>
            </a:pPr>
            <a:endParaRPr lang="en-US" sz="3262">
              <a:solidFill>
                <a:srgbClr val="236002"/>
              </a:solidFill>
              <a:latin typeface="Lora Bold Italics"/>
              <a:ea typeface="Lora Bold Italics"/>
              <a:cs typeface="Lora Bold Italics"/>
              <a:sym typeface="Lora Bold Italics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40050" y="1826613"/>
            <a:ext cx="9577952" cy="70088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05"/>
              </a:lnSpc>
            </a:pPr>
            <a:r>
              <a:rPr lang="en-US" sz="3139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Показатель обеспеченности населения жильем увеличился</a:t>
            </a:r>
            <a:r>
              <a:rPr lang="en-US" sz="3139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с 1991 года </a:t>
            </a:r>
            <a:r>
              <a:rPr lang="en-US" sz="3139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более чем в 1,5 раза.</a:t>
            </a:r>
          </a:p>
          <a:p>
            <a:pPr algn="l">
              <a:lnSpc>
                <a:spcPts val="3705"/>
              </a:lnSpc>
            </a:pPr>
            <a:endParaRPr lang="en-US" sz="3139">
              <a:solidFill>
                <a:srgbClr val="000000"/>
              </a:solidFill>
              <a:latin typeface="Lora Bold"/>
              <a:ea typeface="Lora Bold"/>
              <a:cs typeface="Lora Bold"/>
              <a:sym typeface="Lora Bold"/>
            </a:endParaRPr>
          </a:p>
          <a:p>
            <a:pPr algn="l">
              <a:lnSpc>
                <a:spcPts val="3705"/>
              </a:lnSpc>
            </a:pPr>
            <a:r>
              <a:rPr lang="en-US" sz="3139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Одно из ключевых направлений государственной политики – </a:t>
            </a:r>
            <a:r>
              <a:rPr lang="en-US" sz="3139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повышение благополучия семей.</a:t>
            </a:r>
            <a:r>
              <a:rPr lang="en-US" sz="3139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Комплексная система поддержки семей с детьми предусматривает гарантии и льготы в различных сферах их жизнедеятельности.</a:t>
            </a:r>
          </a:p>
          <a:p>
            <a:pPr algn="l">
              <a:lnSpc>
                <a:spcPts val="3705"/>
              </a:lnSpc>
            </a:pPr>
            <a:endParaRPr lang="en-US" sz="3139">
              <a:solidFill>
                <a:srgbClr val="000000"/>
              </a:solidFill>
              <a:latin typeface="Lora"/>
              <a:ea typeface="Lora"/>
              <a:cs typeface="Lora"/>
              <a:sym typeface="Lora"/>
            </a:endParaRPr>
          </a:p>
          <a:p>
            <a:pPr algn="l">
              <a:lnSpc>
                <a:spcPts val="3705"/>
              </a:lnSpc>
            </a:pPr>
            <a:r>
              <a:rPr lang="en-US" sz="3139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Особую заботу государство проявляет о старшем поколении</a:t>
            </a:r>
            <a:r>
              <a:rPr lang="en-US" sz="3139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(расходы на выплату пенсий составляют порядка 9% ВВП, что сопоставимо с развитыми странами).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2157397" y="-222174"/>
            <a:ext cx="7409928" cy="1136108"/>
            <a:chOff x="0" y="0"/>
            <a:chExt cx="3975935" cy="6096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3975935" cy="609600"/>
            </a:xfrm>
            <a:custGeom>
              <a:avLst/>
              <a:gdLst/>
              <a:ahLst/>
              <a:cxnLst/>
              <a:rect l="l" t="t" r="r" b="b"/>
              <a:pathLst>
                <a:path w="3975935" h="609600">
                  <a:moveTo>
                    <a:pt x="203200" y="0"/>
                  </a:moveTo>
                  <a:lnTo>
                    <a:pt x="3975935" y="0"/>
                  </a:lnTo>
                  <a:lnTo>
                    <a:pt x="3772735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101600" y="-38100"/>
              <a:ext cx="3772735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7302663" y="-519745"/>
            <a:ext cx="2559856" cy="1919892"/>
            <a:chOff x="0" y="0"/>
            <a:chExt cx="812800" cy="6096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609600"/>
            </a:xfrm>
            <a:custGeom>
              <a:avLst/>
              <a:gdLst/>
              <a:ahLst/>
              <a:cxnLst/>
              <a:rect l="l" t="t" r="r" b="b"/>
              <a:pathLst>
                <a:path w="812800" h="609600">
                  <a:moveTo>
                    <a:pt x="203200" y="0"/>
                  </a:moveTo>
                  <a:lnTo>
                    <a:pt x="812800" y="0"/>
                  </a:lnTo>
                  <a:lnTo>
                    <a:pt x="609600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101600" y="-38100"/>
              <a:ext cx="609600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7347714" y="9372239"/>
            <a:ext cx="940286" cy="808058"/>
            <a:chOff x="0" y="0"/>
            <a:chExt cx="812800" cy="6985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114300" y="-28575"/>
              <a:ext cx="5842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r>
                <a:rPr lang="en-US" sz="199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11</a:t>
              </a:r>
            </a:p>
          </p:txBody>
        </p:sp>
      </p:grpSp>
      <p:grpSp>
        <p:nvGrpSpPr>
          <p:cNvPr id="20" name="Group 20"/>
          <p:cNvGrpSpPr/>
          <p:nvPr/>
        </p:nvGrpSpPr>
        <p:grpSpPr>
          <a:xfrm rot="5400000">
            <a:off x="5898020" y="5676493"/>
            <a:ext cx="8151925" cy="47625"/>
            <a:chOff x="0" y="0"/>
            <a:chExt cx="2147009" cy="12543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147009" cy="12543"/>
            </a:xfrm>
            <a:custGeom>
              <a:avLst/>
              <a:gdLst/>
              <a:ahLst/>
              <a:cxnLst/>
              <a:rect l="l" t="t" r="r" b="b"/>
              <a:pathLst>
                <a:path w="2147009" h="12543">
                  <a:moveTo>
                    <a:pt x="0" y="0"/>
                  </a:moveTo>
                  <a:lnTo>
                    <a:pt x="2147009" y="0"/>
                  </a:lnTo>
                  <a:lnTo>
                    <a:pt x="2147009" y="12543"/>
                  </a:lnTo>
                  <a:lnTo>
                    <a:pt x="0" y="12543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-38100"/>
              <a:ext cx="2147009" cy="5064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458418" y="5192371"/>
            <a:ext cx="5750608" cy="5750608"/>
          </a:xfrm>
          <a:custGeom>
            <a:avLst/>
            <a:gdLst/>
            <a:ahLst/>
            <a:cxnLst/>
            <a:rect l="l" t="t" r="r" b="b"/>
            <a:pathLst>
              <a:path w="5750608" h="5750608">
                <a:moveTo>
                  <a:pt x="0" y="0"/>
                </a:moveTo>
                <a:lnTo>
                  <a:pt x="5750608" y="0"/>
                </a:lnTo>
                <a:lnTo>
                  <a:pt x="5750608" y="5750608"/>
                </a:lnTo>
                <a:lnTo>
                  <a:pt x="0" y="575060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009818" y="6929857"/>
            <a:ext cx="3139651" cy="3082567"/>
          </a:xfrm>
          <a:custGeom>
            <a:avLst/>
            <a:gdLst/>
            <a:ahLst/>
            <a:cxnLst/>
            <a:rect l="l" t="t" r="r" b="b"/>
            <a:pathLst>
              <a:path w="3139651" h="3082567">
                <a:moveTo>
                  <a:pt x="0" y="0"/>
                </a:moveTo>
                <a:lnTo>
                  <a:pt x="3139651" y="0"/>
                </a:lnTo>
                <a:lnTo>
                  <a:pt x="3139651" y="3082567"/>
                </a:lnTo>
                <a:lnTo>
                  <a:pt x="0" y="308256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2822735" y="6929857"/>
            <a:ext cx="2727570" cy="2638304"/>
          </a:xfrm>
          <a:custGeom>
            <a:avLst/>
            <a:gdLst/>
            <a:ahLst/>
            <a:cxnLst/>
            <a:rect l="l" t="t" r="r" b="b"/>
            <a:pathLst>
              <a:path w="2727570" h="2638304">
                <a:moveTo>
                  <a:pt x="0" y="0"/>
                </a:moveTo>
                <a:lnTo>
                  <a:pt x="2727569" y="0"/>
                </a:lnTo>
                <a:lnTo>
                  <a:pt x="2727569" y="2638304"/>
                </a:lnTo>
                <a:lnTo>
                  <a:pt x="0" y="263830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2009818" y="203044"/>
            <a:ext cx="14543060" cy="12344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</a:rPr>
              <a:t> </a:t>
            </a:r>
            <a:r>
              <a:rPr lang="en-US" sz="2400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В Беларуси гарантирована бесплатная и доступная медицинская помощь в государственных учреждениях здравоохранения с бюджетной системой финансирования. </a:t>
            </a:r>
          </a:p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2400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В стране предоставлен 100% доступ граждан к медицинским услугам.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92663" y="2237764"/>
            <a:ext cx="8888685" cy="5144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01"/>
              </a:lnSpc>
            </a:pPr>
            <a:r>
              <a:rPr lang="en-US" sz="2715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</a:rPr>
              <a:t> </a:t>
            </a:r>
            <a:r>
              <a:rPr lang="en-US" sz="2715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Во время вспышки в 2020 году коронавирусной инфекции (COVD-19) Глава государства не поддался давлению со стороны прозападных международных организаций и отдельных стран, требующих повсеместно закрыть в Беларуси производства, что неизбежно привело бы к тяжелейшим последствиям в экономике. Принятые белорусским руководством решения в отношении пандемии COVD-19 оказались абсолютно правильными и обоснованными. </a:t>
            </a:r>
          </a:p>
          <a:p>
            <a:pPr algn="l">
              <a:lnSpc>
                <a:spcPts val="3280"/>
              </a:lnSpc>
              <a:spcBef>
                <a:spcPct val="0"/>
              </a:spcBef>
            </a:pPr>
            <a:endParaRPr lang="en-US" sz="2715">
              <a:solidFill>
                <a:srgbClr val="000000"/>
              </a:solidFill>
              <a:latin typeface="Lora Bold"/>
              <a:ea typeface="Lora Bold"/>
              <a:cs typeface="Lora Bold"/>
              <a:sym typeface="Lora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552505" y="2228239"/>
            <a:ext cx="8560605" cy="39795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76"/>
              </a:lnSpc>
            </a:pPr>
            <a:r>
              <a:rPr lang="en-US" sz="3268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</a:rPr>
              <a:t> Сегодня здравоохранение Республики Беларусь обладает практически всем спектром оказания медицинских услуг, что позволило свести до минимума направление наших граждан на лечение за рубеж. </a:t>
            </a:r>
          </a:p>
          <a:p>
            <a:pPr algn="l">
              <a:lnSpc>
                <a:spcPts val="4576"/>
              </a:lnSpc>
              <a:spcBef>
                <a:spcPct val="0"/>
              </a:spcBef>
            </a:pPr>
            <a:endParaRPr lang="en-US" sz="3268">
              <a:solidFill>
                <a:srgbClr val="236002"/>
              </a:solidFill>
              <a:latin typeface="Lora Bold"/>
              <a:ea typeface="Lora Bold"/>
              <a:cs typeface="Lora Bold"/>
              <a:sym typeface="Lora Bold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17347714" y="9372239"/>
            <a:ext cx="940286" cy="808058"/>
            <a:chOff x="0" y="0"/>
            <a:chExt cx="812800" cy="6985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114300" y="-28575"/>
              <a:ext cx="5842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r>
                <a:rPr lang="en-US" sz="199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12</a:t>
              </a:r>
            </a:p>
          </p:txBody>
        </p:sp>
      </p:grp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408086" y="414138"/>
            <a:ext cx="840002" cy="721877"/>
            <a:chOff x="0" y="0"/>
            <a:chExt cx="812800" cy="6985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14300" y="-38100"/>
              <a:ext cx="5842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470479" y="1325196"/>
            <a:ext cx="6068891" cy="75794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34"/>
              </a:lnSpc>
              <a:spcBef>
                <a:spcPct val="0"/>
              </a:spcBef>
            </a:pPr>
            <a:r>
              <a:rPr lang="en-US" sz="3096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 В Республике Беларусь созданы необходимые условия для реализации конституционного права граждан страны на получение образования. Гарантируются доступность и бесплатность общего среднего и профессионально-технического образования, на конкурсной основе – бесплатность среднего специального и высшего образования.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033337" y="1262309"/>
            <a:ext cx="4552018" cy="6364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19"/>
              </a:lnSpc>
              <a:spcBef>
                <a:spcPct val="0"/>
              </a:spcBef>
            </a:pPr>
            <a:r>
              <a:rPr lang="en-US" sz="3299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 С момента избрания А.Г.Лукашенко на должность Президента ключевым элементом внутренней политики является бескомпромиссная и решительная борьба с коррупцией.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650930" y="1078865"/>
            <a:ext cx="5166927" cy="8977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30"/>
              </a:lnSpc>
            </a:pPr>
            <a:r>
              <a:rPr lang="en-US" sz="3021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 Ярким подтверждением слов Президента Республики Беларусь </a:t>
            </a:r>
          </a:p>
          <a:p>
            <a:pPr algn="ctr">
              <a:lnSpc>
                <a:spcPts val="4230"/>
              </a:lnSpc>
              <a:spcBef>
                <a:spcPct val="0"/>
              </a:spcBef>
            </a:pPr>
            <a:r>
              <a:rPr lang="en-US" sz="3021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о том, что ”неприкасаемых в стране нет“ являются факты привлечения к уголовной ответственности должностных лиц независимо от их статуса. Сегодня удельный вес коррупционных преступлений от общего количества совершенных в республике преступлений не превышает 2%. 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8723999" y="414138"/>
            <a:ext cx="840002" cy="721877"/>
            <a:chOff x="0" y="0"/>
            <a:chExt cx="812800" cy="6985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114300" y="-38100"/>
              <a:ext cx="5842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4881309" y="414138"/>
            <a:ext cx="840002" cy="721877"/>
            <a:chOff x="0" y="0"/>
            <a:chExt cx="812800" cy="6985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114300" y="-38100"/>
              <a:ext cx="5842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7347714" y="9372239"/>
            <a:ext cx="940286" cy="808058"/>
            <a:chOff x="0" y="0"/>
            <a:chExt cx="812800" cy="6985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114300" y="-28575"/>
              <a:ext cx="5842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r>
                <a:rPr lang="en-US" sz="199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13</a:t>
              </a:r>
            </a:p>
          </p:txBody>
        </p:sp>
      </p:grp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710528" y="0"/>
            <a:ext cx="10373250" cy="4586142"/>
            <a:chOff x="0" y="0"/>
            <a:chExt cx="1168296" cy="51651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68296" cy="516518"/>
            </a:xfrm>
            <a:custGeom>
              <a:avLst/>
              <a:gdLst/>
              <a:ahLst/>
              <a:cxnLst/>
              <a:rect l="l" t="t" r="r" b="b"/>
              <a:pathLst>
                <a:path w="1168296" h="516518">
                  <a:moveTo>
                    <a:pt x="1168296" y="258259"/>
                  </a:moveTo>
                  <a:lnTo>
                    <a:pt x="965096" y="516518"/>
                  </a:lnTo>
                  <a:lnTo>
                    <a:pt x="203200" y="516518"/>
                  </a:lnTo>
                  <a:lnTo>
                    <a:pt x="0" y="258259"/>
                  </a:lnTo>
                  <a:lnTo>
                    <a:pt x="203200" y="0"/>
                  </a:lnTo>
                  <a:lnTo>
                    <a:pt x="965096" y="0"/>
                  </a:lnTo>
                  <a:lnTo>
                    <a:pt x="1168296" y="258259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14300" y="-38100"/>
              <a:ext cx="939696" cy="554618"/>
            </a:xfrm>
            <a:prstGeom prst="rect">
              <a:avLst/>
            </a:prstGeom>
          </p:spPr>
          <p:txBody>
            <a:bodyPr lIns="69491" tIns="69491" rIns="69491" bIns="69491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4976794" y="126601"/>
            <a:ext cx="7840719" cy="47007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02"/>
              </a:lnSpc>
            </a:pPr>
            <a:r>
              <a:rPr lang="en-US" sz="2430">
                <a:solidFill>
                  <a:srgbClr val="FFFFFF"/>
                </a:solidFill>
                <a:latin typeface="Lora Bold"/>
                <a:ea typeface="Lora Bold"/>
                <a:cs typeface="Lora Bold"/>
                <a:sym typeface="Lora Bold"/>
              </a:rPr>
              <a:t>Справочно:</a:t>
            </a:r>
          </a:p>
          <a:p>
            <a:pPr algn="ctr">
              <a:lnSpc>
                <a:spcPts val="3402"/>
              </a:lnSpc>
            </a:pPr>
            <a:r>
              <a:rPr lang="en-US" sz="2430">
                <a:solidFill>
                  <a:srgbClr val="FFFFFF"/>
                </a:solidFill>
                <a:latin typeface="Lora Bold"/>
                <a:ea typeface="Lora Bold"/>
                <a:cs typeface="Lora Bold"/>
                <a:sym typeface="Lora Bold"/>
              </a:rPr>
              <a:t> Еще в 1994 году, освещая деятельность председателя парламентской комиссии по борьбе с коррупцией А.Г.Лукашенко, газета ”Советская Белоруссия“ писала: ”Такие люди – наша совесть. Они не потеряли точки опоры, хотя, как и все советские, от многого отказались… Лукашенко имел мужество назвать вещи своими именами, а не загонять проблему вовнутрь, что очень выгодно многим власть имущим“.</a:t>
            </a:r>
          </a:p>
          <a:p>
            <a:pPr algn="ctr">
              <a:lnSpc>
                <a:spcPts val="3402"/>
              </a:lnSpc>
              <a:spcBef>
                <a:spcPct val="0"/>
              </a:spcBef>
            </a:pPr>
            <a:endParaRPr lang="en-US" sz="2430">
              <a:solidFill>
                <a:srgbClr val="FFFFFF"/>
              </a:solidFill>
              <a:latin typeface="Lora Bold"/>
              <a:ea typeface="Lora Bold"/>
              <a:cs typeface="Lora Bold"/>
              <a:sym typeface="Lora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21080" y="5250868"/>
            <a:ext cx="8099902" cy="48477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81"/>
              </a:lnSpc>
            </a:pPr>
            <a:r>
              <a:rPr lang="en-US" sz="3057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Еще в 2005 году Глава государства А.Г.Лукашенко обозначил осново-полагающий принцип взаимоотношений власти и людей: ”Гражданин должен прийти в одну организацию максимум два раза. Первый – чтобы запросить нужный ему документ, второй – чтобы его получить“. </a:t>
            </a:r>
          </a:p>
          <a:p>
            <a:pPr algn="l">
              <a:lnSpc>
                <a:spcPts val="4281"/>
              </a:lnSpc>
              <a:spcBef>
                <a:spcPct val="0"/>
              </a:spcBef>
            </a:pPr>
            <a:endParaRPr lang="en-US" sz="3057">
              <a:solidFill>
                <a:srgbClr val="000000"/>
              </a:solidFill>
              <a:latin typeface="Lora"/>
              <a:ea typeface="Lora"/>
              <a:cs typeface="Lora"/>
              <a:sym typeface="Lora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13481686" y="4466424"/>
            <a:ext cx="840002" cy="721877"/>
            <a:chOff x="0" y="0"/>
            <a:chExt cx="812800" cy="6985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114300" y="-38100"/>
              <a:ext cx="5842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2463991" y="4586142"/>
            <a:ext cx="840002" cy="721877"/>
            <a:chOff x="0" y="0"/>
            <a:chExt cx="812800" cy="6985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114300" y="-38100"/>
              <a:ext cx="5842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9296052" y="5362089"/>
            <a:ext cx="8521805" cy="4615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76"/>
              </a:lnSpc>
            </a:pPr>
            <a:r>
              <a:rPr lang="en-US" sz="3268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Уникальная система работы с обращениями граждан, налаженная в Беларуси, практически не имеет аналогов в мире (ежемесячно осуществляется более 10 млн транзакций по оказанию 233 видов электронных услуг и 330 видов административных процедур). </a:t>
            </a:r>
          </a:p>
          <a:p>
            <a:pPr algn="l">
              <a:lnSpc>
                <a:spcPts val="4576"/>
              </a:lnSpc>
              <a:spcBef>
                <a:spcPct val="0"/>
              </a:spcBef>
            </a:pPr>
            <a:endParaRPr lang="en-US" sz="3268">
              <a:solidFill>
                <a:srgbClr val="000000"/>
              </a:solidFill>
              <a:latin typeface="Lora"/>
              <a:ea typeface="Lora"/>
              <a:cs typeface="Lora"/>
              <a:sym typeface="Lora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17347714" y="9372239"/>
            <a:ext cx="940286" cy="808058"/>
            <a:chOff x="0" y="0"/>
            <a:chExt cx="812800" cy="6985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114300" y="-28575"/>
              <a:ext cx="5842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r>
                <a:rPr lang="en-US" sz="199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14</a:t>
              </a:r>
            </a:p>
          </p:txBody>
        </p:sp>
      </p:grp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90794" y="410173"/>
            <a:ext cx="4863966" cy="8518192"/>
            <a:chOff x="0" y="0"/>
            <a:chExt cx="6485288" cy="11357589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28739" r="35650"/>
            <a:stretch>
              <a:fillRect/>
            </a:stretch>
          </p:blipFill>
          <p:spPr>
            <a:xfrm>
              <a:off x="0" y="0"/>
              <a:ext cx="6485288" cy="11357589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390794" y="8928365"/>
            <a:ext cx="4863966" cy="1160063"/>
            <a:chOff x="0" y="0"/>
            <a:chExt cx="1281045" cy="30553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281045" cy="305531"/>
            </a:xfrm>
            <a:custGeom>
              <a:avLst/>
              <a:gdLst/>
              <a:ahLst/>
              <a:cxnLst/>
              <a:rect l="l" t="t" r="r" b="b"/>
              <a:pathLst>
                <a:path w="1281045" h="305531">
                  <a:moveTo>
                    <a:pt x="0" y="0"/>
                  </a:moveTo>
                  <a:lnTo>
                    <a:pt x="1281045" y="0"/>
                  </a:lnTo>
                  <a:lnTo>
                    <a:pt x="1281045" y="305531"/>
                  </a:lnTo>
                  <a:lnTo>
                    <a:pt x="0" y="305531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1281045" cy="3436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5254760" y="1028700"/>
            <a:ext cx="13033240" cy="5463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18"/>
              </a:lnSpc>
            </a:pPr>
            <a:r>
              <a:rPr lang="en-US" sz="3598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 </a:t>
            </a:r>
            <a:r>
              <a:rPr lang="en-US" sz="3598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В последние годы для белорусского общества особое значение приобрела историческая тематика, когда усилились настойчивые попытки коллективного Запада превратить итоги Второй мировой войны в инструмент идеологического противоборства. </a:t>
            </a:r>
            <a:r>
              <a:rPr lang="en-US" sz="3598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”Впервые за годы своей независимости мы ставим эти два понятия – ”история“ и ”политика“ – рядом. До сих пор мы старались не политизировать историю“</a:t>
            </a:r>
            <a:r>
              <a:rPr lang="en-US" sz="3598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, – особо отметил </a:t>
            </a:r>
            <a:r>
              <a:rPr lang="en-US" sz="3598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белорусский лидер</a:t>
            </a:r>
            <a:r>
              <a:rPr lang="en-US" sz="3598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на совещании по вопросам реализации исторической политики 6 января 2022 г.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878382" y="7123061"/>
            <a:ext cx="9785997" cy="2385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63"/>
              </a:lnSpc>
            </a:pPr>
            <a:r>
              <a:rPr lang="en-US" sz="3885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 </a:t>
            </a:r>
            <a:r>
              <a:rPr lang="en-US" sz="3885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В Конституцию Республики Беларусь были внесены положения, направленные на сохранение исторической правды и памяти.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7347714" y="9372239"/>
            <a:ext cx="940286" cy="808058"/>
            <a:chOff x="0" y="0"/>
            <a:chExt cx="812800" cy="6985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114300" y="-28575"/>
              <a:ext cx="5842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r>
                <a:rPr lang="en-US" sz="199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15</a:t>
              </a:r>
            </a:p>
          </p:txBody>
        </p:sp>
      </p:grp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755" y="426697"/>
            <a:ext cx="7935096" cy="9753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860"/>
              </a:lnSpc>
            </a:pPr>
            <a:r>
              <a:rPr lang="en-US" sz="405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За годы президентства наша страна существенно укрепила свои позиции на международной арене. Мы не развязали ни одного вооруженного конфликта, не спровоцировали какого-либо международного противостояния, всегда занимали взвешенную позицию в ситуации напряженности между другими странами. Привыкли решать любые вопросы только за столом переговоров. </a:t>
            </a:r>
          </a:p>
          <a:p>
            <a:pPr algn="ctr">
              <a:lnSpc>
                <a:spcPts val="4860"/>
              </a:lnSpc>
            </a:pPr>
            <a:endParaRPr lang="en-US" sz="4050">
              <a:solidFill>
                <a:srgbClr val="000000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9861" y="426697"/>
            <a:ext cx="8496485" cy="8556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862"/>
              </a:lnSpc>
            </a:pPr>
            <a:r>
              <a:rPr lang="en-US" sz="4052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Президент Республики Беларусь неоднократно выступал с трибуны ООН, других международных площадок с весомыми инициативами, актуальными для многих государств и народов. В их числе ”чернобыльская“ проблематика, борьба с торговлей людьми, Хартия многообразия XXI века, ”пояс цифрового добрососедства“, поддержка естественной семьи и др.</a:t>
            </a:r>
          </a:p>
          <a:p>
            <a:pPr algn="l">
              <a:lnSpc>
                <a:spcPts val="4862"/>
              </a:lnSpc>
            </a:pPr>
            <a:endParaRPr lang="en-US" sz="4052">
              <a:solidFill>
                <a:srgbClr val="000000"/>
              </a:solidFill>
              <a:latin typeface="Lora"/>
              <a:ea typeface="Lora"/>
              <a:cs typeface="Lora"/>
              <a:sym typeface="Lora"/>
            </a:endParaRPr>
          </a:p>
        </p:txBody>
      </p:sp>
      <p:grpSp>
        <p:nvGrpSpPr>
          <p:cNvPr id="4" name="Group 4"/>
          <p:cNvGrpSpPr/>
          <p:nvPr/>
        </p:nvGrpSpPr>
        <p:grpSpPr>
          <a:xfrm rot="5400000">
            <a:off x="3814459" y="4944202"/>
            <a:ext cx="9520484" cy="143649"/>
            <a:chOff x="0" y="0"/>
            <a:chExt cx="1872228" cy="2824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872228" cy="28249"/>
            </a:xfrm>
            <a:custGeom>
              <a:avLst/>
              <a:gdLst/>
              <a:ahLst/>
              <a:cxnLst/>
              <a:rect l="l" t="t" r="r" b="b"/>
              <a:pathLst>
                <a:path w="1872228" h="28249">
                  <a:moveTo>
                    <a:pt x="0" y="0"/>
                  </a:moveTo>
                  <a:lnTo>
                    <a:pt x="1872228" y="0"/>
                  </a:lnTo>
                  <a:lnTo>
                    <a:pt x="1872228" y="28249"/>
                  </a:lnTo>
                  <a:lnTo>
                    <a:pt x="0" y="28249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1872228" cy="66349"/>
            </a:xfrm>
            <a:prstGeom prst="rect">
              <a:avLst/>
            </a:prstGeom>
          </p:spPr>
          <p:txBody>
            <a:bodyPr lIns="68036" tIns="68036" rIns="68036" bIns="68036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7347714" y="9372239"/>
            <a:ext cx="940286" cy="808058"/>
            <a:chOff x="0" y="0"/>
            <a:chExt cx="812800" cy="6985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114300" y="-28575"/>
              <a:ext cx="5842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r>
                <a:rPr lang="en-US" sz="199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16</a:t>
              </a:r>
            </a:p>
          </p:txBody>
        </p:sp>
      </p:grp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887182"/>
            <a:ext cx="7473335" cy="4054623"/>
            <a:chOff x="0" y="0"/>
            <a:chExt cx="9964446" cy="5406164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1715" b="1715"/>
            <a:stretch>
              <a:fillRect/>
            </a:stretch>
          </p:blipFill>
          <p:spPr>
            <a:xfrm>
              <a:off x="0" y="0"/>
              <a:ext cx="9964446" cy="5406164"/>
            </a:xfrm>
            <a:prstGeom prst="rect">
              <a:avLst/>
            </a:prstGeom>
          </p:spPr>
        </p:pic>
      </p:grpSp>
      <p:grpSp>
        <p:nvGrpSpPr>
          <p:cNvPr id="6" name="Group 6"/>
          <p:cNvGrpSpPr/>
          <p:nvPr/>
        </p:nvGrpSpPr>
        <p:grpSpPr>
          <a:xfrm>
            <a:off x="7868262" y="3425411"/>
            <a:ext cx="994774" cy="1718089"/>
            <a:chOff x="0" y="0"/>
            <a:chExt cx="261998" cy="45250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61998" cy="452501"/>
            </a:xfrm>
            <a:custGeom>
              <a:avLst/>
              <a:gdLst/>
              <a:ahLst/>
              <a:cxnLst/>
              <a:rect l="l" t="t" r="r" b="b"/>
              <a:pathLst>
                <a:path w="261998" h="452501">
                  <a:moveTo>
                    <a:pt x="0" y="0"/>
                  </a:moveTo>
                  <a:lnTo>
                    <a:pt x="261998" y="0"/>
                  </a:lnTo>
                  <a:lnTo>
                    <a:pt x="261998" y="452501"/>
                  </a:lnTo>
                  <a:lnTo>
                    <a:pt x="0" y="452501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261998" cy="4906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9288579" y="4757130"/>
            <a:ext cx="994774" cy="1718089"/>
            <a:chOff x="0" y="0"/>
            <a:chExt cx="261998" cy="45250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61998" cy="452501"/>
            </a:xfrm>
            <a:custGeom>
              <a:avLst/>
              <a:gdLst/>
              <a:ahLst/>
              <a:cxnLst/>
              <a:rect l="l" t="t" r="r" b="b"/>
              <a:pathLst>
                <a:path w="261998" h="452501">
                  <a:moveTo>
                    <a:pt x="0" y="0"/>
                  </a:moveTo>
                  <a:lnTo>
                    <a:pt x="261998" y="0"/>
                  </a:lnTo>
                  <a:lnTo>
                    <a:pt x="261998" y="452501"/>
                  </a:lnTo>
                  <a:lnTo>
                    <a:pt x="0" y="452501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261998" cy="4906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6862829" y="4469251"/>
            <a:ext cx="3133273" cy="5318945"/>
            <a:chOff x="0" y="0"/>
            <a:chExt cx="825224" cy="1400874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25224" cy="1400874"/>
            </a:xfrm>
            <a:custGeom>
              <a:avLst/>
              <a:gdLst/>
              <a:ahLst/>
              <a:cxnLst/>
              <a:rect l="l" t="t" r="r" b="b"/>
              <a:pathLst>
                <a:path w="825224" h="1400874">
                  <a:moveTo>
                    <a:pt x="0" y="0"/>
                  </a:moveTo>
                  <a:lnTo>
                    <a:pt x="825224" y="0"/>
                  </a:lnTo>
                  <a:lnTo>
                    <a:pt x="825224" y="1400874"/>
                  </a:lnTo>
                  <a:lnTo>
                    <a:pt x="0" y="1400874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825224" cy="14389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9785965" y="5143500"/>
            <a:ext cx="7473335" cy="4054623"/>
            <a:chOff x="0" y="0"/>
            <a:chExt cx="9964446" cy="5406164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/>
            <a:srcRect t="1715" b="1715"/>
            <a:stretch>
              <a:fillRect/>
            </a:stretch>
          </p:blipFill>
          <p:spPr>
            <a:xfrm>
              <a:off x="0" y="0"/>
              <a:ext cx="9964446" cy="5406164"/>
            </a:xfrm>
            <a:prstGeom prst="rect">
              <a:avLst/>
            </a:prstGeom>
          </p:spPr>
        </p:pic>
      </p:grpSp>
      <p:grpSp>
        <p:nvGrpSpPr>
          <p:cNvPr id="15" name="Group 15"/>
          <p:cNvGrpSpPr/>
          <p:nvPr/>
        </p:nvGrpSpPr>
        <p:grpSpPr>
          <a:xfrm>
            <a:off x="-1846785" y="297230"/>
            <a:ext cx="3133273" cy="5318945"/>
            <a:chOff x="0" y="0"/>
            <a:chExt cx="825224" cy="1400874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25224" cy="1400874"/>
            </a:xfrm>
            <a:custGeom>
              <a:avLst/>
              <a:gdLst/>
              <a:ahLst/>
              <a:cxnLst/>
              <a:rect l="l" t="t" r="r" b="b"/>
              <a:pathLst>
                <a:path w="825224" h="1400874">
                  <a:moveTo>
                    <a:pt x="0" y="0"/>
                  </a:moveTo>
                  <a:lnTo>
                    <a:pt x="825224" y="0"/>
                  </a:lnTo>
                  <a:lnTo>
                    <a:pt x="825224" y="1400874"/>
                  </a:lnTo>
                  <a:lnTo>
                    <a:pt x="0" y="1400874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38100"/>
              <a:ext cx="825224" cy="14389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263566" y="5578075"/>
            <a:ext cx="9436674" cy="4505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61"/>
              </a:lnSpc>
            </a:pPr>
            <a:r>
              <a:rPr lang="en-US" sz="2329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Суверенитет любого государства в значительной степени зависит от способности руководителя страны проводить эффективную политику в сфере национальной безопасности. </a:t>
            </a:r>
          </a:p>
          <a:p>
            <a:pPr algn="ctr">
              <a:lnSpc>
                <a:spcPts val="3261"/>
              </a:lnSpc>
            </a:pPr>
            <a:r>
              <a:rPr lang="en-US" sz="2329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Нынешним поколениям белорусов посчастливилось родиться и жить под мирным небом.</a:t>
            </a:r>
          </a:p>
          <a:p>
            <a:pPr algn="ctr">
              <a:lnSpc>
                <a:spcPts val="3261"/>
              </a:lnSpc>
            </a:pPr>
            <a:endParaRPr lang="en-US" sz="2329">
              <a:solidFill>
                <a:srgbClr val="000000"/>
              </a:solidFill>
              <a:latin typeface="Lora Bold"/>
              <a:ea typeface="Lora Bold"/>
              <a:cs typeface="Lora Bold"/>
              <a:sym typeface="Lora Bold"/>
            </a:endParaRPr>
          </a:p>
          <a:p>
            <a:pPr algn="ctr">
              <a:lnSpc>
                <a:spcPts val="3261"/>
              </a:lnSpc>
              <a:spcBef>
                <a:spcPct val="0"/>
              </a:spcBef>
            </a:pPr>
            <a:r>
              <a:rPr lang="en-US" sz="2329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Процесс реформирования белорусской армии начался в середине 1990-х годов под непосредственным руководством Главы государства. В результате </a:t>
            </a:r>
            <a:r>
              <a:rPr lang="en-US" sz="2329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в Беларуси были созданы компактные, мобильные и высокотехнологичные Вооруженные Силы.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8863036" y="962025"/>
            <a:ext cx="9424964" cy="33377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25"/>
              </a:lnSpc>
              <a:spcBef>
                <a:spcPct val="0"/>
              </a:spcBef>
            </a:pPr>
            <a:r>
              <a:rPr lang="en-US" sz="3161">
                <a:solidFill>
                  <a:srgbClr val="236002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 ”Мы выступаем за многополярный, справедливый мир с гарантиями развития для всех стран без исключения“</a:t>
            </a:r>
            <a:r>
              <a:rPr lang="en-US" sz="3161">
                <a:solidFill>
                  <a:srgbClr val="236002"/>
                </a:solidFill>
                <a:latin typeface="Lora"/>
                <a:ea typeface="Lora"/>
                <a:cs typeface="Lora"/>
                <a:sym typeface="Lora"/>
              </a:rPr>
              <a:t>, – подчеркнул А.Г.Лукашенко 15 июня 2023 г., принимая верительные грамоты послов зарубежных государств. </a:t>
            </a:r>
          </a:p>
        </p:txBody>
      </p:sp>
      <p:grpSp>
        <p:nvGrpSpPr>
          <p:cNvPr id="20" name="Group 20"/>
          <p:cNvGrpSpPr/>
          <p:nvPr/>
        </p:nvGrpSpPr>
        <p:grpSpPr>
          <a:xfrm>
            <a:off x="15836818" y="9384167"/>
            <a:ext cx="940286" cy="808058"/>
            <a:chOff x="0" y="0"/>
            <a:chExt cx="812800" cy="6985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114300" y="-28575"/>
              <a:ext cx="5842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r>
                <a:rPr lang="en-US" sz="199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17</a:t>
              </a:r>
            </a:p>
          </p:txBody>
        </p:sp>
      </p:grpSp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63285" y="398078"/>
            <a:ext cx="8253145" cy="5117249"/>
            <a:chOff x="0" y="0"/>
            <a:chExt cx="11004193" cy="6822999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2467" b="15359"/>
            <a:stretch>
              <a:fillRect/>
            </a:stretch>
          </p:blipFill>
          <p:spPr>
            <a:xfrm>
              <a:off x="0" y="0"/>
              <a:ext cx="11004193" cy="6822999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8646613" y="4076491"/>
            <a:ext cx="994774" cy="1718089"/>
            <a:chOff x="0" y="0"/>
            <a:chExt cx="261998" cy="45250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61998" cy="452501"/>
            </a:xfrm>
            <a:custGeom>
              <a:avLst/>
              <a:gdLst/>
              <a:ahLst/>
              <a:cxnLst/>
              <a:rect l="l" t="t" r="r" b="b"/>
              <a:pathLst>
                <a:path w="261998" h="452501">
                  <a:moveTo>
                    <a:pt x="0" y="0"/>
                  </a:moveTo>
                  <a:lnTo>
                    <a:pt x="261998" y="0"/>
                  </a:lnTo>
                  <a:lnTo>
                    <a:pt x="261998" y="452501"/>
                  </a:lnTo>
                  <a:lnTo>
                    <a:pt x="0" y="452501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261998" cy="4906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-2269988" y="297230"/>
            <a:ext cx="3133273" cy="5318945"/>
            <a:chOff x="0" y="0"/>
            <a:chExt cx="825224" cy="140087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25224" cy="1400874"/>
            </a:xfrm>
            <a:custGeom>
              <a:avLst/>
              <a:gdLst/>
              <a:ahLst/>
              <a:cxnLst/>
              <a:rect l="l" t="t" r="r" b="b"/>
              <a:pathLst>
                <a:path w="825224" h="1400874">
                  <a:moveTo>
                    <a:pt x="0" y="0"/>
                  </a:moveTo>
                  <a:lnTo>
                    <a:pt x="825224" y="0"/>
                  </a:lnTo>
                  <a:lnTo>
                    <a:pt x="825224" y="1400874"/>
                  </a:lnTo>
                  <a:lnTo>
                    <a:pt x="0" y="1400874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825224" cy="14389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7347714" y="9372239"/>
            <a:ext cx="940286" cy="808058"/>
            <a:chOff x="0" y="0"/>
            <a:chExt cx="812800" cy="6985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114300" y="-28575"/>
              <a:ext cx="5842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r>
                <a:rPr lang="en-US" sz="199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18</a:t>
              </a: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0" y="5580162"/>
            <a:ext cx="18288000" cy="42151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26"/>
              </a:lnSpc>
              <a:spcBef>
                <a:spcPct val="0"/>
              </a:spcBef>
            </a:pPr>
            <a:endParaRPr dirty="0"/>
          </a:p>
          <a:p>
            <a:pPr algn="ctr">
              <a:lnSpc>
                <a:spcPts val="4427"/>
              </a:lnSpc>
              <a:spcBef>
                <a:spcPct val="0"/>
              </a:spcBef>
            </a:pP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Как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отметил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А.Г.Лукашенко</a:t>
            </a:r>
            <a:r>
              <a:rPr lang="ru-RU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18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июня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2024 г.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на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заседании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Совета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Безопасности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Республики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Беларусь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, ”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Наши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национальные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стратегические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интересы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в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сфере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безопасности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определены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.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Здесь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все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предельно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ясно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…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Мы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никому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никогда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не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угрожали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.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Более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того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,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открыто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(в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отличие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от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других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стран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)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доводим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наши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подходы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всем</a:t>
            </a: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“.</a:t>
            </a:r>
          </a:p>
          <a:p>
            <a:pPr algn="ctr">
              <a:lnSpc>
                <a:spcPts val="4427"/>
              </a:lnSpc>
              <a:spcBef>
                <a:spcPct val="0"/>
              </a:spcBef>
            </a:pPr>
            <a:endParaRPr lang="en-US" sz="3162" dirty="0">
              <a:solidFill>
                <a:srgbClr val="000000"/>
              </a:solidFill>
              <a:latin typeface="Lora"/>
              <a:ea typeface="Lora"/>
              <a:cs typeface="Lora"/>
              <a:sym typeface="Lora"/>
            </a:endParaRPr>
          </a:p>
          <a:p>
            <a:pPr algn="ctr">
              <a:lnSpc>
                <a:spcPts val="4427"/>
              </a:lnSpc>
              <a:spcBef>
                <a:spcPct val="0"/>
              </a:spcBef>
            </a:pPr>
            <a:r>
              <a:rPr lang="en-US" sz="3162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3162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30 </a:t>
            </a:r>
            <a:r>
              <a:rPr lang="en-US" sz="3162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лет</a:t>
            </a:r>
            <a:r>
              <a:rPr lang="en-US" sz="3162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Беларусь</a:t>
            </a:r>
            <a:r>
              <a:rPr lang="en-US" sz="3162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уверенно</a:t>
            </a:r>
            <a:r>
              <a:rPr lang="en-US" sz="3162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развивает</a:t>
            </a:r>
            <a:r>
              <a:rPr lang="en-US" sz="3162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механизмы</a:t>
            </a:r>
            <a:r>
              <a:rPr lang="en-US" sz="3162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демократического</a:t>
            </a:r>
            <a:r>
              <a:rPr lang="en-US" sz="3162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управления</a:t>
            </a:r>
            <a:r>
              <a:rPr lang="en-US" sz="3162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 </a:t>
            </a:r>
            <a:r>
              <a:rPr lang="en-US" sz="3162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государством</a:t>
            </a:r>
            <a:r>
              <a:rPr lang="en-US" sz="3162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.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9641387" y="799150"/>
            <a:ext cx="8646613" cy="45941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14"/>
              </a:lnSpc>
            </a:pPr>
            <a:r>
              <a:rPr lang="en-US" sz="3724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Стратегические документы, принятые на седьмом ВНС в 2024 году, – </a:t>
            </a:r>
            <a:r>
              <a:rPr lang="en-US" sz="3724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Концепция национальной безопасности и Военная доктрина </a:t>
            </a:r>
            <a:r>
              <a:rPr lang="en-US" sz="3724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– ответ на современные вызовы и угрозы нашему конституционному строю.</a:t>
            </a:r>
          </a:p>
        </p:txBody>
      </p:sp>
    </p:spTree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418722" y="5709593"/>
            <a:ext cx="994774" cy="1718089"/>
            <a:chOff x="0" y="0"/>
            <a:chExt cx="261998" cy="45250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61998" cy="452501"/>
            </a:xfrm>
            <a:custGeom>
              <a:avLst/>
              <a:gdLst/>
              <a:ahLst/>
              <a:cxnLst/>
              <a:rect l="l" t="t" r="r" b="b"/>
              <a:pathLst>
                <a:path w="261998" h="452501">
                  <a:moveTo>
                    <a:pt x="0" y="0"/>
                  </a:moveTo>
                  <a:lnTo>
                    <a:pt x="261998" y="0"/>
                  </a:lnTo>
                  <a:lnTo>
                    <a:pt x="261998" y="452501"/>
                  </a:lnTo>
                  <a:lnTo>
                    <a:pt x="0" y="452501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61998" cy="4906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6862829" y="0"/>
            <a:ext cx="3133273" cy="5318945"/>
            <a:chOff x="0" y="0"/>
            <a:chExt cx="825224" cy="140087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25224" cy="1400874"/>
            </a:xfrm>
            <a:custGeom>
              <a:avLst/>
              <a:gdLst/>
              <a:ahLst/>
              <a:cxnLst/>
              <a:rect l="l" t="t" r="r" b="b"/>
              <a:pathLst>
                <a:path w="825224" h="1400874">
                  <a:moveTo>
                    <a:pt x="0" y="0"/>
                  </a:moveTo>
                  <a:lnTo>
                    <a:pt x="825224" y="0"/>
                  </a:lnTo>
                  <a:lnTo>
                    <a:pt x="825224" y="1400874"/>
                  </a:lnTo>
                  <a:lnTo>
                    <a:pt x="0" y="1400874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825224" cy="14389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818447" y="2017309"/>
            <a:ext cx="7180348" cy="4998690"/>
            <a:chOff x="0" y="0"/>
            <a:chExt cx="9573797" cy="6664920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/>
            <a:srcRect l="2205" r="2205"/>
            <a:stretch>
              <a:fillRect/>
            </a:stretch>
          </p:blipFill>
          <p:spPr>
            <a:xfrm>
              <a:off x="0" y="0"/>
              <a:ext cx="9573797" cy="6664920"/>
            </a:xfrm>
            <a:prstGeom prst="rect">
              <a:avLst/>
            </a:prstGeom>
          </p:spPr>
        </p:pic>
      </p:grpSp>
      <p:grpSp>
        <p:nvGrpSpPr>
          <p:cNvPr id="10" name="Group 10"/>
          <p:cNvGrpSpPr/>
          <p:nvPr/>
        </p:nvGrpSpPr>
        <p:grpSpPr>
          <a:xfrm>
            <a:off x="-235360" y="-3757393"/>
            <a:ext cx="3133273" cy="5318945"/>
            <a:chOff x="0" y="0"/>
            <a:chExt cx="825224" cy="140087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25224" cy="1400874"/>
            </a:xfrm>
            <a:custGeom>
              <a:avLst/>
              <a:gdLst/>
              <a:ahLst/>
              <a:cxnLst/>
              <a:rect l="l" t="t" r="r" b="b"/>
              <a:pathLst>
                <a:path w="825224" h="1400874">
                  <a:moveTo>
                    <a:pt x="0" y="0"/>
                  </a:moveTo>
                  <a:lnTo>
                    <a:pt x="825224" y="0"/>
                  </a:lnTo>
                  <a:lnTo>
                    <a:pt x="825224" y="1400874"/>
                  </a:lnTo>
                  <a:lnTo>
                    <a:pt x="0" y="1400874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825224" cy="14389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433184" y="852263"/>
            <a:ext cx="10213422" cy="90553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96"/>
              </a:lnSpc>
              <a:spcBef>
                <a:spcPct val="0"/>
              </a:spcBef>
            </a:pPr>
            <a:r>
              <a:rPr lang="en-US" sz="3425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Еще в 1996 году по инициативе Главы государства А.Г.Лукашенко впервые было созвано Всебелорусское народное собрание. Название доклада А.Г.Лукашенко ”Только народ вправе решать свою судьбу“ предопределило магистральный смысл общественно-политической жизни нашей страны. Итогом стало принятие ВНС первой в истории суверенной Беларуси Программы социально-экономического развития страны на пятилетку. В дальнейшем на форумах, прошедших в 2001, 2006, 2010, 2016, 2021 и 2024 годах, намечались ориентиры и приоритеты развития государства во всех областях экономики и социально-культурной сферы.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17347714" y="9372239"/>
            <a:ext cx="940286" cy="808058"/>
            <a:chOff x="0" y="0"/>
            <a:chExt cx="812800" cy="6985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114300" y="-28575"/>
              <a:ext cx="5842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r>
                <a:rPr lang="en-US" sz="199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19</a:t>
              </a:r>
            </a:p>
          </p:txBody>
        </p:sp>
      </p:grp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191227" y="3146547"/>
            <a:ext cx="4122878" cy="3570227"/>
            <a:chOff x="0" y="0"/>
            <a:chExt cx="4282440" cy="37084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282440" cy="3708400"/>
            </a:xfrm>
            <a:custGeom>
              <a:avLst/>
              <a:gdLst/>
              <a:ahLst/>
              <a:cxnLst/>
              <a:rect l="l" t="t" r="r" b="b"/>
              <a:pathLst>
                <a:path w="4282440" h="3708400">
                  <a:moveTo>
                    <a:pt x="3211830" y="0"/>
                  </a:moveTo>
                  <a:lnTo>
                    <a:pt x="1070610" y="0"/>
                  </a:lnTo>
                  <a:lnTo>
                    <a:pt x="0" y="1854200"/>
                  </a:lnTo>
                  <a:lnTo>
                    <a:pt x="1070610" y="3708400"/>
                  </a:lnTo>
                  <a:lnTo>
                    <a:pt x="3211830" y="3708400"/>
                  </a:lnTo>
                  <a:lnTo>
                    <a:pt x="4282440" y="1854200"/>
                  </a:lnTo>
                  <a:close/>
                </a:path>
              </a:pathLst>
            </a:custGeom>
            <a:blipFill>
              <a:blip r:embed="rId2"/>
              <a:stretch>
                <a:fillRect l="-15064" r="-15064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13473011" y="5030935"/>
            <a:ext cx="4179059" cy="3618877"/>
            <a:chOff x="0" y="0"/>
            <a:chExt cx="4282440" cy="37084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282440" cy="3708400"/>
            </a:xfrm>
            <a:custGeom>
              <a:avLst/>
              <a:gdLst/>
              <a:ahLst/>
              <a:cxnLst/>
              <a:rect l="l" t="t" r="r" b="b"/>
              <a:pathLst>
                <a:path w="4282440" h="3708400">
                  <a:moveTo>
                    <a:pt x="3211830" y="0"/>
                  </a:moveTo>
                  <a:lnTo>
                    <a:pt x="1070610" y="0"/>
                  </a:lnTo>
                  <a:lnTo>
                    <a:pt x="0" y="1854200"/>
                  </a:lnTo>
                  <a:lnTo>
                    <a:pt x="1070610" y="3708400"/>
                  </a:lnTo>
                  <a:lnTo>
                    <a:pt x="3211830" y="3708400"/>
                  </a:lnTo>
                  <a:lnTo>
                    <a:pt x="4282440" y="1854200"/>
                  </a:lnTo>
                  <a:close/>
                </a:path>
              </a:pathLst>
            </a:custGeom>
            <a:blipFill>
              <a:blip r:embed="rId3"/>
              <a:stretch>
                <a:fillRect l="-12999" r="-12999"/>
              </a:stretch>
            </a:blipFill>
          </p:spPr>
        </p:sp>
      </p:grpSp>
      <p:grpSp>
        <p:nvGrpSpPr>
          <p:cNvPr id="6" name="Group 6"/>
          <p:cNvGrpSpPr/>
          <p:nvPr/>
        </p:nvGrpSpPr>
        <p:grpSpPr>
          <a:xfrm>
            <a:off x="10347575" y="7012625"/>
            <a:ext cx="3810182" cy="3274375"/>
            <a:chOff x="0" y="0"/>
            <a:chExt cx="812800" cy="6985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114300" y="-38100"/>
              <a:ext cx="5842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3473011" y="1214084"/>
            <a:ext cx="4023680" cy="3457850"/>
            <a:chOff x="0" y="0"/>
            <a:chExt cx="812800" cy="6985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114300" y="-38100"/>
              <a:ext cx="5842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0347575" y="-423104"/>
            <a:ext cx="3810182" cy="3274375"/>
            <a:chOff x="0" y="0"/>
            <a:chExt cx="812800" cy="6985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114300" y="-38100"/>
              <a:ext cx="5842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764036" y="235328"/>
            <a:ext cx="9048720" cy="1661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</a:rPr>
              <a:t>Сильный лидер – гарант стабильности и безопасности белорусского государства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endParaRPr lang="en-US" sz="3200">
              <a:solidFill>
                <a:srgbClr val="236002"/>
              </a:solidFill>
              <a:latin typeface="Lora Bold"/>
              <a:ea typeface="Lora Bold"/>
              <a:cs typeface="Lora Bold"/>
              <a:sym typeface="Lora 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279957" y="1897123"/>
            <a:ext cx="9760677" cy="7058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240"/>
              </a:lnSpc>
            </a:pPr>
            <a:r>
              <a:rPr lang="en-US" sz="270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После развала СССР и обретения Беларусью независимости для молодого белорусского государства наступило время экономического хаоса и политических авантюр, социальных неурядиц и духовного кризиса – ”террора всеобщей нищеты“.</a:t>
            </a:r>
          </a:p>
          <a:p>
            <a:pPr algn="just">
              <a:lnSpc>
                <a:spcPts val="3240"/>
              </a:lnSpc>
            </a:pPr>
            <a:endParaRPr lang="en-US" sz="2700">
              <a:solidFill>
                <a:srgbClr val="000000"/>
              </a:solidFill>
              <a:latin typeface="Lora"/>
              <a:ea typeface="Lora"/>
              <a:cs typeface="Lora"/>
              <a:sym typeface="Lora"/>
            </a:endParaRPr>
          </a:p>
          <a:p>
            <a:pPr algn="just">
              <a:lnSpc>
                <a:spcPts val="3360"/>
              </a:lnSpc>
            </a:pPr>
            <a:r>
              <a:rPr lang="en-US" sz="280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Вспоминая этот период, </a:t>
            </a:r>
            <a:r>
              <a:rPr lang="en-US" sz="2800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Глава государства А.Г.Лукашенко </a:t>
            </a:r>
            <a:r>
              <a:rPr lang="en-US" sz="280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22 июня 2016 г. в своем выступлении на пятом Всебелорусском народном собрании сказал: </a:t>
            </a:r>
            <a:r>
              <a:rPr lang="en-US" sz="2800">
                <a:solidFill>
                  <a:srgbClr val="000000"/>
                </a:solidFill>
                <a:latin typeface="Lora Italics"/>
                <a:ea typeface="Lora Italics"/>
                <a:cs typeface="Lora Italics"/>
                <a:sym typeface="Lora Italics"/>
              </a:rPr>
              <a:t>”Именно Беларусь как производитель конечной продукции наиболее остро ощутила последствия разрушения единого народно-хозяйственного комплекса. </a:t>
            </a:r>
            <a:r>
              <a:rPr lang="en-US" sz="280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Создавались предпосылки, чтобы Беларусь оказалась под внешним управлением. Были попытки растащить лакомые куски госсобственности, а народ оставить нищим“. </a:t>
            </a:r>
          </a:p>
          <a:p>
            <a:pPr algn="just">
              <a:lnSpc>
                <a:spcPts val="3240"/>
              </a:lnSpc>
            </a:pPr>
            <a:endParaRPr lang="en-US" sz="2800">
              <a:solidFill>
                <a:srgbClr val="000000"/>
              </a:solidFill>
              <a:latin typeface="Lora Bold Italics"/>
              <a:ea typeface="Lora Bold Italics"/>
              <a:cs typeface="Lora Bold Italics"/>
              <a:sym typeface="Lora Bold Italics"/>
            </a:endParaRPr>
          </a:p>
        </p:txBody>
      </p:sp>
      <p:grpSp>
        <p:nvGrpSpPr>
          <p:cNvPr id="17" name="Group 17"/>
          <p:cNvGrpSpPr/>
          <p:nvPr/>
        </p:nvGrpSpPr>
        <p:grpSpPr>
          <a:xfrm>
            <a:off x="17347714" y="9372239"/>
            <a:ext cx="940286" cy="808058"/>
            <a:chOff x="0" y="0"/>
            <a:chExt cx="812800" cy="6985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114300" y="-28575"/>
              <a:ext cx="5842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r>
                <a:rPr lang="en-US" sz="199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2</a:t>
              </a:r>
            </a:p>
          </p:txBody>
        </p:sp>
      </p:grpSp>
    </p:spTree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554339" y="-2826469"/>
            <a:ext cx="13698385" cy="15939939"/>
            <a:chOff x="0" y="0"/>
            <a:chExt cx="6985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98500" cy="812800"/>
            </a:xfrm>
            <a:custGeom>
              <a:avLst/>
              <a:gdLst/>
              <a:ahLst/>
              <a:cxnLst/>
              <a:rect l="l" t="t" r="r" b="b"/>
              <a:pathLst>
                <a:path w="698500" h="812800">
                  <a:moveTo>
                    <a:pt x="349250" y="0"/>
                  </a:moveTo>
                  <a:lnTo>
                    <a:pt x="698500" y="203200"/>
                  </a:lnTo>
                  <a:lnTo>
                    <a:pt x="698500" y="609600"/>
                  </a:lnTo>
                  <a:lnTo>
                    <a:pt x="349250" y="812800"/>
                  </a:lnTo>
                  <a:lnTo>
                    <a:pt x="0" y="609600"/>
                  </a:lnTo>
                  <a:lnTo>
                    <a:pt x="0" y="203200"/>
                  </a:lnTo>
                  <a:lnTo>
                    <a:pt x="349250" y="0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101600"/>
              <a:ext cx="698500" cy="571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2443312" y="451293"/>
            <a:ext cx="14815988" cy="9391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99"/>
              </a:lnSpc>
            </a:pPr>
            <a:r>
              <a:rPr lang="en-US" sz="2999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 ”В нашей стране... у руля находятся не олигархи, не потомственные правители, а люди, которых выдвигает на должности сама жизнь. И выдвигает из своей гущи, из народа“</a:t>
            </a:r>
            <a:r>
              <a:rPr lang="en-US" sz="2999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, – отметил </a:t>
            </a:r>
            <a:r>
              <a:rPr lang="en-US" sz="2999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А.Г.Лукашенко</a:t>
            </a:r>
            <a:r>
              <a:rPr lang="en-US" sz="2999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на республиканском семинаре-совещании ”Актуализация методов и форм работы с населением на местном уровне“ 10 июня 2022 г.</a:t>
            </a:r>
          </a:p>
          <a:p>
            <a:pPr algn="ctr">
              <a:lnSpc>
                <a:spcPts val="3599"/>
              </a:lnSpc>
            </a:pPr>
            <a:endParaRPr lang="en-US" sz="2999">
              <a:solidFill>
                <a:srgbClr val="000000"/>
              </a:solidFill>
              <a:latin typeface="Lora"/>
              <a:ea typeface="Lora"/>
              <a:cs typeface="Lora"/>
              <a:sym typeface="Lora"/>
            </a:endParaRPr>
          </a:p>
          <a:p>
            <a:pPr algn="ctr">
              <a:lnSpc>
                <a:spcPts val="3599"/>
              </a:lnSpc>
            </a:pPr>
            <a:r>
              <a:rPr lang="en-US" sz="2999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Уникальная связь Президента и народа не могла не вызвать неприязнь наших внешних оппонентов. По словам Главы государства, </a:t>
            </a:r>
            <a:r>
              <a:rPr lang="en-US" sz="2999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”шатать“ нашу страну пытались различными гибридными методами из года в год. Провалились с десяток попыток ”цветных революций“</a:t>
            </a:r>
            <a:r>
              <a:rPr lang="en-US" sz="2999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. Один из таких ”накатов“ мы ощутили в 2020 году. Попытку мятежа предприняли ”дутые“ главари оппозиции, образы которых были ”вылеплены“ иностранными политтехнологами, а бюджеты ”накачаны“ из-за границы. Однако наш Президент не поддался шантажу и не выбрал путь побега, как некоторые другие лидеры в похожих обстоятельствах. </a:t>
            </a:r>
            <a:r>
              <a:rPr lang="en-US" sz="2999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События 2020 года на практике показали решительность белорусского лидера принимать действенные меры к сохранению спокойствия и стабильности в государстве.</a:t>
            </a:r>
          </a:p>
          <a:p>
            <a:pPr algn="ctr">
              <a:lnSpc>
                <a:spcPts val="3599"/>
              </a:lnSpc>
            </a:pPr>
            <a:r>
              <a:rPr lang="en-US" sz="2999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 </a:t>
            </a:r>
          </a:p>
          <a:p>
            <a:pPr algn="ctr">
              <a:lnSpc>
                <a:spcPts val="3599"/>
              </a:lnSpc>
            </a:pPr>
            <a:r>
              <a:rPr lang="en-US" sz="2999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В Беларуси продолжается процесс развития гражданского общества, раскрывается потенциал гражданских активистов.</a:t>
            </a:r>
          </a:p>
          <a:p>
            <a:pPr algn="ctr">
              <a:lnSpc>
                <a:spcPts val="3599"/>
              </a:lnSpc>
            </a:pPr>
            <a:endParaRPr lang="en-US" sz="2999">
              <a:solidFill>
                <a:srgbClr val="000000"/>
              </a:solidFill>
              <a:latin typeface="Lora"/>
              <a:ea typeface="Lora"/>
              <a:cs typeface="Lora"/>
              <a:sym typeface="Lora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17347714" y="9372239"/>
            <a:ext cx="940286" cy="808058"/>
            <a:chOff x="0" y="0"/>
            <a:chExt cx="812800" cy="6985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114300" y="-28575"/>
              <a:ext cx="5842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r>
                <a:rPr lang="en-US" sz="199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20</a:t>
              </a:r>
            </a:p>
          </p:txBody>
        </p:sp>
      </p:grpSp>
    </p:spTree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4016503">
            <a:off x="6528430" y="6541160"/>
            <a:ext cx="5914775" cy="2957387"/>
          </a:xfrm>
          <a:custGeom>
            <a:avLst/>
            <a:gdLst/>
            <a:ahLst/>
            <a:cxnLst/>
            <a:rect l="l" t="t" r="r" b="b"/>
            <a:pathLst>
              <a:path w="5914775" h="2957387">
                <a:moveTo>
                  <a:pt x="0" y="0"/>
                </a:moveTo>
                <a:lnTo>
                  <a:pt x="5914775" y="0"/>
                </a:lnTo>
                <a:lnTo>
                  <a:pt x="5914775" y="2957387"/>
                </a:lnTo>
                <a:lnTo>
                  <a:pt x="0" y="29573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4016503" flipH="1" flipV="1">
            <a:off x="8419125" y="5530302"/>
            <a:ext cx="5556851" cy="2778426"/>
          </a:xfrm>
          <a:custGeom>
            <a:avLst/>
            <a:gdLst/>
            <a:ahLst/>
            <a:cxnLst/>
            <a:rect l="l" t="t" r="r" b="b"/>
            <a:pathLst>
              <a:path w="5556851" h="2778426">
                <a:moveTo>
                  <a:pt x="5556851" y="2778425"/>
                </a:moveTo>
                <a:lnTo>
                  <a:pt x="0" y="2778425"/>
                </a:lnTo>
                <a:lnTo>
                  <a:pt x="0" y="0"/>
                </a:lnTo>
                <a:lnTo>
                  <a:pt x="5556851" y="0"/>
                </a:lnTo>
                <a:lnTo>
                  <a:pt x="5556851" y="2778425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4016503">
            <a:off x="10084603" y="728263"/>
            <a:ext cx="5556851" cy="2778426"/>
          </a:xfrm>
          <a:custGeom>
            <a:avLst/>
            <a:gdLst/>
            <a:ahLst/>
            <a:cxnLst/>
            <a:rect l="l" t="t" r="r" b="b"/>
            <a:pathLst>
              <a:path w="5556851" h="2778426">
                <a:moveTo>
                  <a:pt x="0" y="0"/>
                </a:moveTo>
                <a:lnTo>
                  <a:pt x="5556852" y="0"/>
                </a:lnTo>
                <a:lnTo>
                  <a:pt x="5556852" y="2778426"/>
                </a:lnTo>
                <a:lnTo>
                  <a:pt x="0" y="277842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4016503" flipH="1" flipV="1">
            <a:off x="11592703" y="-556875"/>
            <a:ext cx="5556851" cy="2778426"/>
          </a:xfrm>
          <a:custGeom>
            <a:avLst/>
            <a:gdLst/>
            <a:ahLst/>
            <a:cxnLst/>
            <a:rect l="l" t="t" r="r" b="b"/>
            <a:pathLst>
              <a:path w="5556851" h="2778426">
                <a:moveTo>
                  <a:pt x="5556851" y="2778426"/>
                </a:moveTo>
                <a:lnTo>
                  <a:pt x="0" y="2778426"/>
                </a:lnTo>
                <a:lnTo>
                  <a:pt x="0" y="0"/>
                </a:lnTo>
                <a:lnTo>
                  <a:pt x="5556851" y="0"/>
                </a:lnTo>
                <a:lnTo>
                  <a:pt x="5556851" y="2778426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2398004">
            <a:off x="7712508" y="7835732"/>
            <a:ext cx="3776857" cy="368244"/>
          </a:xfrm>
          <a:custGeom>
            <a:avLst/>
            <a:gdLst/>
            <a:ahLst/>
            <a:cxnLst/>
            <a:rect l="l" t="t" r="r" b="b"/>
            <a:pathLst>
              <a:path w="3776857" h="368244">
                <a:moveTo>
                  <a:pt x="0" y="0"/>
                </a:moveTo>
                <a:lnTo>
                  <a:pt x="3776857" y="0"/>
                </a:lnTo>
                <a:lnTo>
                  <a:pt x="3776857" y="368243"/>
                </a:lnTo>
                <a:lnTo>
                  <a:pt x="0" y="36824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2398004">
            <a:off x="11495366" y="1329254"/>
            <a:ext cx="3776857" cy="368244"/>
          </a:xfrm>
          <a:custGeom>
            <a:avLst/>
            <a:gdLst/>
            <a:ahLst/>
            <a:cxnLst/>
            <a:rect l="l" t="t" r="r" b="b"/>
            <a:pathLst>
              <a:path w="3776857" h="368244">
                <a:moveTo>
                  <a:pt x="0" y="0"/>
                </a:moveTo>
                <a:lnTo>
                  <a:pt x="3776857" y="0"/>
                </a:lnTo>
                <a:lnTo>
                  <a:pt x="3776857" y="368244"/>
                </a:lnTo>
                <a:lnTo>
                  <a:pt x="0" y="36824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3563993" y="523074"/>
            <a:ext cx="4552929" cy="2798154"/>
          </a:xfrm>
          <a:custGeom>
            <a:avLst/>
            <a:gdLst/>
            <a:ahLst/>
            <a:cxnLst/>
            <a:rect l="l" t="t" r="r" b="b"/>
            <a:pathLst>
              <a:path w="4552929" h="2798154">
                <a:moveTo>
                  <a:pt x="0" y="0"/>
                </a:moveTo>
                <a:lnTo>
                  <a:pt x="4552929" y="0"/>
                </a:lnTo>
                <a:lnTo>
                  <a:pt x="4552929" y="2798155"/>
                </a:lnTo>
                <a:lnTo>
                  <a:pt x="0" y="279815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1394409" y="3518952"/>
            <a:ext cx="5223297" cy="2942457"/>
          </a:xfrm>
          <a:custGeom>
            <a:avLst/>
            <a:gdLst/>
            <a:ahLst/>
            <a:cxnLst/>
            <a:rect l="l" t="t" r="r" b="b"/>
            <a:pathLst>
              <a:path w="5223297" h="2942457">
                <a:moveTo>
                  <a:pt x="0" y="0"/>
                </a:moveTo>
                <a:lnTo>
                  <a:pt x="5223297" y="0"/>
                </a:lnTo>
                <a:lnTo>
                  <a:pt x="5223297" y="2942457"/>
                </a:lnTo>
                <a:lnTo>
                  <a:pt x="0" y="294245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2863029" y="6659132"/>
            <a:ext cx="5175648" cy="3502189"/>
          </a:xfrm>
          <a:custGeom>
            <a:avLst/>
            <a:gdLst/>
            <a:ahLst/>
            <a:cxnLst/>
            <a:rect l="l" t="t" r="r" b="b"/>
            <a:pathLst>
              <a:path w="5175648" h="3502189">
                <a:moveTo>
                  <a:pt x="0" y="0"/>
                </a:moveTo>
                <a:lnTo>
                  <a:pt x="5175648" y="0"/>
                </a:lnTo>
                <a:lnTo>
                  <a:pt x="5175648" y="3502189"/>
                </a:lnTo>
                <a:lnTo>
                  <a:pt x="0" y="350218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3206" y="0"/>
            <a:ext cx="9472612" cy="85940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39"/>
              </a:lnSpc>
            </a:pPr>
            <a:r>
              <a:rPr lang="en-US" sz="3199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 С первых лет президентства А.Г.Лукашенко в народе его называют ”Батькой“ – за его близость к народу, любовь к Родине, искренность и открытость. Испокон веков в Беларуси сложилось, что батька – это первый среди равных. Власть в Беларуси XXI века – ”свойская“, ”людская“ во главе с подлинным национальным лидером, умеющим твердо постоять за свою страну и народ.</a:t>
            </a:r>
          </a:p>
          <a:p>
            <a:pPr algn="ctr">
              <a:lnSpc>
                <a:spcPts val="3839"/>
              </a:lnSpc>
            </a:pPr>
            <a:endParaRPr lang="en-US" sz="3199">
              <a:solidFill>
                <a:srgbClr val="000000"/>
              </a:solidFill>
              <a:latin typeface="Lora Bold"/>
              <a:ea typeface="Lora Bold"/>
              <a:cs typeface="Lora Bold"/>
              <a:sym typeface="Lora Bold"/>
            </a:endParaRPr>
          </a:p>
          <a:p>
            <a:pPr algn="ctr">
              <a:lnSpc>
                <a:spcPts val="3839"/>
              </a:lnSpc>
            </a:pPr>
            <a:endParaRPr lang="en-US" sz="3199">
              <a:solidFill>
                <a:srgbClr val="000000"/>
              </a:solidFill>
              <a:latin typeface="Lora Bold"/>
              <a:ea typeface="Lora Bold"/>
              <a:cs typeface="Lora Bold"/>
              <a:sym typeface="Lora Bold"/>
            </a:endParaRPr>
          </a:p>
          <a:p>
            <a:pPr algn="ctr">
              <a:lnSpc>
                <a:spcPts val="3839"/>
              </a:lnSpc>
            </a:pPr>
            <a:r>
              <a:rPr lang="en-US" sz="3199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 Основу достижений страны Президент Республики Беларусь сформулировал еще в 2006 году в ходе третьего Всебелорусского народного собрания: ”Сильная государственная власть, сильная социальная политика и опора на народ – вот и весь секрет наших успехов“.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0" y="9373986"/>
            <a:ext cx="940286" cy="808058"/>
            <a:chOff x="0" y="0"/>
            <a:chExt cx="812800" cy="6985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114300" y="-28575"/>
              <a:ext cx="5842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r>
                <a:rPr lang="en-US" sz="199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21</a:t>
              </a:r>
            </a:p>
          </p:txBody>
        </p:sp>
      </p:grpSp>
    </p:spTree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987944" y="-31084"/>
            <a:ext cx="6271481" cy="10324530"/>
            <a:chOff x="0" y="0"/>
            <a:chExt cx="5672671" cy="933872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672709" cy="9338691"/>
            </a:xfrm>
            <a:custGeom>
              <a:avLst/>
              <a:gdLst/>
              <a:ahLst/>
              <a:cxnLst/>
              <a:rect l="l" t="t" r="r" b="b"/>
              <a:pathLst>
                <a:path w="5672709" h="9338691">
                  <a:moveTo>
                    <a:pt x="1439291" y="0"/>
                  </a:moveTo>
                  <a:lnTo>
                    <a:pt x="1439291" y="127000"/>
                  </a:lnTo>
                  <a:lnTo>
                    <a:pt x="0" y="4402709"/>
                  </a:lnTo>
                  <a:lnTo>
                    <a:pt x="2294509" y="9338691"/>
                  </a:lnTo>
                  <a:lnTo>
                    <a:pt x="5672709" y="9338691"/>
                  </a:lnTo>
                  <a:lnTo>
                    <a:pt x="5672709" y="0"/>
                  </a:lnTo>
                  <a:close/>
                </a:path>
              </a:pathLst>
            </a:custGeom>
            <a:blipFill>
              <a:blip r:embed="rId2"/>
              <a:stretch>
                <a:fillRect l="-120907" r="-72114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 rot="-1499842">
            <a:off x="10738045" y="-1256398"/>
            <a:ext cx="1476320" cy="13239398"/>
            <a:chOff x="0" y="0"/>
            <a:chExt cx="388825" cy="348692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88825" cy="3486920"/>
            </a:xfrm>
            <a:custGeom>
              <a:avLst/>
              <a:gdLst/>
              <a:ahLst/>
              <a:cxnLst/>
              <a:rect l="l" t="t" r="r" b="b"/>
              <a:pathLst>
                <a:path w="388825" h="3486920">
                  <a:moveTo>
                    <a:pt x="0" y="0"/>
                  </a:moveTo>
                  <a:lnTo>
                    <a:pt x="388825" y="0"/>
                  </a:lnTo>
                  <a:lnTo>
                    <a:pt x="388825" y="3486920"/>
                  </a:lnTo>
                  <a:lnTo>
                    <a:pt x="0" y="3486920"/>
                  </a:lnTo>
                  <a:close/>
                </a:path>
              </a:pathLst>
            </a:custGeom>
            <a:solidFill>
              <a:srgbClr val="24232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388825" cy="3525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376114" y="-195297"/>
            <a:ext cx="3318910" cy="4978366"/>
            <a:chOff x="0" y="0"/>
            <a:chExt cx="406400" cy="6096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06400" cy="609600"/>
            </a:xfrm>
            <a:custGeom>
              <a:avLst/>
              <a:gdLst/>
              <a:ahLst/>
              <a:cxnLst/>
              <a:rect l="l" t="t" r="r" b="b"/>
              <a:pathLst>
                <a:path w="406400" h="609600">
                  <a:moveTo>
                    <a:pt x="203200" y="0"/>
                  </a:moveTo>
                  <a:lnTo>
                    <a:pt x="406400" y="0"/>
                  </a:lnTo>
                  <a:lnTo>
                    <a:pt x="203200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101600" y="-38100"/>
              <a:ext cx="203200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318312" y="6100155"/>
            <a:ext cx="3325260" cy="4987891"/>
            <a:chOff x="0" y="0"/>
            <a:chExt cx="406400" cy="6096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06400" cy="609600"/>
            </a:xfrm>
            <a:custGeom>
              <a:avLst/>
              <a:gdLst/>
              <a:ahLst/>
              <a:cxnLst/>
              <a:rect l="l" t="t" r="r" b="b"/>
              <a:pathLst>
                <a:path w="406400" h="609600">
                  <a:moveTo>
                    <a:pt x="203200" y="0"/>
                  </a:moveTo>
                  <a:lnTo>
                    <a:pt x="406400" y="0"/>
                  </a:lnTo>
                  <a:lnTo>
                    <a:pt x="203200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101600" y="-38100"/>
              <a:ext cx="203200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0376114" y="4783069"/>
            <a:ext cx="2267458" cy="1317086"/>
            <a:chOff x="0" y="0"/>
            <a:chExt cx="731601" cy="424961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731601" cy="424961"/>
            </a:xfrm>
            <a:custGeom>
              <a:avLst/>
              <a:gdLst/>
              <a:ahLst/>
              <a:cxnLst/>
              <a:rect l="l" t="t" r="r" b="b"/>
              <a:pathLst>
                <a:path w="731601" h="424961">
                  <a:moveTo>
                    <a:pt x="528401" y="0"/>
                  </a:moveTo>
                  <a:lnTo>
                    <a:pt x="0" y="0"/>
                  </a:lnTo>
                  <a:lnTo>
                    <a:pt x="203200" y="424961"/>
                  </a:lnTo>
                  <a:lnTo>
                    <a:pt x="731601" y="424961"/>
                  </a:lnTo>
                  <a:lnTo>
                    <a:pt x="528401" y="0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101600" y="-38100"/>
              <a:ext cx="528401" cy="4630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9731589" y="4783069"/>
            <a:ext cx="1143468" cy="1317086"/>
            <a:chOff x="0" y="0"/>
            <a:chExt cx="396740" cy="456979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96740" cy="456979"/>
            </a:xfrm>
            <a:custGeom>
              <a:avLst/>
              <a:gdLst/>
              <a:ahLst/>
              <a:cxnLst/>
              <a:rect l="l" t="t" r="r" b="b"/>
              <a:pathLst>
                <a:path w="396740" h="456979">
                  <a:moveTo>
                    <a:pt x="198370" y="0"/>
                  </a:moveTo>
                  <a:lnTo>
                    <a:pt x="396740" y="456979"/>
                  </a:lnTo>
                  <a:lnTo>
                    <a:pt x="0" y="456979"/>
                  </a:lnTo>
                  <a:lnTo>
                    <a:pt x="198370" y="0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61991" y="174069"/>
              <a:ext cx="272759" cy="2502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 rot="-10800000">
            <a:off x="9731589" y="0"/>
            <a:ext cx="2381648" cy="3125698"/>
            <a:chOff x="0" y="0"/>
            <a:chExt cx="396740" cy="520685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96740" cy="520685"/>
            </a:xfrm>
            <a:custGeom>
              <a:avLst/>
              <a:gdLst/>
              <a:ahLst/>
              <a:cxnLst/>
              <a:rect l="l" t="t" r="r" b="b"/>
              <a:pathLst>
                <a:path w="396740" h="520685">
                  <a:moveTo>
                    <a:pt x="198370" y="0"/>
                  </a:moveTo>
                  <a:lnTo>
                    <a:pt x="396740" y="520685"/>
                  </a:lnTo>
                  <a:lnTo>
                    <a:pt x="0" y="520685"/>
                  </a:lnTo>
                  <a:lnTo>
                    <a:pt x="198370" y="0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61991" y="203647"/>
              <a:ext cx="272759" cy="2798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1085717" y="7757505"/>
            <a:ext cx="1994955" cy="2596170"/>
            <a:chOff x="0" y="0"/>
            <a:chExt cx="396740" cy="516304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396740" cy="516304"/>
            </a:xfrm>
            <a:custGeom>
              <a:avLst/>
              <a:gdLst/>
              <a:ahLst/>
              <a:cxnLst/>
              <a:rect l="l" t="t" r="r" b="b"/>
              <a:pathLst>
                <a:path w="396740" h="516304">
                  <a:moveTo>
                    <a:pt x="198370" y="0"/>
                  </a:moveTo>
                  <a:lnTo>
                    <a:pt x="396740" y="516304"/>
                  </a:lnTo>
                  <a:lnTo>
                    <a:pt x="0" y="516304"/>
                  </a:lnTo>
                  <a:lnTo>
                    <a:pt x="198370" y="0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61991" y="201613"/>
              <a:ext cx="272759" cy="27781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5" name="Group 25"/>
          <p:cNvGrpSpPr/>
          <p:nvPr/>
        </p:nvGrpSpPr>
        <p:grpSpPr>
          <a:xfrm rot="-10800000">
            <a:off x="9731589" y="6090630"/>
            <a:ext cx="1143468" cy="1317086"/>
            <a:chOff x="0" y="0"/>
            <a:chExt cx="396740" cy="456979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396740" cy="456979"/>
            </a:xfrm>
            <a:custGeom>
              <a:avLst/>
              <a:gdLst/>
              <a:ahLst/>
              <a:cxnLst/>
              <a:rect l="l" t="t" r="r" b="b"/>
              <a:pathLst>
                <a:path w="396740" h="456979">
                  <a:moveTo>
                    <a:pt x="198370" y="0"/>
                  </a:moveTo>
                  <a:lnTo>
                    <a:pt x="396740" y="456979"/>
                  </a:lnTo>
                  <a:lnTo>
                    <a:pt x="0" y="456979"/>
                  </a:lnTo>
                  <a:lnTo>
                    <a:pt x="198370" y="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61991" y="174069"/>
              <a:ext cx="272759" cy="2502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8" name="Freeform 28"/>
          <p:cNvSpPr/>
          <p:nvPr/>
        </p:nvSpPr>
        <p:spPr>
          <a:xfrm rot="1078394">
            <a:off x="9800963" y="9049342"/>
            <a:ext cx="1512435" cy="1512435"/>
          </a:xfrm>
          <a:custGeom>
            <a:avLst/>
            <a:gdLst/>
            <a:ahLst/>
            <a:cxnLst/>
            <a:rect l="l" t="t" r="r" b="b"/>
            <a:pathLst>
              <a:path w="1512435" h="1512435">
                <a:moveTo>
                  <a:pt x="0" y="0"/>
                </a:moveTo>
                <a:lnTo>
                  <a:pt x="1512435" y="0"/>
                </a:lnTo>
                <a:lnTo>
                  <a:pt x="1512435" y="1512435"/>
                </a:lnTo>
                <a:lnTo>
                  <a:pt x="0" y="151243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 rot="-9708421">
            <a:off x="11936662" y="-263131"/>
            <a:ext cx="1512435" cy="1512435"/>
          </a:xfrm>
          <a:custGeom>
            <a:avLst/>
            <a:gdLst/>
            <a:ahLst/>
            <a:cxnLst/>
            <a:rect l="l" t="t" r="r" b="b"/>
            <a:pathLst>
              <a:path w="1512435" h="1512435">
                <a:moveTo>
                  <a:pt x="0" y="0"/>
                </a:moveTo>
                <a:lnTo>
                  <a:pt x="1512436" y="0"/>
                </a:lnTo>
                <a:lnTo>
                  <a:pt x="1512436" y="1512435"/>
                </a:lnTo>
                <a:lnTo>
                  <a:pt x="0" y="151243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 rot="9210849">
            <a:off x="8388190" y="-354105"/>
            <a:ext cx="1360887" cy="1360887"/>
          </a:xfrm>
          <a:custGeom>
            <a:avLst/>
            <a:gdLst/>
            <a:ahLst/>
            <a:cxnLst/>
            <a:rect l="l" t="t" r="r" b="b"/>
            <a:pathLst>
              <a:path w="1360887" h="1360887">
                <a:moveTo>
                  <a:pt x="0" y="0"/>
                </a:moveTo>
                <a:lnTo>
                  <a:pt x="1360886" y="0"/>
                </a:lnTo>
                <a:lnTo>
                  <a:pt x="1360886" y="1360887"/>
                </a:lnTo>
                <a:lnTo>
                  <a:pt x="0" y="136088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 rot="-1438219">
            <a:off x="12948720" y="9328710"/>
            <a:ext cx="1473559" cy="1473559"/>
          </a:xfrm>
          <a:custGeom>
            <a:avLst/>
            <a:gdLst/>
            <a:ahLst/>
            <a:cxnLst/>
            <a:rect l="l" t="t" r="r" b="b"/>
            <a:pathLst>
              <a:path w="1473559" h="1473559">
                <a:moveTo>
                  <a:pt x="0" y="0"/>
                </a:moveTo>
                <a:lnTo>
                  <a:pt x="1473559" y="0"/>
                </a:lnTo>
                <a:lnTo>
                  <a:pt x="1473559" y="1473560"/>
                </a:lnTo>
                <a:lnTo>
                  <a:pt x="0" y="14735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32" name="Group 32"/>
          <p:cNvGrpSpPr/>
          <p:nvPr/>
        </p:nvGrpSpPr>
        <p:grpSpPr>
          <a:xfrm>
            <a:off x="9490882" y="3896408"/>
            <a:ext cx="673191" cy="775405"/>
            <a:chOff x="0" y="0"/>
            <a:chExt cx="396740" cy="456979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396740" cy="456979"/>
            </a:xfrm>
            <a:custGeom>
              <a:avLst/>
              <a:gdLst/>
              <a:ahLst/>
              <a:cxnLst/>
              <a:rect l="l" t="t" r="r" b="b"/>
              <a:pathLst>
                <a:path w="396740" h="456979">
                  <a:moveTo>
                    <a:pt x="198370" y="0"/>
                  </a:moveTo>
                  <a:lnTo>
                    <a:pt x="396740" y="456979"/>
                  </a:lnTo>
                  <a:lnTo>
                    <a:pt x="0" y="456979"/>
                  </a:lnTo>
                  <a:lnTo>
                    <a:pt x="198370" y="0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34" name="TextBox 34"/>
            <p:cNvSpPr txBox="1"/>
            <p:nvPr/>
          </p:nvSpPr>
          <p:spPr>
            <a:xfrm>
              <a:off x="61991" y="174069"/>
              <a:ext cx="272759" cy="2502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5" name="Group 35"/>
          <p:cNvGrpSpPr/>
          <p:nvPr/>
        </p:nvGrpSpPr>
        <p:grpSpPr>
          <a:xfrm rot="-10800000">
            <a:off x="9490882" y="4666206"/>
            <a:ext cx="673191" cy="775405"/>
            <a:chOff x="0" y="0"/>
            <a:chExt cx="396740" cy="456979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396740" cy="456979"/>
            </a:xfrm>
            <a:custGeom>
              <a:avLst/>
              <a:gdLst/>
              <a:ahLst/>
              <a:cxnLst/>
              <a:rect l="l" t="t" r="r" b="b"/>
              <a:pathLst>
                <a:path w="396740" h="456979">
                  <a:moveTo>
                    <a:pt x="198370" y="0"/>
                  </a:moveTo>
                  <a:lnTo>
                    <a:pt x="396740" y="456979"/>
                  </a:lnTo>
                  <a:lnTo>
                    <a:pt x="0" y="456979"/>
                  </a:lnTo>
                  <a:lnTo>
                    <a:pt x="198370" y="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37" name="TextBox 37"/>
            <p:cNvSpPr txBox="1"/>
            <p:nvPr/>
          </p:nvSpPr>
          <p:spPr>
            <a:xfrm>
              <a:off x="61991" y="174069"/>
              <a:ext cx="272759" cy="2502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8" name="TextBox 38"/>
          <p:cNvSpPr txBox="1"/>
          <p:nvPr/>
        </p:nvSpPr>
        <p:spPr>
          <a:xfrm>
            <a:off x="-38657" y="2345171"/>
            <a:ext cx="9866135" cy="5482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81"/>
              </a:lnSpc>
            </a:pPr>
            <a:r>
              <a:rPr lang="en-US" sz="3129" spc="53">
                <a:solidFill>
                  <a:srgbClr val="242323"/>
                </a:solidFill>
                <a:latin typeface="Lora"/>
                <a:ea typeface="Lora"/>
                <a:cs typeface="Lora"/>
                <a:sym typeface="Lora"/>
              </a:rPr>
              <a:t> Завершая свое выступление на седьмом Всебелорусском народном собрании 24 апреля 2024 г., </a:t>
            </a:r>
            <a:r>
              <a:rPr lang="en-US" sz="3129" spc="53">
                <a:solidFill>
                  <a:srgbClr val="242323"/>
                </a:solidFill>
                <a:latin typeface="Lora Bold"/>
                <a:ea typeface="Lora Bold"/>
                <a:cs typeface="Lora Bold"/>
                <a:sym typeface="Lora Bold"/>
              </a:rPr>
              <a:t>белорусский лидер</a:t>
            </a:r>
            <a:r>
              <a:rPr lang="en-US" sz="3129" spc="53">
                <a:solidFill>
                  <a:srgbClr val="242323"/>
                </a:solidFill>
                <a:latin typeface="Lora"/>
                <a:ea typeface="Lora"/>
                <a:cs typeface="Lora"/>
                <a:sym typeface="Lora"/>
              </a:rPr>
              <a:t> сказал: </a:t>
            </a:r>
          </a:p>
          <a:p>
            <a:pPr algn="ctr">
              <a:lnSpc>
                <a:spcPts val="4381"/>
              </a:lnSpc>
            </a:pPr>
            <a:r>
              <a:rPr lang="en-US" sz="3129" spc="53">
                <a:solidFill>
                  <a:srgbClr val="242323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”Только мы знаем, каким должно быть будущее Беларуси,</a:t>
            </a:r>
            <a:r>
              <a:rPr lang="en-US" sz="3129" spc="53">
                <a:solidFill>
                  <a:srgbClr val="242323"/>
                </a:solidFill>
                <a:latin typeface="Lora"/>
                <a:ea typeface="Lora"/>
                <a:cs typeface="Lora"/>
                <a:sym typeface="Lora"/>
              </a:rPr>
              <a:t> какой должна быть наша страна, как сделать ее сильнее... </a:t>
            </a:r>
            <a:r>
              <a:rPr lang="en-US" sz="3129" spc="53">
                <a:solidFill>
                  <a:srgbClr val="242323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мы выбрали сильную, суверенную, независимую, мирную Беларусь.</a:t>
            </a:r>
            <a:r>
              <a:rPr lang="en-US" sz="3129" spc="53">
                <a:solidFill>
                  <a:srgbClr val="242323"/>
                </a:solidFill>
                <a:latin typeface="Lora"/>
                <a:ea typeface="Lora"/>
                <a:cs typeface="Lora"/>
                <a:sym typeface="Lora"/>
              </a:rPr>
              <a:t> И в это сложное, противоречивое время надо выстоять! Мы должны это сделать. </a:t>
            </a:r>
            <a:r>
              <a:rPr lang="en-US" sz="3129" spc="53">
                <a:solidFill>
                  <a:srgbClr val="242323"/>
                </a:solidFill>
                <a:latin typeface="Lora Bold"/>
                <a:ea typeface="Lora Bold"/>
                <a:cs typeface="Lora Bold"/>
                <a:sym typeface="Lora Bold"/>
              </a:rPr>
              <a:t>Время выбрало нас!“. </a:t>
            </a:r>
          </a:p>
        </p:txBody>
      </p:sp>
      <p:grpSp>
        <p:nvGrpSpPr>
          <p:cNvPr id="39" name="Group 39"/>
          <p:cNvGrpSpPr/>
          <p:nvPr/>
        </p:nvGrpSpPr>
        <p:grpSpPr>
          <a:xfrm>
            <a:off x="88414" y="9401530"/>
            <a:ext cx="940286" cy="808058"/>
            <a:chOff x="0" y="0"/>
            <a:chExt cx="812800" cy="69850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41" name="TextBox 41"/>
            <p:cNvSpPr txBox="1"/>
            <p:nvPr/>
          </p:nvSpPr>
          <p:spPr>
            <a:xfrm>
              <a:off x="114300" y="-28575"/>
              <a:ext cx="5842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r>
                <a:rPr lang="en-US" sz="199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22</a:t>
              </a:r>
            </a:p>
          </p:txBody>
        </p:sp>
      </p:grp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191227" y="3146547"/>
            <a:ext cx="4122878" cy="3570227"/>
            <a:chOff x="0" y="0"/>
            <a:chExt cx="4282440" cy="37084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282440" cy="3708400"/>
            </a:xfrm>
            <a:custGeom>
              <a:avLst/>
              <a:gdLst/>
              <a:ahLst/>
              <a:cxnLst/>
              <a:rect l="l" t="t" r="r" b="b"/>
              <a:pathLst>
                <a:path w="4282440" h="3708400">
                  <a:moveTo>
                    <a:pt x="3211830" y="0"/>
                  </a:moveTo>
                  <a:lnTo>
                    <a:pt x="1070610" y="0"/>
                  </a:lnTo>
                  <a:lnTo>
                    <a:pt x="0" y="1854200"/>
                  </a:lnTo>
                  <a:lnTo>
                    <a:pt x="1070610" y="3708400"/>
                  </a:lnTo>
                  <a:lnTo>
                    <a:pt x="3211830" y="3708400"/>
                  </a:lnTo>
                  <a:lnTo>
                    <a:pt x="4282440" y="1854200"/>
                  </a:lnTo>
                  <a:close/>
                </a:path>
              </a:pathLst>
            </a:custGeom>
            <a:blipFill>
              <a:blip r:embed="rId2"/>
              <a:stretch>
                <a:fillRect l="-15064" r="-15064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13473011" y="5030935"/>
            <a:ext cx="4179059" cy="3618877"/>
            <a:chOff x="0" y="0"/>
            <a:chExt cx="4282440" cy="37084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282440" cy="3708400"/>
            </a:xfrm>
            <a:custGeom>
              <a:avLst/>
              <a:gdLst/>
              <a:ahLst/>
              <a:cxnLst/>
              <a:rect l="l" t="t" r="r" b="b"/>
              <a:pathLst>
                <a:path w="4282440" h="3708400">
                  <a:moveTo>
                    <a:pt x="3211830" y="0"/>
                  </a:moveTo>
                  <a:lnTo>
                    <a:pt x="1070610" y="0"/>
                  </a:lnTo>
                  <a:lnTo>
                    <a:pt x="0" y="1854200"/>
                  </a:lnTo>
                  <a:lnTo>
                    <a:pt x="1070610" y="3708400"/>
                  </a:lnTo>
                  <a:lnTo>
                    <a:pt x="3211830" y="3708400"/>
                  </a:lnTo>
                  <a:lnTo>
                    <a:pt x="4282440" y="1854200"/>
                  </a:lnTo>
                  <a:close/>
                </a:path>
              </a:pathLst>
            </a:custGeom>
            <a:blipFill>
              <a:blip r:embed="rId3"/>
              <a:stretch>
                <a:fillRect l="-12999" r="-12999"/>
              </a:stretch>
            </a:blipFill>
          </p:spPr>
        </p:sp>
      </p:grpSp>
      <p:grpSp>
        <p:nvGrpSpPr>
          <p:cNvPr id="6" name="Group 6"/>
          <p:cNvGrpSpPr/>
          <p:nvPr/>
        </p:nvGrpSpPr>
        <p:grpSpPr>
          <a:xfrm>
            <a:off x="10347575" y="7012625"/>
            <a:ext cx="3810182" cy="3274375"/>
            <a:chOff x="0" y="0"/>
            <a:chExt cx="812800" cy="6985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114300" y="-38100"/>
              <a:ext cx="5842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3473011" y="1214084"/>
            <a:ext cx="4023680" cy="3457850"/>
            <a:chOff x="0" y="0"/>
            <a:chExt cx="812800" cy="6985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114300" y="-38100"/>
              <a:ext cx="5842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0347575" y="-423104"/>
            <a:ext cx="3810182" cy="3274375"/>
            <a:chOff x="0" y="0"/>
            <a:chExt cx="812800" cy="6985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114300" y="-38100"/>
              <a:ext cx="5842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764036" y="235328"/>
            <a:ext cx="9048720" cy="1661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</a:rPr>
              <a:t>Сильный лидер – гарант стабильности и безопасности белорусского государства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endParaRPr lang="en-US" sz="3200">
              <a:solidFill>
                <a:srgbClr val="236002"/>
              </a:solidFill>
              <a:latin typeface="Lora Bold"/>
              <a:ea typeface="Lora Bold"/>
              <a:cs typeface="Lora Bold"/>
              <a:sym typeface="Lora 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418312" y="1897123"/>
            <a:ext cx="9394444" cy="7543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359"/>
              </a:lnSpc>
            </a:pPr>
            <a:r>
              <a:rPr lang="en-US" sz="2799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2799">
                <a:solidFill>
                  <a:srgbClr val="000000"/>
                </a:solidFill>
                <a:latin typeface="Lora Italics"/>
                <a:ea typeface="Lora Italics"/>
                <a:cs typeface="Lora Italics"/>
                <a:sym typeface="Lora Italics"/>
              </a:rPr>
              <a:t>Опубликованная в январе 1994 г. заметка Белинформа (БелТА) сегодня кажется невероятной: ”В прошлом году отмечен рост нарушений законности со стороны местных Советов народных депутатов и их исполнительных органов. За одно лишь полугодие их выявлено 168… Причиной противозаконных действий является умышленное игнорирование законов должностными лицами“.</a:t>
            </a:r>
          </a:p>
          <a:p>
            <a:pPr algn="just">
              <a:lnSpc>
                <a:spcPts val="3359"/>
              </a:lnSpc>
            </a:pPr>
            <a:r>
              <a:rPr lang="en-US" sz="2799">
                <a:solidFill>
                  <a:srgbClr val="000000"/>
                </a:solidFill>
                <a:latin typeface="Lora Italics"/>
                <a:ea typeface="Lora Italics"/>
                <a:cs typeface="Lora Italics"/>
                <a:sym typeface="Lora Italics"/>
              </a:rPr>
              <a:t>Другой пример. Руководство Белорусского народного фронта призывая людей на митинг 15 февраля 1994 г. в г.Минске обещало каждому участнику по одной сосиске(!). Желающих получить бесплатную кормежку (”фронтовой“ паек) оказалось много...</a:t>
            </a:r>
          </a:p>
          <a:p>
            <a:pPr algn="just">
              <a:lnSpc>
                <a:spcPts val="3359"/>
              </a:lnSpc>
            </a:pPr>
            <a:endParaRPr lang="en-US" sz="2799">
              <a:solidFill>
                <a:srgbClr val="000000"/>
              </a:solidFill>
              <a:latin typeface="Lora Italics"/>
              <a:ea typeface="Lora Italics"/>
              <a:cs typeface="Lora Italics"/>
              <a:sym typeface="Lora Italics"/>
            </a:endParaRPr>
          </a:p>
          <a:p>
            <a:pPr algn="just">
              <a:lnSpc>
                <a:spcPts val="3359"/>
              </a:lnSpc>
            </a:pPr>
            <a:r>
              <a:rPr lang="en-US" sz="2799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В эти ”лихие“ годы общество как никогда нуждалось в национальном лидере, способном отвести страну от пропасти. </a:t>
            </a:r>
          </a:p>
          <a:p>
            <a:pPr algn="just">
              <a:lnSpc>
                <a:spcPts val="3359"/>
              </a:lnSpc>
            </a:pPr>
            <a:endParaRPr lang="en-US" sz="2799">
              <a:solidFill>
                <a:srgbClr val="000000"/>
              </a:solidFill>
              <a:latin typeface="Lora"/>
              <a:ea typeface="Lora"/>
              <a:cs typeface="Lora"/>
              <a:sym typeface="Lora"/>
            </a:endParaRPr>
          </a:p>
        </p:txBody>
      </p:sp>
      <p:grpSp>
        <p:nvGrpSpPr>
          <p:cNvPr id="17" name="Group 17"/>
          <p:cNvGrpSpPr/>
          <p:nvPr/>
        </p:nvGrpSpPr>
        <p:grpSpPr>
          <a:xfrm>
            <a:off x="17347714" y="9372239"/>
            <a:ext cx="940286" cy="808058"/>
            <a:chOff x="0" y="0"/>
            <a:chExt cx="812800" cy="6985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114300" y="-28575"/>
              <a:ext cx="5842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r>
                <a:rPr lang="en-US" sz="199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3</a:t>
              </a:r>
            </a:p>
          </p:txBody>
        </p:sp>
      </p:grp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665774" y="0"/>
            <a:ext cx="12057977" cy="10362324"/>
            <a:chOff x="0" y="0"/>
            <a:chExt cx="812800" cy="6985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14300" y="-38100"/>
              <a:ext cx="5842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5343728" y="-496348"/>
            <a:ext cx="12940280" cy="11205699"/>
            <a:chOff x="0" y="0"/>
            <a:chExt cx="4282440" cy="37084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282440" cy="3708400"/>
            </a:xfrm>
            <a:custGeom>
              <a:avLst/>
              <a:gdLst/>
              <a:ahLst/>
              <a:cxnLst/>
              <a:rect l="l" t="t" r="r" b="b"/>
              <a:pathLst>
                <a:path w="4282440" h="3708400">
                  <a:moveTo>
                    <a:pt x="3211830" y="0"/>
                  </a:moveTo>
                  <a:lnTo>
                    <a:pt x="1070610" y="0"/>
                  </a:lnTo>
                  <a:lnTo>
                    <a:pt x="0" y="1854200"/>
                  </a:lnTo>
                  <a:lnTo>
                    <a:pt x="1070610" y="3708400"/>
                  </a:lnTo>
                  <a:lnTo>
                    <a:pt x="3211830" y="3708400"/>
                  </a:lnTo>
                  <a:lnTo>
                    <a:pt x="4282440" y="1854200"/>
                  </a:lnTo>
                  <a:close/>
                </a:path>
              </a:pathLst>
            </a:custGeom>
            <a:blipFill>
              <a:blip r:embed="rId2"/>
              <a:stretch>
                <a:fillRect r="-15600"/>
              </a:stretch>
            </a:blipFill>
          </p:spPr>
        </p:sp>
      </p:grpSp>
      <p:grpSp>
        <p:nvGrpSpPr>
          <p:cNvPr id="7" name="Group 7"/>
          <p:cNvGrpSpPr/>
          <p:nvPr/>
        </p:nvGrpSpPr>
        <p:grpSpPr>
          <a:xfrm>
            <a:off x="5264649" y="8394605"/>
            <a:ext cx="2331904" cy="1967719"/>
            <a:chOff x="0" y="0"/>
            <a:chExt cx="812800" cy="685861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685861"/>
            </a:xfrm>
            <a:custGeom>
              <a:avLst/>
              <a:gdLst/>
              <a:ahLst/>
              <a:cxnLst/>
              <a:rect l="l" t="t" r="r" b="b"/>
              <a:pathLst>
                <a:path w="812800" h="685861">
                  <a:moveTo>
                    <a:pt x="406400" y="0"/>
                  </a:moveTo>
                  <a:lnTo>
                    <a:pt x="812800" y="685861"/>
                  </a:lnTo>
                  <a:lnTo>
                    <a:pt x="0" y="685861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127000" y="280335"/>
              <a:ext cx="558800" cy="3565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 rot="-10800000">
            <a:off x="5008231" y="-294366"/>
            <a:ext cx="2331904" cy="1994164"/>
            <a:chOff x="0" y="0"/>
            <a:chExt cx="812800" cy="695079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695079"/>
            </a:xfrm>
            <a:custGeom>
              <a:avLst/>
              <a:gdLst/>
              <a:ahLst/>
              <a:cxnLst/>
              <a:rect l="l" t="t" r="r" b="b"/>
              <a:pathLst>
                <a:path w="812800" h="695079">
                  <a:moveTo>
                    <a:pt x="406400" y="0"/>
                  </a:moveTo>
                  <a:lnTo>
                    <a:pt x="812800" y="695079"/>
                  </a:lnTo>
                  <a:lnTo>
                    <a:pt x="0" y="695079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127000" y="284615"/>
              <a:ext cx="558800" cy="3608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8593374" y="1163152"/>
            <a:ext cx="9224484" cy="7886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79"/>
              </a:lnSpc>
            </a:pPr>
            <a:r>
              <a:rPr lang="en-US" sz="2899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</a:rPr>
              <a:t> </a:t>
            </a:r>
            <a:r>
              <a:rPr lang="en-US" sz="2899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15 марта 1994 г. была принята Конституция Республики Беларусь. Впервые в Беларуси был учрежден институт президентства.</a:t>
            </a:r>
          </a:p>
          <a:p>
            <a:pPr algn="ctr">
              <a:lnSpc>
                <a:spcPts val="3479"/>
              </a:lnSpc>
            </a:pPr>
            <a:endParaRPr lang="en-US" sz="2899">
              <a:solidFill>
                <a:srgbClr val="000000"/>
              </a:solidFill>
              <a:latin typeface="Lora Bold Italics"/>
              <a:ea typeface="Lora Bold Italics"/>
              <a:cs typeface="Lora Bold Italics"/>
              <a:sym typeface="Lora Bold Italics"/>
            </a:endParaRPr>
          </a:p>
          <a:p>
            <a:pPr algn="ctr">
              <a:lnSpc>
                <a:spcPts val="3479"/>
              </a:lnSpc>
            </a:pPr>
            <a:r>
              <a:rPr lang="en-US" sz="2899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 В этом же году состоялись первые выборы Президента Беларуси. Несмотря на беспрецедентное противодействие ”административного ресурса“, в первом туре среди шести кандидатов народный депутат А.Г.Лукашенко набрал 44,82% голосов. Избирательная кампания 1994 года была отмечена попытками коррумпированной номенклатуры и националистов помешать народу сделать свой выбор. В итоге понадобился второй тур голосования, по итогам которого А.Г.Лукашенко поддержали 80,34% избирателей.</a:t>
            </a:r>
          </a:p>
          <a:p>
            <a:pPr algn="ctr">
              <a:lnSpc>
                <a:spcPts val="3479"/>
              </a:lnSpc>
            </a:pPr>
            <a:endParaRPr lang="en-US" sz="2899">
              <a:solidFill>
                <a:srgbClr val="000000"/>
              </a:solidFill>
              <a:latin typeface="Lora Bold"/>
              <a:ea typeface="Lora Bold"/>
              <a:cs typeface="Lora Bold"/>
              <a:sym typeface="Lora Bold"/>
            </a:endParaRPr>
          </a:p>
          <a:p>
            <a:pPr algn="l">
              <a:lnSpc>
                <a:spcPts val="3479"/>
              </a:lnSpc>
            </a:pPr>
            <a:r>
              <a:rPr lang="en-US" sz="2899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</a:rPr>
              <a:t> 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17347714" y="9372239"/>
            <a:ext cx="940286" cy="808058"/>
            <a:chOff x="0" y="0"/>
            <a:chExt cx="812800" cy="6985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114300" y="-28575"/>
              <a:ext cx="5842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r>
                <a:rPr lang="en-US" sz="199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4</a:t>
              </a:r>
            </a:p>
          </p:txBody>
        </p:sp>
      </p:grp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665774" y="0"/>
            <a:ext cx="12057977" cy="10362324"/>
            <a:chOff x="0" y="0"/>
            <a:chExt cx="812800" cy="6985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14300" y="-38100"/>
              <a:ext cx="5842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4806586" y="-421688"/>
            <a:ext cx="12940280" cy="11205699"/>
            <a:chOff x="0" y="0"/>
            <a:chExt cx="4282440" cy="37084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282440" cy="3708400"/>
            </a:xfrm>
            <a:custGeom>
              <a:avLst/>
              <a:gdLst/>
              <a:ahLst/>
              <a:cxnLst/>
              <a:rect l="l" t="t" r="r" b="b"/>
              <a:pathLst>
                <a:path w="4282440" h="3708400">
                  <a:moveTo>
                    <a:pt x="3211830" y="0"/>
                  </a:moveTo>
                  <a:lnTo>
                    <a:pt x="1070610" y="0"/>
                  </a:lnTo>
                  <a:lnTo>
                    <a:pt x="0" y="1854200"/>
                  </a:lnTo>
                  <a:lnTo>
                    <a:pt x="1070610" y="3708400"/>
                  </a:lnTo>
                  <a:lnTo>
                    <a:pt x="3211830" y="3708400"/>
                  </a:lnTo>
                  <a:lnTo>
                    <a:pt x="4282440" y="1854200"/>
                  </a:lnTo>
                  <a:close/>
                </a:path>
              </a:pathLst>
            </a:custGeom>
            <a:blipFill>
              <a:blip r:embed="rId2"/>
              <a:stretch>
                <a:fillRect r="-40909"/>
              </a:stretch>
            </a:blipFill>
          </p:spPr>
        </p:sp>
      </p:grpSp>
      <p:grpSp>
        <p:nvGrpSpPr>
          <p:cNvPr id="7" name="Group 7"/>
          <p:cNvGrpSpPr/>
          <p:nvPr/>
        </p:nvGrpSpPr>
        <p:grpSpPr>
          <a:xfrm>
            <a:off x="5264649" y="8394605"/>
            <a:ext cx="2331904" cy="1967719"/>
            <a:chOff x="0" y="0"/>
            <a:chExt cx="812800" cy="685861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685861"/>
            </a:xfrm>
            <a:custGeom>
              <a:avLst/>
              <a:gdLst/>
              <a:ahLst/>
              <a:cxnLst/>
              <a:rect l="l" t="t" r="r" b="b"/>
              <a:pathLst>
                <a:path w="812800" h="685861">
                  <a:moveTo>
                    <a:pt x="406400" y="0"/>
                  </a:moveTo>
                  <a:lnTo>
                    <a:pt x="812800" y="685861"/>
                  </a:lnTo>
                  <a:lnTo>
                    <a:pt x="0" y="685861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127000" y="280335"/>
              <a:ext cx="558800" cy="3565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 rot="-10800000">
            <a:off x="5008231" y="-294366"/>
            <a:ext cx="2331904" cy="1994164"/>
            <a:chOff x="0" y="0"/>
            <a:chExt cx="812800" cy="695079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695079"/>
            </a:xfrm>
            <a:custGeom>
              <a:avLst/>
              <a:gdLst/>
              <a:ahLst/>
              <a:cxnLst/>
              <a:rect l="l" t="t" r="r" b="b"/>
              <a:pathLst>
                <a:path w="812800" h="695079">
                  <a:moveTo>
                    <a:pt x="406400" y="0"/>
                  </a:moveTo>
                  <a:lnTo>
                    <a:pt x="812800" y="695079"/>
                  </a:lnTo>
                  <a:lnTo>
                    <a:pt x="0" y="695079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127000" y="284615"/>
              <a:ext cx="558800" cy="3608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8294541" y="780612"/>
            <a:ext cx="9993459" cy="8801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799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</a:rPr>
              <a:t> </a:t>
            </a:r>
          </a:p>
          <a:p>
            <a:pPr algn="ctr">
              <a:lnSpc>
                <a:spcPts val="3359"/>
              </a:lnSpc>
            </a:pPr>
            <a:endParaRPr lang="en-US" sz="2799">
              <a:solidFill>
                <a:srgbClr val="236002"/>
              </a:solidFill>
              <a:latin typeface="Lora Bold"/>
              <a:ea typeface="Lora Bold"/>
              <a:cs typeface="Lora Bold"/>
              <a:sym typeface="Lora Bold"/>
            </a:endParaRPr>
          </a:p>
          <a:p>
            <a:pPr algn="l">
              <a:lnSpc>
                <a:spcPts val="3359"/>
              </a:lnSpc>
            </a:pPr>
            <a:r>
              <a:rPr lang="en-US" sz="2799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</a:rPr>
              <a:t> Мандат народного доверия А.Г.Лукашенко убедительно подтверждался и на всех последующих президентских выборах в </a:t>
            </a:r>
            <a:r>
              <a:rPr lang="en-US" sz="2799" u="sng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  <a:hlinkClick r:id="rId3" tooltip="https://ru.wikipedia.org/wiki/2001"/>
              </a:rPr>
              <a:t>2001</a:t>
            </a:r>
            <a:r>
              <a:rPr lang="en-US" sz="2799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</a:rPr>
              <a:t> г., </a:t>
            </a:r>
            <a:r>
              <a:rPr lang="en-US" sz="2799" u="sng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</a:rPr>
              <a:t>2006</a:t>
            </a:r>
            <a:r>
              <a:rPr lang="en-US" sz="2799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</a:rPr>
              <a:t> г., </a:t>
            </a:r>
            <a:r>
              <a:rPr lang="en-US" sz="2799" u="sng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  <a:hlinkClick r:id="rId4" tooltip="https://ru.wikipedia.org/wiki/2010"/>
              </a:rPr>
              <a:t>2010</a:t>
            </a:r>
            <a:r>
              <a:rPr lang="en-US" sz="2799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</a:rPr>
              <a:t> г., </a:t>
            </a:r>
            <a:r>
              <a:rPr lang="en-US" sz="2799" u="sng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  <a:hlinkClick r:id="rId5" tooltip="https://ru.wikipedia.org/wiki/2015"/>
              </a:rPr>
              <a:t>2015</a:t>
            </a:r>
            <a:r>
              <a:rPr lang="en-US" sz="2799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</a:rPr>
              <a:t> г. и </a:t>
            </a:r>
            <a:r>
              <a:rPr lang="en-US" sz="2799" u="sng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  <a:hlinkClick r:id="rId6" tooltip="https://ru.wikipedia.org/wiki/2020"/>
              </a:rPr>
              <a:t>2020</a:t>
            </a:r>
            <a:r>
              <a:rPr lang="en-US" sz="2799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</a:rPr>
              <a:t> г. </a:t>
            </a:r>
          </a:p>
          <a:p>
            <a:pPr algn="l">
              <a:lnSpc>
                <a:spcPts val="3359"/>
              </a:lnSpc>
            </a:pPr>
            <a:endParaRPr lang="en-US" sz="2799">
              <a:solidFill>
                <a:srgbClr val="236002"/>
              </a:solidFill>
              <a:latin typeface="Lora Bold"/>
              <a:ea typeface="Lora Bold"/>
              <a:cs typeface="Lora Bold"/>
              <a:sym typeface="Lora Bold"/>
            </a:endParaRPr>
          </a:p>
          <a:p>
            <a:pPr algn="ctr">
              <a:lnSpc>
                <a:spcPts val="3359"/>
              </a:lnSpc>
            </a:pPr>
            <a:r>
              <a:rPr lang="en-US" sz="2799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</a:rPr>
              <a:t> </a:t>
            </a:r>
            <a:r>
              <a:rPr lang="en-US" sz="2799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Однако на практике Верховный Совет блокировал многие решения Главы государства, направленные </a:t>
            </a:r>
          </a:p>
          <a:p>
            <a:pPr algn="ctr">
              <a:lnSpc>
                <a:spcPts val="3359"/>
              </a:lnSpc>
            </a:pPr>
            <a:r>
              <a:rPr lang="en-US" sz="2799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на преодоление экономического кризиса. Поэтому А.Г.Лукашенко обратился к народу, выступив инициатором внесения изменений и дополнений в Основной Закон. </a:t>
            </a:r>
          </a:p>
          <a:p>
            <a:pPr algn="ctr">
              <a:lnSpc>
                <a:spcPts val="3359"/>
              </a:lnSpc>
            </a:pPr>
            <a:r>
              <a:rPr lang="en-US" sz="2799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 В 1996 году на втором республиканском референдуме проект Конституции, предложенный Главой государства, поддержали 70,5% от общего числа избирателей. В обновленном Основном Законе, в том числе существенно изменились место и роль Президента Республики Беларусь в системе государственных органов. </a:t>
            </a:r>
          </a:p>
          <a:p>
            <a:pPr algn="ctr">
              <a:lnSpc>
                <a:spcPts val="3359"/>
              </a:lnSpc>
            </a:pPr>
            <a:endParaRPr lang="en-US" sz="2799">
              <a:solidFill>
                <a:srgbClr val="000000"/>
              </a:solidFill>
              <a:latin typeface="Lora Bold"/>
              <a:ea typeface="Lora Bold"/>
              <a:cs typeface="Lora Bold"/>
              <a:sym typeface="Lora Bold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17347714" y="9372239"/>
            <a:ext cx="940286" cy="808058"/>
            <a:chOff x="0" y="0"/>
            <a:chExt cx="812800" cy="6985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114300" y="-28575"/>
              <a:ext cx="5842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r>
                <a:rPr lang="en-US" sz="199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5</a:t>
              </a:r>
            </a:p>
          </p:txBody>
        </p:sp>
      </p:grp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589754" y="0"/>
            <a:ext cx="7698246" cy="10287000"/>
            <a:chOff x="0" y="0"/>
            <a:chExt cx="6918917" cy="92456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918956" cy="9245600"/>
            </a:xfrm>
            <a:custGeom>
              <a:avLst/>
              <a:gdLst/>
              <a:ahLst/>
              <a:cxnLst/>
              <a:rect l="l" t="t" r="r" b="b"/>
              <a:pathLst>
                <a:path w="6918956" h="9245600">
                  <a:moveTo>
                    <a:pt x="4954848" y="0"/>
                  </a:moveTo>
                  <a:lnTo>
                    <a:pt x="0" y="7679309"/>
                  </a:lnTo>
                  <a:lnTo>
                    <a:pt x="1006881" y="9245600"/>
                  </a:lnTo>
                  <a:lnTo>
                    <a:pt x="6918956" y="9245600"/>
                  </a:lnTo>
                  <a:lnTo>
                    <a:pt x="6918956" y="0"/>
                  </a:lnTo>
                  <a:close/>
                </a:path>
              </a:pathLst>
            </a:custGeom>
            <a:blipFill>
              <a:blip r:embed="rId2"/>
              <a:stretch>
                <a:fillRect l="-76958" r="-60889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 rot="1986243">
            <a:off x="12067914" y="-1358179"/>
            <a:ext cx="717147" cy="12802658"/>
            <a:chOff x="0" y="0"/>
            <a:chExt cx="188878" cy="337189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88878" cy="3371893"/>
            </a:xfrm>
            <a:custGeom>
              <a:avLst/>
              <a:gdLst/>
              <a:ahLst/>
              <a:cxnLst/>
              <a:rect l="l" t="t" r="r" b="b"/>
              <a:pathLst>
                <a:path w="188878" h="3371893">
                  <a:moveTo>
                    <a:pt x="0" y="0"/>
                  </a:moveTo>
                  <a:lnTo>
                    <a:pt x="188878" y="0"/>
                  </a:lnTo>
                  <a:lnTo>
                    <a:pt x="188878" y="3371893"/>
                  </a:lnTo>
                  <a:lnTo>
                    <a:pt x="0" y="3371893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188878" cy="34099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236678" y="190163"/>
            <a:ext cx="9143429" cy="9696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415"/>
              </a:lnSpc>
            </a:pPr>
            <a:r>
              <a:rPr lang="en-US" sz="2845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</a:rPr>
              <a:t> </a:t>
            </a:r>
            <a:r>
              <a:rPr lang="en-US" sz="2845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В стране началась совершенно другая история: эпоха не отчаяния, а созидания и развития. Так родилась президентская республика, которая позволила нашей стране добиться значительных успехов в государственном и хозяйственном строительстве за последние тридцать лет. </a:t>
            </a:r>
            <a:r>
              <a:rPr lang="en-US" sz="2845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Курс А.Г.Лукашенко на построение сильного правового социального государства полностью оправдался</a:t>
            </a:r>
            <a:r>
              <a:rPr lang="en-US" sz="2845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и дал конкретные результаты. </a:t>
            </a:r>
          </a:p>
          <a:p>
            <a:pPr algn="just">
              <a:lnSpc>
                <a:spcPts val="3415"/>
              </a:lnSpc>
            </a:pPr>
            <a:r>
              <a:rPr lang="en-US" sz="2845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В первую очередь благодаря постоянному обращению Президента к народу по самым насущным вопросам.</a:t>
            </a:r>
          </a:p>
          <a:p>
            <a:pPr algn="l">
              <a:lnSpc>
                <a:spcPts val="3055"/>
              </a:lnSpc>
            </a:pPr>
            <a:endParaRPr lang="en-US" sz="2845">
              <a:solidFill>
                <a:srgbClr val="000000"/>
              </a:solidFill>
              <a:latin typeface="Lora"/>
              <a:ea typeface="Lora"/>
              <a:cs typeface="Lora"/>
              <a:sym typeface="Lora"/>
            </a:endParaRPr>
          </a:p>
          <a:p>
            <a:pPr algn="ctr">
              <a:lnSpc>
                <a:spcPts val="3055"/>
              </a:lnSpc>
            </a:pPr>
            <a:r>
              <a:rPr lang="en-US" sz="2546">
                <a:solidFill>
                  <a:srgbClr val="236002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Справочно:</a:t>
            </a:r>
          </a:p>
          <a:p>
            <a:pPr algn="ctr">
              <a:lnSpc>
                <a:spcPts val="2935"/>
              </a:lnSpc>
            </a:pPr>
            <a:r>
              <a:rPr lang="en-US" sz="2446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</a:rPr>
              <a:t> С момента принятия Конституции Республики Беларусь состоялись четыре республиканских референдума: </a:t>
            </a:r>
          </a:p>
          <a:p>
            <a:pPr algn="ctr">
              <a:lnSpc>
                <a:spcPts val="2935"/>
              </a:lnSpc>
            </a:pPr>
            <a:r>
              <a:rPr lang="en-US" sz="2446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</a:rPr>
              <a:t>14 мая 1995 г., </a:t>
            </a:r>
          </a:p>
          <a:p>
            <a:pPr algn="ctr">
              <a:lnSpc>
                <a:spcPts val="2935"/>
              </a:lnSpc>
            </a:pPr>
            <a:r>
              <a:rPr lang="en-US" sz="2446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</a:rPr>
              <a:t> 24 ноября 1996 г., 17 октября 2004 г. и 27 февраля 2022 г. </a:t>
            </a:r>
          </a:p>
          <a:p>
            <a:pPr algn="ctr">
              <a:lnSpc>
                <a:spcPts val="3055"/>
              </a:lnSpc>
            </a:pPr>
            <a:r>
              <a:rPr lang="en-US" sz="2546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</a:rPr>
              <a:t> В 2022 году в ходе обсуждения изменений и дополнений в Основной Закон большинство людей были категорически против любых ограничений власти Главы государства, в борьбе за независимость </a:t>
            </a:r>
          </a:p>
          <a:p>
            <a:pPr algn="ctr">
              <a:lnSpc>
                <a:spcPts val="3055"/>
              </a:lnSpc>
            </a:pPr>
            <a:r>
              <a:rPr lang="en-US" sz="2546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</a:rPr>
              <a:t>и суверенитет сплотившим вокруг себя подлинно патриотические силы.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7347714" y="9372239"/>
            <a:ext cx="940286" cy="808058"/>
            <a:chOff x="0" y="0"/>
            <a:chExt cx="812800" cy="6985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114300" y="-28575"/>
              <a:ext cx="5842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r>
                <a:rPr lang="en-US" sz="199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6</a:t>
              </a:r>
            </a:p>
          </p:txBody>
        </p:sp>
      </p:grp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347714" y="9372239"/>
            <a:ext cx="940286" cy="808058"/>
            <a:chOff x="0" y="0"/>
            <a:chExt cx="812800" cy="6985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14300" y="-28575"/>
              <a:ext cx="5842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r>
                <a:rPr lang="en-US" sz="199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7</a:t>
              </a:r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619548" y="724250"/>
            <a:ext cx="8841845" cy="9277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12"/>
              </a:lnSpc>
            </a:pPr>
            <a:r>
              <a:rPr lang="en-US" sz="4344" dirty="0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</a:rPr>
              <a:t> </a:t>
            </a:r>
            <a:r>
              <a:rPr lang="en-US" sz="4344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А.Г.Лукашенко</a:t>
            </a:r>
            <a:r>
              <a:rPr lang="en-US" sz="4344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4344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неоднократно</a:t>
            </a:r>
            <a:r>
              <a:rPr lang="en-US" sz="4344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4344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прямо</a:t>
            </a:r>
            <a:r>
              <a:rPr lang="en-US" sz="4344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и </a:t>
            </a:r>
            <a:r>
              <a:rPr lang="en-US" sz="4344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открыто</a:t>
            </a:r>
            <a:r>
              <a:rPr lang="en-US" sz="4344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4344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высказывался</a:t>
            </a:r>
            <a:r>
              <a:rPr lang="en-US" sz="4344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о </a:t>
            </a:r>
            <a:r>
              <a:rPr lang="en-US" sz="4344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своем</a:t>
            </a:r>
            <a:r>
              <a:rPr lang="en-US" sz="4344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4344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президентстве</a:t>
            </a:r>
            <a:r>
              <a:rPr lang="en-US" sz="4344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. </a:t>
            </a:r>
            <a:r>
              <a:rPr lang="en-US" sz="4344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Как</a:t>
            </a:r>
            <a:r>
              <a:rPr lang="en-US" sz="4344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4344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заявил</a:t>
            </a:r>
            <a:r>
              <a:rPr lang="en-US" sz="4344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4344" dirty="0" err="1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Глава</a:t>
            </a:r>
            <a:r>
              <a:rPr lang="en-US" sz="4344" dirty="0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 </a:t>
            </a:r>
            <a:r>
              <a:rPr lang="en-US" sz="4344" dirty="0" err="1">
                <a:solidFill>
                  <a:srgbClr val="000000"/>
                </a:solidFill>
                <a:latin typeface="Lora Bold"/>
                <a:ea typeface="Lora Bold"/>
                <a:cs typeface="Lora Bold"/>
                <a:sym typeface="Lora Bold"/>
              </a:rPr>
              <a:t>государства</a:t>
            </a:r>
            <a:r>
              <a:rPr lang="en-US" sz="4344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br>
              <a:rPr lang="ru-RU" sz="4344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</a:br>
            <a:r>
              <a:rPr lang="en-US" sz="4344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6 </a:t>
            </a:r>
            <a:r>
              <a:rPr lang="en-US" sz="4344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июля</a:t>
            </a:r>
            <a:r>
              <a:rPr lang="en-US" sz="4344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2023 г. </a:t>
            </a:r>
            <a:r>
              <a:rPr lang="en-US" sz="4344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на</a:t>
            </a:r>
            <a:r>
              <a:rPr lang="en-US" sz="4344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r>
              <a:rPr lang="en-US" sz="4344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встрече</a:t>
            </a:r>
            <a:r>
              <a:rPr lang="en-US" sz="4344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br>
              <a:rPr lang="ru-RU" sz="4344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</a:br>
            <a:r>
              <a:rPr lang="en-US" sz="4344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с </a:t>
            </a:r>
            <a:r>
              <a:rPr lang="en-US" sz="4344" dirty="0" err="1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журналистами</a:t>
            </a:r>
            <a:r>
              <a:rPr lang="en-US" sz="4344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, 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”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Если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вы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думаете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,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что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,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находясь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 у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этой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власти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, я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что-то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чрезмерное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получил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, и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получил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ли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вообще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,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вы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ошибаетесь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.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Ничего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подобного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. Я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работаю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на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большой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,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высокой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должности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,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которую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мне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доверил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народ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.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Работаю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. А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не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 </a:t>
            </a:r>
            <a:r>
              <a:rPr lang="en-US" sz="4344" dirty="0" err="1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властвую</a:t>
            </a:r>
            <a:r>
              <a:rPr lang="en-US" sz="4344" dirty="0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“.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0191227" y="3146547"/>
            <a:ext cx="4122878" cy="3570227"/>
            <a:chOff x="0" y="0"/>
            <a:chExt cx="4282440" cy="37084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82440" cy="3708400"/>
            </a:xfrm>
            <a:custGeom>
              <a:avLst/>
              <a:gdLst/>
              <a:ahLst/>
              <a:cxnLst/>
              <a:rect l="l" t="t" r="r" b="b"/>
              <a:pathLst>
                <a:path w="4282440" h="3708400">
                  <a:moveTo>
                    <a:pt x="3211830" y="0"/>
                  </a:moveTo>
                  <a:lnTo>
                    <a:pt x="1070610" y="0"/>
                  </a:lnTo>
                  <a:lnTo>
                    <a:pt x="0" y="1854200"/>
                  </a:lnTo>
                  <a:lnTo>
                    <a:pt x="1070610" y="3708400"/>
                  </a:lnTo>
                  <a:lnTo>
                    <a:pt x="3211830" y="3708400"/>
                  </a:lnTo>
                  <a:lnTo>
                    <a:pt x="4282440" y="1854200"/>
                  </a:lnTo>
                  <a:close/>
                </a:path>
              </a:pathLst>
            </a:custGeom>
            <a:blipFill>
              <a:blip r:embed="rId2"/>
              <a:stretch>
                <a:fillRect l="-27067" r="-27067"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>
            <a:off x="13473011" y="5030935"/>
            <a:ext cx="4179059" cy="3618877"/>
            <a:chOff x="0" y="0"/>
            <a:chExt cx="4282440" cy="37084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282440" cy="3708400"/>
            </a:xfrm>
            <a:custGeom>
              <a:avLst/>
              <a:gdLst/>
              <a:ahLst/>
              <a:cxnLst/>
              <a:rect l="l" t="t" r="r" b="b"/>
              <a:pathLst>
                <a:path w="4282440" h="3708400">
                  <a:moveTo>
                    <a:pt x="3211830" y="0"/>
                  </a:moveTo>
                  <a:lnTo>
                    <a:pt x="1070610" y="0"/>
                  </a:lnTo>
                  <a:lnTo>
                    <a:pt x="0" y="1854200"/>
                  </a:lnTo>
                  <a:lnTo>
                    <a:pt x="1070610" y="3708400"/>
                  </a:lnTo>
                  <a:lnTo>
                    <a:pt x="3211830" y="3708400"/>
                  </a:lnTo>
                  <a:lnTo>
                    <a:pt x="4282440" y="1854200"/>
                  </a:lnTo>
                  <a:close/>
                </a:path>
              </a:pathLst>
            </a:custGeom>
            <a:blipFill>
              <a:blip r:embed="rId3"/>
              <a:stretch>
                <a:fillRect l="-15422" r="-15422"/>
              </a:stretch>
            </a:blipFill>
          </p:spPr>
        </p:sp>
      </p:grpSp>
      <p:grpSp>
        <p:nvGrpSpPr>
          <p:cNvPr id="10" name="Group 10"/>
          <p:cNvGrpSpPr/>
          <p:nvPr/>
        </p:nvGrpSpPr>
        <p:grpSpPr>
          <a:xfrm>
            <a:off x="10347575" y="7012625"/>
            <a:ext cx="3810182" cy="3274375"/>
            <a:chOff x="0" y="0"/>
            <a:chExt cx="812800" cy="6985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114300" y="-38100"/>
              <a:ext cx="5842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3473011" y="1214084"/>
            <a:ext cx="4023680" cy="3457850"/>
            <a:chOff x="0" y="0"/>
            <a:chExt cx="812800" cy="6985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114300" y="-38100"/>
              <a:ext cx="5842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0347575" y="-423104"/>
            <a:ext cx="3810182" cy="3274375"/>
            <a:chOff x="0" y="0"/>
            <a:chExt cx="812800" cy="6985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114300" y="-38100"/>
              <a:ext cx="5842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459044"/>
            <a:ext cx="16121020" cy="8576339"/>
            <a:chOff x="0" y="0"/>
            <a:chExt cx="4245865" cy="225878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245865" cy="2258789"/>
            </a:xfrm>
            <a:custGeom>
              <a:avLst/>
              <a:gdLst/>
              <a:ahLst/>
              <a:cxnLst/>
              <a:rect l="l" t="t" r="r" b="b"/>
              <a:pathLst>
                <a:path w="4245865" h="2258789">
                  <a:moveTo>
                    <a:pt x="0" y="0"/>
                  </a:moveTo>
                  <a:lnTo>
                    <a:pt x="4245865" y="0"/>
                  </a:lnTo>
                  <a:lnTo>
                    <a:pt x="4245865" y="2258789"/>
                  </a:lnTo>
                  <a:lnTo>
                    <a:pt x="0" y="225878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236002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245865" cy="22968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0" y="1028700"/>
            <a:ext cx="2976030" cy="1230637"/>
            <a:chOff x="0" y="0"/>
            <a:chExt cx="783810" cy="32411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783810" cy="324119"/>
            </a:xfrm>
            <a:custGeom>
              <a:avLst/>
              <a:gdLst/>
              <a:ahLst/>
              <a:cxnLst/>
              <a:rect l="l" t="t" r="r" b="b"/>
              <a:pathLst>
                <a:path w="783810" h="324119">
                  <a:moveTo>
                    <a:pt x="0" y="0"/>
                  </a:moveTo>
                  <a:lnTo>
                    <a:pt x="783810" y="0"/>
                  </a:lnTo>
                  <a:lnTo>
                    <a:pt x="783810" y="324119"/>
                  </a:lnTo>
                  <a:lnTo>
                    <a:pt x="0" y="324119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783810" cy="36221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5311970" y="8231841"/>
            <a:ext cx="2976030" cy="1230637"/>
            <a:chOff x="0" y="0"/>
            <a:chExt cx="783810" cy="32411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783810" cy="324119"/>
            </a:xfrm>
            <a:custGeom>
              <a:avLst/>
              <a:gdLst/>
              <a:ahLst/>
              <a:cxnLst/>
              <a:rect l="l" t="t" r="r" b="b"/>
              <a:pathLst>
                <a:path w="783810" h="324119">
                  <a:moveTo>
                    <a:pt x="0" y="0"/>
                  </a:moveTo>
                  <a:lnTo>
                    <a:pt x="783810" y="0"/>
                  </a:lnTo>
                  <a:lnTo>
                    <a:pt x="783810" y="324119"/>
                  </a:lnTo>
                  <a:lnTo>
                    <a:pt x="0" y="324119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783810" cy="36221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9700342" y="1459044"/>
            <a:ext cx="9517322" cy="491597"/>
            <a:chOff x="0" y="0"/>
            <a:chExt cx="2506620" cy="129474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506620" cy="129474"/>
            </a:xfrm>
            <a:custGeom>
              <a:avLst/>
              <a:gdLst/>
              <a:ahLst/>
              <a:cxnLst/>
              <a:rect l="l" t="t" r="r" b="b"/>
              <a:pathLst>
                <a:path w="2506620" h="129474">
                  <a:moveTo>
                    <a:pt x="0" y="0"/>
                  </a:moveTo>
                  <a:lnTo>
                    <a:pt x="2506620" y="0"/>
                  </a:lnTo>
                  <a:lnTo>
                    <a:pt x="2506620" y="129474"/>
                  </a:lnTo>
                  <a:lnTo>
                    <a:pt x="0" y="129474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2506620" cy="1675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-3123088" y="8117724"/>
            <a:ext cx="9517322" cy="491597"/>
            <a:chOff x="0" y="0"/>
            <a:chExt cx="2506620" cy="129474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506620" cy="129474"/>
            </a:xfrm>
            <a:custGeom>
              <a:avLst/>
              <a:gdLst/>
              <a:ahLst/>
              <a:cxnLst/>
              <a:rect l="l" t="t" r="r" b="b"/>
              <a:pathLst>
                <a:path w="2506620" h="129474">
                  <a:moveTo>
                    <a:pt x="0" y="0"/>
                  </a:moveTo>
                  <a:lnTo>
                    <a:pt x="2506620" y="0"/>
                  </a:lnTo>
                  <a:lnTo>
                    <a:pt x="2506620" y="129474"/>
                  </a:lnTo>
                  <a:lnTo>
                    <a:pt x="0" y="129474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38100"/>
              <a:ext cx="2506620" cy="1675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17" name="Picture 17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t="3274" b="3274"/>
          <a:stretch>
            <a:fillRect/>
          </a:stretch>
        </p:blipFill>
        <p:spPr>
          <a:xfrm>
            <a:off x="1144132" y="1632413"/>
            <a:ext cx="15655853" cy="8229600"/>
          </a:xfrm>
          <a:prstGeom prst="rect">
            <a:avLst/>
          </a:prstGeom>
        </p:spPr>
      </p:pic>
      <p:sp>
        <p:nvSpPr>
          <p:cNvPr id="18" name="TextBox 18"/>
          <p:cNvSpPr txBox="1"/>
          <p:nvPr/>
        </p:nvSpPr>
        <p:spPr>
          <a:xfrm>
            <a:off x="3129301" y="129014"/>
            <a:ext cx="12338661" cy="1206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  <a:spcBef>
                <a:spcPct val="0"/>
              </a:spcBef>
            </a:pPr>
            <a:r>
              <a:rPr lang="en-US" sz="3499">
                <a:solidFill>
                  <a:srgbClr val="236002"/>
                </a:solidFill>
                <a:latin typeface="Lora Bold"/>
                <a:ea typeface="Lora Bold"/>
                <a:cs typeface="Lora Bold"/>
                <a:sym typeface="Lora Bold"/>
              </a:rPr>
              <a:t>Знаковые достижения и вехи в истории суверенной Беларуси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17347714" y="9372239"/>
            <a:ext cx="940286" cy="808058"/>
            <a:chOff x="0" y="0"/>
            <a:chExt cx="812800" cy="6985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114300" y="-28575"/>
              <a:ext cx="5842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r>
                <a:rPr lang="en-US" sz="199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8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87210" y="306104"/>
            <a:ext cx="17433369" cy="3069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59"/>
              </a:lnSpc>
            </a:pPr>
            <a:r>
              <a:rPr lang="en-US" sz="2899">
                <a:solidFill>
                  <a:srgbClr val="000000"/>
                </a:solidFill>
                <a:latin typeface="Lora Bold Italics"/>
                <a:ea typeface="Lora Bold Italics"/>
                <a:cs typeface="Lora Bold Italics"/>
                <a:sym typeface="Lora Bold Italics"/>
              </a:rPr>
              <a:t> Планируя 30 лет назад развитие суверенной Беларуси, Президент во главу государственной политики поставил человека, его интересы и потребности. Белорусские специалисты начали штудировать науку маркетинга, логистики, мировую конъюнктуру цен. Вместе с ростом экспорта стал наращиваться инвестиционный импорт. Валюта вкладывалась в обновление производств.</a:t>
            </a:r>
          </a:p>
          <a:p>
            <a:pPr algn="ctr">
              <a:lnSpc>
                <a:spcPts val="4059"/>
              </a:lnSpc>
              <a:spcBef>
                <a:spcPct val="0"/>
              </a:spcBef>
            </a:pPr>
            <a:endParaRPr lang="en-US" sz="2899">
              <a:solidFill>
                <a:srgbClr val="000000"/>
              </a:solidFill>
              <a:latin typeface="Lora Bold Italics"/>
              <a:ea typeface="Lora Bold Italics"/>
              <a:cs typeface="Lora Bold Italics"/>
              <a:sym typeface="Lora Bold Itali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7409920" y="3732175"/>
            <a:ext cx="3468160" cy="6305084"/>
            <a:chOff x="0" y="0"/>
            <a:chExt cx="447087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47087" cy="812800"/>
            </a:xfrm>
            <a:custGeom>
              <a:avLst/>
              <a:gdLst/>
              <a:ahLst/>
              <a:cxnLst/>
              <a:rect l="l" t="t" r="r" b="b"/>
              <a:pathLst>
                <a:path w="447087" h="812800">
                  <a:moveTo>
                    <a:pt x="223544" y="0"/>
                  </a:moveTo>
                  <a:lnTo>
                    <a:pt x="447087" y="203200"/>
                  </a:lnTo>
                  <a:lnTo>
                    <a:pt x="447087" y="609600"/>
                  </a:lnTo>
                  <a:lnTo>
                    <a:pt x="223544" y="812800"/>
                  </a:lnTo>
                  <a:lnTo>
                    <a:pt x="0" y="609600"/>
                  </a:lnTo>
                  <a:lnTo>
                    <a:pt x="0" y="203200"/>
                  </a:lnTo>
                  <a:lnTo>
                    <a:pt x="223544" y="0"/>
                  </a:lnTo>
                  <a:close/>
                </a:path>
              </a:pathLst>
            </a:custGeom>
            <a:solidFill>
              <a:srgbClr val="242323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92075"/>
              <a:ext cx="447087" cy="581025"/>
            </a:xfrm>
            <a:prstGeom prst="rect">
              <a:avLst/>
            </a:prstGeom>
          </p:spPr>
          <p:txBody>
            <a:bodyPr lIns="50579" tIns="50579" rIns="50579" bIns="50579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7409920" y="3263934"/>
            <a:ext cx="3468160" cy="6305084"/>
            <a:chOff x="0" y="0"/>
            <a:chExt cx="447087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47087" cy="812800"/>
            </a:xfrm>
            <a:custGeom>
              <a:avLst/>
              <a:gdLst/>
              <a:ahLst/>
              <a:cxnLst/>
              <a:rect l="l" t="t" r="r" b="b"/>
              <a:pathLst>
                <a:path w="447087" h="812800">
                  <a:moveTo>
                    <a:pt x="223544" y="0"/>
                  </a:moveTo>
                  <a:lnTo>
                    <a:pt x="447087" y="203200"/>
                  </a:lnTo>
                  <a:lnTo>
                    <a:pt x="447087" y="609600"/>
                  </a:lnTo>
                  <a:lnTo>
                    <a:pt x="223544" y="812800"/>
                  </a:lnTo>
                  <a:lnTo>
                    <a:pt x="0" y="609600"/>
                  </a:lnTo>
                  <a:lnTo>
                    <a:pt x="0" y="203200"/>
                  </a:lnTo>
                  <a:lnTo>
                    <a:pt x="223544" y="0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92075"/>
              <a:ext cx="447087" cy="581025"/>
            </a:xfrm>
            <a:prstGeom prst="rect">
              <a:avLst/>
            </a:prstGeom>
          </p:spPr>
          <p:txBody>
            <a:bodyPr lIns="50579" tIns="50579" rIns="50579" bIns="50579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7654625" y="4781725"/>
            <a:ext cx="2958732" cy="3614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13"/>
              </a:lnSpc>
              <a:spcBef>
                <a:spcPct val="0"/>
              </a:spcBef>
            </a:pPr>
            <a:r>
              <a:rPr lang="en-US" sz="2081">
                <a:solidFill>
                  <a:srgbClr val="FFFFFF"/>
                </a:solidFill>
                <a:latin typeface="Lora Bold"/>
                <a:ea typeface="Lora Bold"/>
                <a:cs typeface="Lora Bold"/>
                <a:sym typeface="Lora Bold"/>
              </a:rPr>
              <a:t>Фактически только с середины 1990-х годов в республике был дан старт исследованиям и разработкам на основе традиций уникальной советской белорусской науки.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247403" y="2485806"/>
            <a:ext cx="6175771" cy="7720039"/>
            <a:chOff x="0" y="0"/>
            <a:chExt cx="8234361" cy="10293385"/>
          </a:xfrm>
        </p:grpSpPr>
        <p:grpSp>
          <p:nvGrpSpPr>
            <p:cNvPr id="11" name="Group 11"/>
            <p:cNvGrpSpPr/>
            <p:nvPr/>
          </p:nvGrpSpPr>
          <p:grpSpPr>
            <a:xfrm>
              <a:off x="0" y="711583"/>
              <a:ext cx="8234361" cy="9581802"/>
              <a:chOff x="0" y="0"/>
              <a:chExt cx="698500" cy="81280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6985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698500" h="812800">
                    <a:moveTo>
                      <a:pt x="349250" y="0"/>
                    </a:moveTo>
                    <a:lnTo>
                      <a:pt x="698500" y="203200"/>
                    </a:lnTo>
                    <a:lnTo>
                      <a:pt x="698500" y="609600"/>
                    </a:lnTo>
                    <a:lnTo>
                      <a:pt x="349250" y="812800"/>
                    </a:lnTo>
                    <a:lnTo>
                      <a:pt x="0" y="609600"/>
                    </a:lnTo>
                    <a:lnTo>
                      <a:pt x="0" y="203200"/>
                    </a:lnTo>
                    <a:lnTo>
                      <a:pt x="349250" y="0"/>
                    </a:lnTo>
                    <a:close/>
                  </a:path>
                </a:pathLst>
              </a:custGeom>
              <a:solidFill>
                <a:srgbClr val="242323"/>
              </a:solidFill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0" y="101600"/>
                <a:ext cx="698500" cy="571500"/>
              </a:xfrm>
              <a:prstGeom prst="rect">
                <a:avLst/>
              </a:prstGeom>
            </p:spPr>
            <p:txBody>
              <a:bodyPr lIns="57648" tIns="57648" rIns="57648" bIns="57648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0" y="0"/>
              <a:ext cx="8234361" cy="9581802"/>
              <a:chOff x="0" y="0"/>
              <a:chExt cx="698500" cy="812800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6985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698500" h="812800">
                    <a:moveTo>
                      <a:pt x="349250" y="0"/>
                    </a:moveTo>
                    <a:lnTo>
                      <a:pt x="698500" y="203200"/>
                    </a:lnTo>
                    <a:lnTo>
                      <a:pt x="698500" y="609600"/>
                    </a:lnTo>
                    <a:lnTo>
                      <a:pt x="349250" y="812800"/>
                    </a:lnTo>
                    <a:lnTo>
                      <a:pt x="0" y="609600"/>
                    </a:lnTo>
                    <a:lnTo>
                      <a:pt x="0" y="203200"/>
                    </a:lnTo>
                    <a:lnTo>
                      <a:pt x="349250" y="0"/>
                    </a:lnTo>
                    <a:close/>
                  </a:path>
                </a:pathLst>
              </a:custGeom>
              <a:solidFill>
                <a:srgbClr val="236002"/>
              </a:solidFill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101600"/>
                <a:ext cx="698500" cy="571500"/>
              </a:xfrm>
              <a:prstGeom prst="rect">
                <a:avLst/>
              </a:prstGeom>
            </p:spPr>
            <p:txBody>
              <a:bodyPr lIns="57648" tIns="57648" rIns="57648" bIns="57648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7" name="TextBox 17"/>
            <p:cNvSpPr txBox="1"/>
            <p:nvPr/>
          </p:nvSpPr>
          <p:spPr>
            <a:xfrm>
              <a:off x="665883" y="1986272"/>
              <a:ext cx="6902596" cy="64154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59"/>
                </a:lnSpc>
              </a:pPr>
              <a:r>
                <a:rPr lang="en-US" sz="2400">
                  <a:solidFill>
                    <a:srgbClr val="FFFFFF"/>
                  </a:solidFill>
                  <a:latin typeface="Lora Bold"/>
                  <a:ea typeface="Lora Bold"/>
                  <a:cs typeface="Lora Bold"/>
                  <a:sym typeface="Lora Bold"/>
                </a:rPr>
                <a:t> ”Мы сумели сделать нашу страну не только суверенной, но и экономически независимой, что гораздо сложнее. У нас сохранена и приумножена общенародная собственность. Наша экономика развивается не за счет чьих-то подачек, а за счет нашего собственного труда“, – отметил белорусский лидер 2 марта 2006 г. на третьем ВНС.</a:t>
              </a:r>
            </a:p>
            <a:p>
              <a:pPr algn="ctr">
                <a:lnSpc>
                  <a:spcPts val="1732"/>
                </a:lnSpc>
                <a:spcBef>
                  <a:spcPct val="0"/>
                </a:spcBef>
              </a:pPr>
              <a:endParaRPr lang="en-US" sz="2400">
                <a:solidFill>
                  <a:srgbClr val="FFFFFF"/>
                </a:solidFill>
                <a:latin typeface="Lora Bold"/>
                <a:ea typeface="Lora Bold"/>
                <a:cs typeface="Lora Bold"/>
                <a:sym typeface="Lora Bold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1844808" y="3019494"/>
            <a:ext cx="6175771" cy="7186352"/>
            <a:chOff x="0" y="0"/>
            <a:chExt cx="6985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98500" cy="812800"/>
            </a:xfrm>
            <a:custGeom>
              <a:avLst/>
              <a:gdLst/>
              <a:ahLst/>
              <a:cxnLst/>
              <a:rect l="l" t="t" r="r" b="b"/>
              <a:pathLst>
                <a:path w="698500" h="812800">
                  <a:moveTo>
                    <a:pt x="349250" y="0"/>
                  </a:moveTo>
                  <a:lnTo>
                    <a:pt x="698500" y="203200"/>
                  </a:lnTo>
                  <a:lnTo>
                    <a:pt x="698500" y="609600"/>
                  </a:lnTo>
                  <a:lnTo>
                    <a:pt x="349250" y="812800"/>
                  </a:lnTo>
                  <a:lnTo>
                    <a:pt x="0" y="609600"/>
                  </a:lnTo>
                  <a:lnTo>
                    <a:pt x="0" y="203200"/>
                  </a:lnTo>
                  <a:lnTo>
                    <a:pt x="349250" y="0"/>
                  </a:lnTo>
                  <a:close/>
                </a:path>
              </a:pathLst>
            </a:custGeom>
            <a:solidFill>
              <a:srgbClr val="242323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101600"/>
              <a:ext cx="698500" cy="571500"/>
            </a:xfrm>
            <a:prstGeom prst="rect">
              <a:avLst/>
            </a:prstGeom>
          </p:spPr>
          <p:txBody>
            <a:bodyPr lIns="57648" tIns="57648" rIns="57648" bIns="57648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1844808" y="2485806"/>
            <a:ext cx="6175771" cy="7186352"/>
            <a:chOff x="0" y="0"/>
            <a:chExt cx="6985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98500" cy="812800"/>
            </a:xfrm>
            <a:custGeom>
              <a:avLst/>
              <a:gdLst/>
              <a:ahLst/>
              <a:cxnLst/>
              <a:rect l="l" t="t" r="r" b="b"/>
              <a:pathLst>
                <a:path w="698500" h="812800">
                  <a:moveTo>
                    <a:pt x="349250" y="0"/>
                  </a:moveTo>
                  <a:lnTo>
                    <a:pt x="698500" y="203200"/>
                  </a:lnTo>
                  <a:lnTo>
                    <a:pt x="698500" y="609600"/>
                  </a:lnTo>
                  <a:lnTo>
                    <a:pt x="349250" y="812800"/>
                  </a:lnTo>
                  <a:lnTo>
                    <a:pt x="0" y="609600"/>
                  </a:lnTo>
                  <a:lnTo>
                    <a:pt x="0" y="203200"/>
                  </a:lnTo>
                  <a:lnTo>
                    <a:pt x="349250" y="0"/>
                  </a:lnTo>
                  <a:close/>
                </a:path>
              </a:pathLst>
            </a:custGeom>
            <a:solidFill>
              <a:srgbClr val="236002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0" y="101600"/>
              <a:ext cx="698500" cy="571500"/>
            </a:xfrm>
            <a:prstGeom prst="rect">
              <a:avLst/>
            </a:prstGeom>
          </p:spPr>
          <p:txBody>
            <a:bodyPr lIns="57648" tIns="57648" rIns="57648" bIns="57648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2206131" y="3694075"/>
            <a:ext cx="5453125" cy="51812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67"/>
              </a:lnSpc>
            </a:pPr>
            <a:r>
              <a:rPr lang="en-US" sz="2262">
                <a:solidFill>
                  <a:srgbClr val="FFFFFF"/>
                </a:solidFill>
                <a:latin typeface="Lora Bold"/>
                <a:ea typeface="Lora Bold"/>
                <a:cs typeface="Lora Bold"/>
                <a:sym typeface="Lora Bold"/>
              </a:rPr>
              <a:t>Под руководством Главы государства </a:t>
            </a:r>
          </a:p>
          <a:p>
            <a:pPr algn="ctr">
              <a:lnSpc>
                <a:spcPts val="3167"/>
              </a:lnSpc>
              <a:spcBef>
                <a:spcPct val="0"/>
              </a:spcBef>
            </a:pPr>
            <a:r>
              <a:rPr lang="en-US" sz="2262">
                <a:solidFill>
                  <a:srgbClr val="FFFFFF"/>
                </a:solidFill>
                <a:latin typeface="Lora Bold"/>
                <a:ea typeface="Lora Bold"/>
                <a:cs typeface="Lora Bold"/>
                <a:sym typeface="Lora Bold"/>
              </a:rPr>
              <a:t>в 2000-е годы реализованы многие высокотехнологические и инфраструктурные проекты, которые сегодня являются драйверами развития Беларуси. Впервые в истории белорусского государства на орбитальной станции побывал гражданин Республики Беларусь – наша страна получила статус современной космической державы. </a:t>
            </a:r>
          </a:p>
        </p:txBody>
      </p:sp>
      <p:grpSp>
        <p:nvGrpSpPr>
          <p:cNvPr id="25" name="Group 25"/>
          <p:cNvGrpSpPr/>
          <p:nvPr/>
        </p:nvGrpSpPr>
        <p:grpSpPr>
          <a:xfrm>
            <a:off x="17347714" y="9372239"/>
            <a:ext cx="940286" cy="808058"/>
            <a:chOff x="0" y="0"/>
            <a:chExt cx="812800" cy="6985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812800" cy="698500"/>
            </a:xfrm>
            <a:custGeom>
              <a:avLst/>
              <a:gdLst/>
              <a:ahLst/>
              <a:cxnLst/>
              <a:rect l="l" t="t" r="r" b="b"/>
              <a:pathLst>
                <a:path w="812800" h="698500">
                  <a:moveTo>
                    <a:pt x="812800" y="349250"/>
                  </a:moveTo>
                  <a:lnTo>
                    <a:pt x="609600" y="698500"/>
                  </a:lnTo>
                  <a:lnTo>
                    <a:pt x="203200" y="698500"/>
                  </a:lnTo>
                  <a:lnTo>
                    <a:pt x="0" y="34925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812800" y="349250"/>
                  </a:lnTo>
                  <a:close/>
                </a:path>
              </a:pathLst>
            </a:custGeom>
            <a:solidFill>
              <a:srgbClr val="318B00"/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114300" y="-28575"/>
              <a:ext cx="5842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r>
                <a:rPr lang="en-US" sz="199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9</a:t>
              </a:r>
            </a:p>
          </p:txBody>
        </p:sp>
      </p:grp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2463</Words>
  <Application>Microsoft Office PowerPoint</Application>
  <PresentationFormat>Произвольный</PresentationFormat>
  <Paragraphs>114</Paragraphs>
  <Slides>22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Lora</vt:lpstr>
      <vt:lpstr>Lora Bold</vt:lpstr>
      <vt:lpstr>Lora Italics</vt:lpstr>
      <vt:lpstr>Calibri</vt:lpstr>
      <vt:lpstr>Lora Bold Italics</vt:lpstr>
      <vt:lpstr>Poppins Semi-Bold Italics</vt:lpstr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СИЛЬНЫЙ ЛИДЕР – ГАРАНТ СТАБИЛЬНОСТИ И БЕЗОПАСНОСТИ ГОСУДАРСТВА: К 30-ЛЕТИЮ ИНСТИТУТА ПРЕЗИДЕНТСТВА В РЕСПУБЛИКЕ БЕЛАРУСЬ</dc:title>
  <dc:creator>User</dc:creator>
  <cp:lastModifiedBy>User</cp:lastModifiedBy>
  <cp:revision>3</cp:revision>
  <dcterms:created xsi:type="dcterms:W3CDTF">2006-08-16T00:00:00Z</dcterms:created>
  <dcterms:modified xsi:type="dcterms:W3CDTF">2024-07-15T11:49:21Z</dcterms:modified>
  <dc:identifier>DAGLAEoaHtM</dc:identifier>
</cp:coreProperties>
</file>