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753600" cy="14630400"/>
  <p:notesSz cx="6735763" cy="9866313"/>
  <p:embeddedFontLst>
    <p:embeddedFont>
      <p:font typeface="Barlow Condensed Semi-Bold" panose="020B0604020202020204" charset="0"/>
      <p:regular r:id="rId3"/>
    </p:embeddedFont>
    <p:embeddedFont>
      <p:font typeface="Childling" panose="020B0604020202020204" charset="-52"/>
      <p:regular r:id="rId4"/>
    </p:embeddedFont>
    <p:embeddedFont>
      <p:font typeface="Open Sans Bold" panose="020B0604020202020204" charset="0"/>
      <p:regular r:id="rId5"/>
    </p:embeddedFont>
    <p:embeddedFont>
      <p:font typeface="TT Rounds Neue Condensed Bold" panose="020B0604020202020204" charset="-52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325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-34627" y="5856791"/>
            <a:ext cx="9753600" cy="4966470"/>
          </a:xfrm>
          <a:custGeom>
            <a:avLst/>
            <a:gdLst/>
            <a:ahLst/>
            <a:cxnLst/>
            <a:rect l="l" t="t" r="r" b="b"/>
            <a:pathLst>
              <a:path w="9753600" h="4966470">
                <a:moveTo>
                  <a:pt x="0" y="0"/>
                </a:moveTo>
                <a:lnTo>
                  <a:pt x="9753600" y="0"/>
                </a:lnTo>
                <a:lnTo>
                  <a:pt x="9753600" y="4966470"/>
                </a:lnTo>
                <a:lnTo>
                  <a:pt x="0" y="4966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</a:blip>
            <a:stretch>
              <a:fillRect l="-32592" t="-1540" r="-20709" b="-9866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155278" y="5978895"/>
            <a:ext cx="6563695" cy="4844367"/>
          </a:xfrm>
          <a:custGeom>
            <a:avLst/>
            <a:gdLst/>
            <a:ahLst/>
            <a:cxnLst/>
            <a:rect l="l" t="t" r="r" b="b"/>
            <a:pathLst>
              <a:path w="6563695" h="4844367">
                <a:moveTo>
                  <a:pt x="0" y="0"/>
                </a:moveTo>
                <a:lnTo>
                  <a:pt x="6563695" y="0"/>
                </a:lnTo>
                <a:lnTo>
                  <a:pt x="6563695" y="4844366"/>
                </a:lnTo>
                <a:lnTo>
                  <a:pt x="0" y="48443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34" r="-4606" b="-10320"/>
            </a:stretch>
          </a:blipFill>
        </p:spPr>
      </p:sp>
      <p:grpSp>
        <p:nvGrpSpPr>
          <p:cNvPr id="7" name="Group 7"/>
          <p:cNvGrpSpPr/>
          <p:nvPr/>
        </p:nvGrpSpPr>
        <p:grpSpPr>
          <a:xfrm rot="-1901598">
            <a:off x="-811408" y="3803599"/>
            <a:ext cx="6242817" cy="3731799"/>
            <a:chOff x="0" y="0"/>
            <a:chExt cx="622300" cy="3719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2300" cy="371995"/>
            </a:xfrm>
            <a:custGeom>
              <a:avLst/>
              <a:gdLst/>
              <a:ahLst/>
              <a:cxnLst/>
              <a:rect l="l" t="t" r="r" b="b"/>
              <a:pathLst>
                <a:path w="622300" h="371995">
                  <a:moveTo>
                    <a:pt x="186690" y="0"/>
                  </a:moveTo>
                  <a:cubicBezTo>
                    <a:pt x="426720" y="0"/>
                    <a:pt x="622300" y="116913"/>
                    <a:pt x="622300" y="260397"/>
                  </a:cubicBezTo>
                  <a:lnTo>
                    <a:pt x="622300" y="371995"/>
                  </a:lnTo>
                  <a:lnTo>
                    <a:pt x="435610" y="371995"/>
                  </a:lnTo>
                  <a:cubicBezTo>
                    <a:pt x="195580" y="371995"/>
                    <a:pt x="0" y="255083"/>
                    <a:pt x="0" y="111599"/>
                  </a:cubicBezTo>
                  <a:lnTo>
                    <a:pt x="0" y="0"/>
                  </a:lnTo>
                  <a:lnTo>
                    <a:pt x="18669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44450" y="3796"/>
              <a:ext cx="533400" cy="364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10031360">
            <a:off x="495682" y="9728594"/>
            <a:ext cx="7502576" cy="6799109"/>
            <a:chOff x="0" y="0"/>
            <a:chExt cx="686686" cy="6223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6686" cy="622300"/>
            </a:xfrm>
            <a:custGeom>
              <a:avLst/>
              <a:gdLst/>
              <a:ahLst/>
              <a:cxnLst/>
              <a:rect l="l" t="t" r="r" b="b"/>
              <a:pathLst>
                <a:path w="686686" h="622300">
                  <a:moveTo>
                    <a:pt x="206006" y="0"/>
                  </a:moveTo>
                  <a:cubicBezTo>
                    <a:pt x="470870" y="0"/>
                    <a:pt x="686686" y="195580"/>
                    <a:pt x="686686" y="435610"/>
                  </a:cubicBezTo>
                  <a:lnTo>
                    <a:pt x="686686" y="622300"/>
                  </a:lnTo>
                  <a:lnTo>
                    <a:pt x="480680" y="622300"/>
                  </a:lnTo>
                  <a:cubicBezTo>
                    <a:pt x="215816" y="622300"/>
                    <a:pt x="0" y="426720"/>
                    <a:pt x="0" y="186690"/>
                  </a:cubicBezTo>
                  <a:lnTo>
                    <a:pt x="0" y="0"/>
                  </a:lnTo>
                  <a:lnTo>
                    <a:pt x="206006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49049" y="6350"/>
              <a:ext cx="588588" cy="60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98900" y="3146750"/>
            <a:ext cx="6755799" cy="826339"/>
            <a:chOff x="0" y="0"/>
            <a:chExt cx="1874780" cy="2293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74780" cy="229315"/>
            </a:xfrm>
            <a:custGeom>
              <a:avLst/>
              <a:gdLst/>
              <a:ahLst/>
              <a:cxnLst/>
              <a:rect l="l" t="t" r="r" b="b"/>
              <a:pathLst>
                <a:path w="1874780" h="229315">
                  <a:moveTo>
                    <a:pt x="0" y="0"/>
                  </a:moveTo>
                  <a:lnTo>
                    <a:pt x="1874780" y="0"/>
                  </a:lnTo>
                  <a:lnTo>
                    <a:pt x="1874780" y="229315"/>
                  </a:lnTo>
                  <a:lnTo>
                    <a:pt x="0" y="229315"/>
                  </a:lnTo>
                  <a:close/>
                </a:path>
              </a:pathLst>
            </a:custGeom>
            <a:solidFill>
              <a:srgbClr val="3B803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874780" cy="2293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68394" y="3084838"/>
            <a:ext cx="950164" cy="950164"/>
          </a:xfrm>
          <a:custGeom>
            <a:avLst/>
            <a:gdLst/>
            <a:ahLst/>
            <a:cxnLst/>
            <a:rect l="l" t="t" r="r" b="b"/>
            <a:pathLst>
              <a:path w="950164" h="950164">
                <a:moveTo>
                  <a:pt x="0" y="0"/>
                </a:moveTo>
                <a:lnTo>
                  <a:pt x="950164" y="0"/>
                </a:lnTo>
                <a:lnTo>
                  <a:pt x="950164" y="950164"/>
                </a:lnTo>
                <a:lnTo>
                  <a:pt x="0" y="950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85312" y="2495954"/>
            <a:ext cx="6382975" cy="37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1"/>
              </a:lnSpc>
            </a:pPr>
            <a:r>
              <a:rPr lang="en-US" sz="2877" b="1" spc="143">
                <a:solidFill>
                  <a:srgbClr val="004AAD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ДЛЯ ПОЖИЛЫХ И ИНВАЛИДОВ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66081" y="4411239"/>
            <a:ext cx="5421438" cy="40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3195" b="1" spc="-95">
                <a:solidFill>
                  <a:srgbClr val="1A488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пройдет по всей стране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83591" y="71399"/>
            <a:ext cx="8917163" cy="949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1"/>
              </a:lnSpc>
            </a:pPr>
            <a:r>
              <a:rPr lang="ru-RU" sz="5900" spc="1150">
                <a:solidFill>
                  <a:srgbClr val="1A4889"/>
                </a:solidFill>
                <a:latin typeface="Childling"/>
                <a:ea typeface="Childling"/>
                <a:cs typeface="Childling"/>
                <a:sym typeface="Childling"/>
              </a:rPr>
              <a:t>    </a:t>
            </a:r>
            <a:r>
              <a:rPr lang="en-US" sz="5900" spc="1150">
                <a:solidFill>
                  <a:srgbClr val="1A4889"/>
                </a:solidFill>
                <a:latin typeface="Childling"/>
                <a:ea typeface="Childling"/>
                <a:cs typeface="Childling"/>
                <a:sym typeface="Childling"/>
              </a:rPr>
              <a:t>РЕСПУБЛИКАНСКАЯ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49658" y="1135197"/>
            <a:ext cx="8785029" cy="133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spc="1364">
                <a:solidFill>
                  <a:srgbClr val="3B803A"/>
                </a:solidFill>
                <a:latin typeface="Childling"/>
                <a:ea typeface="Childling"/>
                <a:cs typeface="Childling"/>
                <a:sym typeface="Childling"/>
              </a:rPr>
              <a:t>ЯРМАРКА ВАКАНСИЙ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80848" y="3198605"/>
            <a:ext cx="6918753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28 СЕНТЯБРЯ - 2 ОКТЯБРЯ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98900" y="5266571"/>
            <a:ext cx="3861630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5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для людей предпенсионного          и пенсионного возраста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98900" y="6147544"/>
            <a:ext cx="2609239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для людей </a:t>
            </a:r>
          </a:p>
          <a:p>
            <a:pPr algn="l">
              <a:lnSpc>
                <a:spcPts val="2499"/>
              </a:lnSpc>
            </a:pPr>
            <a:r>
              <a:rPr lang="en-US" sz="24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с инвалидностью</a:t>
            </a:r>
          </a:p>
        </p:txBody>
      </p:sp>
      <p:sp>
        <p:nvSpPr>
          <p:cNvPr id="24" name="Freeform 24"/>
          <p:cNvSpPr/>
          <p:nvPr/>
        </p:nvSpPr>
        <p:spPr>
          <a:xfrm>
            <a:off x="675254" y="5256578"/>
            <a:ext cx="600212" cy="600212"/>
          </a:xfrm>
          <a:custGeom>
            <a:avLst/>
            <a:gdLst/>
            <a:ahLst/>
            <a:cxnLst/>
            <a:rect l="l" t="t" r="r" b="b"/>
            <a:pathLst>
              <a:path w="600212" h="600212">
                <a:moveTo>
                  <a:pt x="0" y="0"/>
                </a:moveTo>
                <a:lnTo>
                  <a:pt x="600212" y="0"/>
                </a:lnTo>
                <a:lnTo>
                  <a:pt x="600212" y="600213"/>
                </a:lnTo>
                <a:lnTo>
                  <a:pt x="0" y="6002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675254" y="6145887"/>
            <a:ext cx="600212" cy="600212"/>
          </a:xfrm>
          <a:custGeom>
            <a:avLst/>
            <a:gdLst/>
            <a:ahLst/>
            <a:cxnLst/>
            <a:rect l="l" t="t" r="r" b="b"/>
            <a:pathLst>
              <a:path w="600212" h="600212">
                <a:moveTo>
                  <a:pt x="0" y="0"/>
                </a:moveTo>
                <a:lnTo>
                  <a:pt x="600212" y="0"/>
                </a:lnTo>
                <a:lnTo>
                  <a:pt x="600212" y="600213"/>
                </a:lnTo>
                <a:lnTo>
                  <a:pt x="0" y="6002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338483" y="10588896"/>
            <a:ext cx="5472135" cy="592931"/>
            <a:chOff x="0" y="0"/>
            <a:chExt cx="1518555" cy="16454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18554" cy="164542"/>
            </a:xfrm>
            <a:custGeom>
              <a:avLst/>
              <a:gdLst/>
              <a:ahLst/>
              <a:cxnLst/>
              <a:rect l="l" t="t" r="r" b="b"/>
              <a:pathLst>
                <a:path w="1518554" h="164542">
                  <a:moveTo>
                    <a:pt x="0" y="0"/>
                  </a:moveTo>
                  <a:lnTo>
                    <a:pt x="1518554" y="0"/>
                  </a:lnTo>
                  <a:lnTo>
                    <a:pt x="1518554" y="164542"/>
                  </a:lnTo>
                  <a:lnTo>
                    <a:pt x="0" y="164542"/>
                  </a:lnTo>
                  <a:close/>
                </a:path>
              </a:pathLst>
            </a:custGeom>
            <a:solidFill>
              <a:srgbClr val="1A4889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1518555" cy="164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43476" y="10650412"/>
            <a:ext cx="3498696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ЧТО СМОГУТ УЧАСТНИКИ:</a:t>
            </a:r>
          </a:p>
        </p:txBody>
      </p:sp>
      <p:sp>
        <p:nvSpPr>
          <p:cNvPr id="30" name="Freeform 30"/>
          <p:cNvSpPr/>
          <p:nvPr/>
        </p:nvSpPr>
        <p:spPr>
          <a:xfrm>
            <a:off x="724240" y="11682734"/>
            <a:ext cx="961073" cy="831328"/>
          </a:xfrm>
          <a:custGeom>
            <a:avLst/>
            <a:gdLst/>
            <a:ahLst/>
            <a:cxnLst/>
            <a:rect l="l" t="t" r="r" b="b"/>
            <a:pathLst>
              <a:path w="961073" h="831328">
                <a:moveTo>
                  <a:pt x="0" y="0"/>
                </a:moveTo>
                <a:lnTo>
                  <a:pt x="961072" y="0"/>
                </a:lnTo>
                <a:lnTo>
                  <a:pt x="961072" y="831327"/>
                </a:lnTo>
                <a:lnTo>
                  <a:pt x="0" y="8313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2674742" y="11723579"/>
            <a:ext cx="961073" cy="749637"/>
          </a:xfrm>
          <a:custGeom>
            <a:avLst/>
            <a:gdLst/>
            <a:ahLst/>
            <a:cxnLst/>
            <a:rect l="l" t="t" r="r" b="b"/>
            <a:pathLst>
              <a:path w="961073" h="749637">
                <a:moveTo>
                  <a:pt x="0" y="0"/>
                </a:moveTo>
                <a:lnTo>
                  <a:pt x="961072" y="0"/>
                </a:lnTo>
                <a:lnTo>
                  <a:pt x="961072" y="749637"/>
                </a:lnTo>
                <a:lnTo>
                  <a:pt x="0" y="7496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4969446" y="11723579"/>
            <a:ext cx="961073" cy="826522"/>
          </a:xfrm>
          <a:custGeom>
            <a:avLst/>
            <a:gdLst/>
            <a:ahLst/>
            <a:cxnLst/>
            <a:rect l="l" t="t" r="r" b="b"/>
            <a:pathLst>
              <a:path w="961073" h="826522">
                <a:moveTo>
                  <a:pt x="0" y="0"/>
                </a:moveTo>
                <a:lnTo>
                  <a:pt x="961072" y="0"/>
                </a:lnTo>
                <a:lnTo>
                  <a:pt x="961072" y="826523"/>
                </a:lnTo>
                <a:lnTo>
                  <a:pt x="0" y="82652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279595" y="12837768"/>
            <a:ext cx="1896493" cy="70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пройти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собеседование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с работодателями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189213" y="12789349"/>
            <a:ext cx="2094894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получить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консультации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 содействию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в трудоустройстве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293632" y="12789349"/>
            <a:ext cx="2328146" cy="138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получить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консультации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 вопросам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пенсионного и тудового законодательства</a:t>
            </a:r>
          </a:p>
          <a:p>
            <a:pPr algn="ctr">
              <a:lnSpc>
                <a:spcPts val="1800"/>
              </a:lnSpc>
            </a:pPr>
            <a:endParaRPr lang="en-US" sz="1800" b="1">
              <a:solidFill>
                <a:srgbClr val="1A4889"/>
              </a:solidFill>
              <a:latin typeface="TT Rounds Neue Condensed Bold"/>
              <a:ea typeface="TT Rounds Neue Condensed Bold"/>
              <a:cs typeface="TT Rounds Neue Condensed Bold"/>
              <a:sym typeface="TT Rounds Neue Condensed Bold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7395957" y="11041001"/>
            <a:ext cx="1299845" cy="1299845"/>
          </a:xfrm>
          <a:custGeom>
            <a:avLst/>
            <a:gdLst/>
            <a:ahLst/>
            <a:cxnLst/>
            <a:rect l="l" t="t" r="r" b="b"/>
            <a:pathLst>
              <a:path w="1299845" h="1299845">
                <a:moveTo>
                  <a:pt x="0" y="0"/>
                </a:moveTo>
                <a:lnTo>
                  <a:pt x="1299845" y="0"/>
                </a:lnTo>
                <a:lnTo>
                  <a:pt x="1299845" y="1299845"/>
                </a:lnTo>
                <a:lnTo>
                  <a:pt x="0" y="1299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6631304" y="12606211"/>
            <a:ext cx="2915634" cy="56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9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ГОСУДАРСТВЕННАЯ </a:t>
            </a:r>
          </a:p>
          <a:p>
            <a:pPr marL="0" lvl="0" indent="0" algn="ctr">
              <a:lnSpc>
                <a:spcPts val="219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СЛУЖБА ЗАНЯТОСТИ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47461" y="13458004"/>
            <a:ext cx="1561714" cy="26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99"/>
              </a:lnSpc>
              <a:spcBef>
                <a:spcPct val="0"/>
              </a:spcBef>
            </a:pPr>
            <a:r>
              <a:rPr lang="en-US" sz="2099" b="1" u="none" strike="noStrike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GSZ.GOV.BY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</Words>
  <Application>Microsoft Office PowerPoint</Application>
  <PresentationFormat>Произвольный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Childling</vt:lpstr>
      <vt:lpstr>Open Sans Bold</vt:lpstr>
      <vt:lpstr>TT Rounds Neue Condensed Bold</vt:lpstr>
      <vt:lpstr>Arial</vt:lpstr>
      <vt:lpstr>Calibri</vt:lpstr>
      <vt:lpstr>Barlow Condensed Semi-Bold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для каждого</dc:title>
  <cp:lastModifiedBy>Климович Наталья Анатольевна</cp:lastModifiedBy>
  <cp:revision>4</cp:revision>
  <cp:lastPrinted>2026-09-08T09:38:31Z</cp:lastPrinted>
  <dcterms:created xsi:type="dcterms:W3CDTF">2006-08-16T00:00:00Z</dcterms:created>
  <dcterms:modified xsi:type="dcterms:W3CDTF">2026-09-08T13:14:10Z</dcterms:modified>
  <dc:identifier>DAHUWtsKGhA</dc:identifier>
</cp:coreProperties>
</file>